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08"/>
  </p:notesMasterIdLst>
  <p:handoutMasterIdLst>
    <p:handoutMasterId r:id="rId109"/>
  </p:handoutMasterIdLst>
  <p:sldIdLst>
    <p:sldId id="258" r:id="rId3"/>
    <p:sldId id="546" r:id="rId4"/>
    <p:sldId id="547" r:id="rId5"/>
    <p:sldId id="548" r:id="rId6"/>
    <p:sldId id="549" r:id="rId7"/>
    <p:sldId id="550" r:id="rId8"/>
    <p:sldId id="551" r:id="rId9"/>
    <p:sldId id="552" r:id="rId10"/>
    <p:sldId id="553" r:id="rId11"/>
    <p:sldId id="554" r:id="rId12"/>
    <p:sldId id="555" r:id="rId13"/>
    <p:sldId id="556" r:id="rId14"/>
    <p:sldId id="557" r:id="rId15"/>
    <p:sldId id="558" r:id="rId16"/>
    <p:sldId id="560" r:id="rId17"/>
    <p:sldId id="559" r:id="rId18"/>
    <p:sldId id="561" r:id="rId19"/>
    <p:sldId id="562" r:id="rId20"/>
    <p:sldId id="563" r:id="rId21"/>
    <p:sldId id="564" r:id="rId22"/>
    <p:sldId id="565" r:id="rId23"/>
    <p:sldId id="566" r:id="rId24"/>
    <p:sldId id="567" r:id="rId25"/>
    <p:sldId id="568" r:id="rId26"/>
    <p:sldId id="569" r:id="rId27"/>
    <p:sldId id="475" r:id="rId28"/>
    <p:sldId id="570" r:id="rId29"/>
    <p:sldId id="571" r:id="rId30"/>
    <p:sldId id="572" r:id="rId31"/>
    <p:sldId id="573" r:id="rId32"/>
    <p:sldId id="545" r:id="rId33"/>
    <p:sldId id="574" r:id="rId34"/>
    <p:sldId id="575" r:id="rId35"/>
    <p:sldId id="576" r:id="rId36"/>
    <p:sldId id="577" r:id="rId37"/>
    <p:sldId id="578" r:id="rId38"/>
    <p:sldId id="579" r:id="rId39"/>
    <p:sldId id="580" r:id="rId40"/>
    <p:sldId id="581" r:id="rId41"/>
    <p:sldId id="582" r:id="rId42"/>
    <p:sldId id="583" r:id="rId43"/>
    <p:sldId id="584" r:id="rId44"/>
    <p:sldId id="585" r:id="rId45"/>
    <p:sldId id="586" r:id="rId46"/>
    <p:sldId id="587" r:id="rId47"/>
    <p:sldId id="588" r:id="rId48"/>
    <p:sldId id="589" r:id="rId49"/>
    <p:sldId id="590" r:id="rId50"/>
    <p:sldId id="591" r:id="rId51"/>
    <p:sldId id="592" r:id="rId52"/>
    <p:sldId id="593" r:id="rId53"/>
    <p:sldId id="594" r:id="rId54"/>
    <p:sldId id="595" r:id="rId55"/>
    <p:sldId id="596" r:id="rId56"/>
    <p:sldId id="597" r:id="rId57"/>
    <p:sldId id="598" r:id="rId58"/>
    <p:sldId id="599" r:id="rId59"/>
    <p:sldId id="600" r:id="rId60"/>
    <p:sldId id="601" r:id="rId61"/>
    <p:sldId id="602" r:id="rId62"/>
    <p:sldId id="603" r:id="rId63"/>
    <p:sldId id="604" r:id="rId64"/>
    <p:sldId id="605" r:id="rId65"/>
    <p:sldId id="606" r:id="rId66"/>
    <p:sldId id="607" r:id="rId67"/>
    <p:sldId id="608" r:id="rId68"/>
    <p:sldId id="609" r:id="rId69"/>
    <p:sldId id="610" r:id="rId70"/>
    <p:sldId id="611" r:id="rId71"/>
    <p:sldId id="612" r:id="rId72"/>
    <p:sldId id="613" r:id="rId73"/>
    <p:sldId id="614" r:id="rId74"/>
    <p:sldId id="615" r:id="rId75"/>
    <p:sldId id="616" r:id="rId76"/>
    <p:sldId id="617" r:id="rId77"/>
    <p:sldId id="618" r:id="rId78"/>
    <p:sldId id="619" r:id="rId79"/>
    <p:sldId id="620" r:id="rId80"/>
    <p:sldId id="621" r:id="rId81"/>
    <p:sldId id="622" r:id="rId82"/>
    <p:sldId id="623" r:id="rId83"/>
    <p:sldId id="624" r:id="rId84"/>
    <p:sldId id="625" r:id="rId85"/>
    <p:sldId id="626" r:id="rId86"/>
    <p:sldId id="627" r:id="rId87"/>
    <p:sldId id="628" r:id="rId88"/>
    <p:sldId id="629" r:id="rId89"/>
    <p:sldId id="630" r:id="rId90"/>
    <p:sldId id="631" r:id="rId91"/>
    <p:sldId id="632" r:id="rId92"/>
    <p:sldId id="633" r:id="rId93"/>
    <p:sldId id="634" r:id="rId94"/>
    <p:sldId id="635" r:id="rId95"/>
    <p:sldId id="636" r:id="rId96"/>
    <p:sldId id="639" r:id="rId97"/>
    <p:sldId id="640" r:id="rId98"/>
    <p:sldId id="641" r:id="rId99"/>
    <p:sldId id="642" r:id="rId100"/>
    <p:sldId id="643" r:id="rId101"/>
    <p:sldId id="644" r:id="rId102"/>
    <p:sldId id="645" r:id="rId103"/>
    <p:sldId id="646" r:id="rId104"/>
    <p:sldId id="647" r:id="rId105"/>
    <p:sldId id="648" r:id="rId106"/>
    <p:sldId id="291" r:id="rId10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ễn Lý Minh Nghĩa" initials="NLMN" lastIdx="3" clrIdx="0">
    <p:extLst>
      <p:ext uri="{19B8F6BF-5375-455C-9EA6-DF929625EA0E}">
        <p15:presenceInfo xmlns:p15="http://schemas.microsoft.com/office/powerpoint/2012/main" userId="Nguyễn Lý Minh Nghĩ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F81BD"/>
    <a:srgbClr val="B28F54"/>
    <a:srgbClr val="A79466"/>
    <a:srgbClr val="C99966"/>
    <a:srgbClr val="CA9F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113A9D2-9D6B-4929-AA2D-F23B5EE8CBE7}" styleName="Kiểu Có chủ đề 2 - Màu chủ đề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Kiểu Sáng 3 - Màu chủ đề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3296810-A885-4BE3-A3E7-6D5BEEA58F35}" styleName="Kiểu Trung bình 2 - Màu chủ đề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799B23B-EC83-4686-B30A-512413B5E67A}" styleName="Kiểu Sáng 3 - Màu chủ đề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8FB837D-C827-4EFA-A057-4D05807E0F7C}" styleName="Kiểu Có chủ đề 1 - Màu chủ đề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Không có Kiểu, Lưới Bảng">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39" autoAdjust="0"/>
    <p:restoredTop sz="82746" autoAdjust="0"/>
  </p:normalViewPr>
  <p:slideViewPr>
    <p:cSldViewPr>
      <p:cViewPr varScale="1">
        <p:scale>
          <a:sx n="58" d="100"/>
          <a:sy n="58" d="100"/>
        </p:scale>
        <p:origin x="1122"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viewProps" Target="view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theme" Target="theme/theme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notesMaster" Target="notesMasters/notesMaster1.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handoutMaster" Target="handoutMasters/handoutMaster1.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commentAuthors" Target="commentAuthor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a:extLst>
              <a:ext uri="{FF2B5EF4-FFF2-40B4-BE49-F238E27FC236}">
                <a16:creationId xmlns="" xmlns:a16="http://schemas.microsoft.com/office/drawing/2014/main" id="{3B19433A-99DF-4EE7-A03A-87579EA9943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a:extLst>
              <a:ext uri="{FF2B5EF4-FFF2-40B4-BE49-F238E27FC236}">
                <a16:creationId xmlns="" xmlns:a16="http://schemas.microsoft.com/office/drawing/2014/main" id="{1E1DC429-E10F-4090-B7BE-DA8A548D74B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5F468C-E5CF-41F4-9DF8-E28BFA83BFB2}" type="datetimeFigureOut">
              <a:rPr lang="en-US" smtClean="0"/>
              <a:t>17/05/2021</a:t>
            </a:fld>
            <a:endParaRPr lang="en-US"/>
          </a:p>
        </p:txBody>
      </p:sp>
      <p:sp>
        <p:nvSpPr>
          <p:cNvPr id="4" name="Chỗ dành sẵn cho Chân trang 3">
            <a:extLst>
              <a:ext uri="{FF2B5EF4-FFF2-40B4-BE49-F238E27FC236}">
                <a16:creationId xmlns="" xmlns:a16="http://schemas.microsoft.com/office/drawing/2014/main" id="{2E5A185E-B28B-4F73-AF50-066230D2F77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Chỗ dành sẵn cho Số hiệu Bản chiếu 4">
            <a:extLst>
              <a:ext uri="{FF2B5EF4-FFF2-40B4-BE49-F238E27FC236}">
                <a16:creationId xmlns="" xmlns:a16="http://schemas.microsoft.com/office/drawing/2014/main" id="{A9467AD0-7AB0-4369-B23C-DAF10E7F78D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5E2B6-0A9A-4CC5-9B0E-F9C85940D620}" type="slidenum">
              <a:rPr lang="en-US" smtClean="0"/>
              <a:t>‹#›</a:t>
            </a:fld>
            <a:endParaRPr lang="en-US"/>
          </a:p>
        </p:txBody>
      </p:sp>
    </p:spTree>
    <p:extLst>
      <p:ext uri="{BB962C8B-B14F-4D97-AF65-F5344CB8AC3E}">
        <p14:creationId xmlns:p14="http://schemas.microsoft.com/office/powerpoint/2010/main" val="13080466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AE67F4-7231-433A-B8A5-64FE7BAA2063}" type="datetimeFigureOut">
              <a:rPr lang="en-US" smtClean="0"/>
              <a:t>17/05/2021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9EB53F-B752-4050-BE1F-ED27E8D497B4}" type="slidenum">
              <a:rPr lang="en-US" smtClean="0"/>
              <a:t>‹#›</a:t>
            </a:fld>
            <a:endParaRPr lang="en-US"/>
          </a:p>
        </p:txBody>
      </p:sp>
    </p:spTree>
    <p:extLst>
      <p:ext uri="{BB962C8B-B14F-4D97-AF65-F5344CB8AC3E}">
        <p14:creationId xmlns:p14="http://schemas.microsoft.com/office/powerpoint/2010/main" val="351330837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114CD9-7E56-4096-8F22-820EFA3B482D}" type="slidenum">
              <a:rPr lang="en-US" smtClean="0"/>
              <a:t>1</a:t>
            </a:fld>
            <a:endParaRPr lang="en-US"/>
          </a:p>
        </p:txBody>
      </p:sp>
    </p:spTree>
    <p:extLst>
      <p:ext uri="{BB962C8B-B14F-4D97-AF65-F5344CB8AC3E}">
        <p14:creationId xmlns:p14="http://schemas.microsoft.com/office/powerpoint/2010/main" val="4136169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Chỗ dành sẵn cho Số hiệu Bản chiếu 3"/>
          <p:cNvSpPr>
            <a:spLocks noGrp="1"/>
          </p:cNvSpPr>
          <p:nvPr>
            <p:ph type="sldNum" sz="quarter" idx="5"/>
          </p:nvPr>
        </p:nvSpPr>
        <p:spPr/>
        <p:txBody>
          <a:bodyPr/>
          <a:lstStyle/>
          <a:p>
            <a:fld id="{569EB53F-B752-4050-BE1F-ED27E8D497B4}" type="slidenum">
              <a:rPr lang="en-US" smtClean="0"/>
              <a:t>13</a:t>
            </a:fld>
            <a:endParaRPr lang="en-US"/>
          </a:p>
        </p:txBody>
      </p:sp>
    </p:spTree>
    <p:extLst>
      <p:ext uri="{BB962C8B-B14F-4D97-AF65-F5344CB8AC3E}">
        <p14:creationId xmlns:p14="http://schemas.microsoft.com/office/powerpoint/2010/main" val="3070029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Chỗ dành sẵn cho Số hiệu Bản chiếu 3"/>
          <p:cNvSpPr>
            <a:spLocks noGrp="1"/>
          </p:cNvSpPr>
          <p:nvPr>
            <p:ph type="sldNum" sz="quarter" idx="5"/>
          </p:nvPr>
        </p:nvSpPr>
        <p:spPr/>
        <p:txBody>
          <a:bodyPr/>
          <a:lstStyle/>
          <a:p>
            <a:fld id="{569EB53F-B752-4050-BE1F-ED27E8D497B4}" type="slidenum">
              <a:rPr lang="en-US" smtClean="0"/>
              <a:t>14</a:t>
            </a:fld>
            <a:endParaRPr lang="en-US"/>
          </a:p>
        </p:txBody>
      </p:sp>
    </p:spTree>
    <p:extLst>
      <p:ext uri="{BB962C8B-B14F-4D97-AF65-F5344CB8AC3E}">
        <p14:creationId xmlns:p14="http://schemas.microsoft.com/office/powerpoint/2010/main" val="2139435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Chỗ dành sẵn cho Số hiệu Bản chiếu 3"/>
          <p:cNvSpPr>
            <a:spLocks noGrp="1"/>
          </p:cNvSpPr>
          <p:nvPr>
            <p:ph type="sldNum" sz="quarter" idx="5"/>
          </p:nvPr>
        </p:nvSpPr>
        <p:spPr/>
        <p:txBody>
          <a:bodyPr/>
          <a:lstStyle/>
          <a:p>
            <a:fld id="{569EB53F-B752-4050-BE1F-ED27E8D497B4}" type="slidenum">
              <a:rPr lang="en-US" smtClean="0"/>
              <a:t>16</a:t>
            </a:fld>
            <a:endParaRPr lang="en-US"/>
          </a:p>
        </p:txBody>
      </p:sp>
    </p:spTree>
    <p:extLst>
      <p:ext uri="{BB962C8B-B14F-4D97-AF65-F5344CB8AC3E}">
        <p14:creationId xmlns:p14="http://schemas.microsoft.com/office/powerpoint/2010/main" val="482621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Chỗ dành sẵn cho Số hiệu Bản chiếu 3"/>
          <p:cNvSpPr>
            <a:spLocks noGrp="1"/>
          </p:cNvSpPr>
          <p:nvPr>
            <p:ph type="sldNum" sz="quarter" idx="5"/>
          </p:nvPr>
        </p:nvSpPr>
        <p:spPr/>
        <p:txBody>
          <a:bodyPr/>
          <a:lstStyle/>
          <a:p>
            <a:fld id="{569EB53F-B752-4050-BE1F-ED27E8D497B4}" type="slidenum">
              <a:rPr lang="en-US" smtClean="0"/>
              <a:t>17</a:t>
            </a:fld>
            <a:endParaRPr lang="en-US"/>
          </a:p>
        </p:txBody>
      </p:sp>
    </p:spTree>
    <p:extLst>
      <p:ext uri="{BB962C8B-B14F-4D97-AF65-F5344CB8AC3E}">
        <p14:creationId xmlns:p14="http://schemas.microsoft.com/office/powerpoint/2010/main" val="197361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Chỗ dành sẵn cho Số hiệu Bản chiếu 3"/>
          <p:cNvSpPr>
            <a:spLocks noGrp="1"/>
          </p:cNvSpPr>
          <p:nvPr>
            <p:ph type="sldNum" sz="quarter" idx="5"/>
          </p:nvPr>
        </p:nvSpPr>
        <p:spPr/>
        <p:txBody>
          <a:bodyPr/>
          <a:lstStyle/>
          <a:p>
            <a:fld id="{569EB53F-B752-4050-BE1F-ED27E8D497B4}" type="slidenum">
              <a:rPr lang="en-US" smtClean="0"/>
              <a:t>19</a:t>
            </a:fld>
            <a:endParaRPr lang="en-US"/>
          </a:p>
        </p:txBody>
      </p:sp>
    </p:spTree>
    <p:extLst>
      <p:ext uri="{BB962C8B-B14F-4D97-AF65-F5344CB8AC3E}">
        <p14:creationId xmlns:p14="http://schemas.microsoft.com/office/powerpoint/2010/main" val="955724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Chỗ dành sẵn cho Số hiệu Bản chiếu 3"/>
          <p:cNvSpPr>
            <a:spLocks noGrp="1"/>
          </p:cNvSpPr>
          <p:nvPr>
            <p:ph type="sldNum" sz="quarter" idx="5"/>
          </p:nvPr>
        </p:nvSpPr>
        <p:spPr/>
        <p:txBody>
          <a:bodyPr/>
          <a:lstStyle/>
          <a:p>
            <a:fld id="{569EB53F-B752-4050-BE1F-ED27E8D497B4}" type="slidenum">
              <a:rPr lang="en-US" smtClean="0"/>
              <a:t>20</a:t>
            </a:fld>
            <a:endParaRPr lang="en-US"/>
          </a:p>
        </p:txBody>
      </p:sp>
    </p:spTree>
    <p:extLst>
      <p:ext uri="{BB962C8B-B14F-4D97-AF65-F5344CB8AC3E}">
        <p14:creationId xmlns:p14="http://schemas.microsoft.com/office/powerpoint/2010/main" val="21263944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Chỗ dành sẵn cho Số hiệu Bản chiếu 3"/>
          <p:cNvSpPr>
            <a:spLocks noGrp="1"/>
          </p:cNvSpPr>
          <p:nvPr>
            <p:ph type="sldNum" sz="quarter" idx="5"/>
          </p:nvPr>
        </p:nvSpPr>
        <p:spPr/>
        <p:txBody>
          <a:bodyPr/>
          <a:lstStyle/>
          <a:p>
            <a:fld id="{569EB53F-B752-4050-BE1F-ED27E8D497B4}" type="slidenum">
              <a:rPr lang="en-US" smtClean="0"/>
              <a:t>22</a:t>
            </a:fld>
            <a:endParaRPr lang="en-US"/>
          </a:p>
        </p:txBody>
      </p:sp>
    </p:spTree>
    <p:extLst>
      <p:ext uri="{BB962C8B-B14F-4D97-AF65-F5344CB8AC3E}">
        <p14:creationId xmlns:p14="http://schemas.microsoft.com/office/powerpoint/2010/main" val="293770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Chỗ dành sẵn cho Số hiệu Bản chiếu 3"/>
          <p:cNvSpPr>
            <a:spLocks noGrp="1"/>
          </p:cNvSpPr>
          <p:nvPr>
            <p:ph type="sldNum" sz="quarter" idx="5"/>
          </p:nvPr>
        </p:nvSpPr>
        <p:spPr/>
        <p:txBody>
          <a:bodyPr/>
          <a:lstStyle/>
          <a:p>
            <a:fld id="{569EB53F-B752-4050-BE1F-ED27E8D497B4}" type="slidenum">
              <a:rPr lang="en-US" smtClean="0"/>
              <a:t>23</a:t>
            </a:fld>
            <a:endParaRPr lang="en-US"/>
          </a:p>
        </p:txBody>
      </p:sp>
    </p:spTree>
    <p:extLst>
      <p:ext uri="{BB962C8B-B14F-4D97-AF65-F5344CB8AC3E}">
        <p14:creationId xmlns:p14="http://schemas.microsoft.com/office/powerpoint/2010/main" val="6110658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Chỗ dành sẵn cho Số hiệu Bản chiếu 3"/>
          <p:cNvSpPr>
            <a:spLocks noGrp="1"/>
          </p:cNvSpPr>
          <p:nvPr>
            <p:ph type="sldNum" sz="quarter" idx="5"/>
          </p:nvPr>
        </p:nvSpPr>
        <p:spPr/>
        <p:txBody>
          <a:bodyPr/>
          <a:lstStyle/>
          <a:p>
            <a:fld id="{569EB53F-B752-4050-BE1F-ED27E8D497B4}" type="slidenum">
              <a:rPr lang="en-US" smtClean="0"/>
              <a:t>24</a:t>
            </a:fld>
            <a:endParaRPr lang="en-US"/>
          </a:p>
        </p:txBody>
      </p:sp>
    </p:spTree>
    <p:extLst>
      <p:ext uri="{BB962C8B-B14F-4D97-AF65-F5344CB8AC3E}">
        <p14:creationId xmlns:p14="http://schemas.microsoft.com/office/powerpoint/2010/main" val="17505443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just" eaLnBrk="1" hangingPunct="1"/>
            <a:endParaRPr lang="en-US" altLang="en-US" sz="1200" dirty="0">
              <a:latin typeface="Arial" charset="0"/>
            </a:endParaRPr>
          </a:p>
        </p:txBody>
      </p:sp>
      <p:sp>
        <p:nvSpPr>
          <p:cNvPr id="4" name="Chỗ dành sẵn cho Số hiệu Bản chiếu 3"/>
          <p:cNvSpPr>
            <a:spLocks noGrp="1"/>
          </p:cNvSpPr>
          <p:nvPr>
            <p:ph type="sldNum" sz="quarter" idx="5"/>
          </p:nvPr>
        </p:nvSpPr>
        <p:spPr/>
        <p:txBody>
          <a:bodyPr/>
          <a:lstStyle/>
          <a:p>
            <a:fld id="{569EB53F-B752-4050-BE1F-ED27E8D497B4}" type="slidenum">
              <a:rPr lang="en-US" smtClean="0"/>
              <a:t>25</a:t>
            </a:fld>
            <a:endParaRPr lang="en-US"/>
          </a:p>
        </p:txBody>
      </p:sp>
    </p:spTree>
    <p:extLst>
      <p:ext uri="{BB962C8B-B14F-4D97-AF65-F5344CB8AC3E}">
        <p14:creationId xmlns:p14="http://schemas.microsoft.com/office/powerpoint/2010/main" val="370957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Chỗ dành sẵn cho Số hiệu Bản chiếu 3"/>
          <p:cNvSpPr>
            <a:spLocks noGrp="1"/>
          </p:cNvSpPr>
          <p:nvPr>
            <p:ph type="sldNum" sz="quarter" idx="5"/>
          </p:nvPr>
        </p:nvSpPr>
        <p:spPr/>
        <p:txBody>
          <a:bodyPr/>
          <a:lstStyle/>
          <a:p>
            <a:fld id="{569EB53F-B752-4050-BE1F-ED27E8D497B4}" type="slidenum">
              <a:rPr lang="en-US" smtClean="0"/>
              <a:t>2</a:t>
            </a:fld>
            <a:endParaRPr lang="en-US"/>
          </a:p>
        </p:txBody>
      </p:sp>
    </p:spTree>
    <p:extLst>
      <p:ext uri="{BB962C8B-B14F-4D97-AF65-F5344CB8AC3E}">
        <p14:creationId xmlns:p14="http://schemas.microsoft.com/office/powerpoint/2010/main" val="34886859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just" eaLnBrk="1" hangingPunct="1"/>
            <a:endParaRPr lang="en-US" altLang="en-US" sz="1200" dirty="0">
              <a:latin typeface="Arial" charset="0"/>
            </a:endParaRPr>
          </a:p>
        </p:txBody>
      </p:sp>
      <p:sp>
        <p:nvSpPr>
          <p:cNvPr id="4" name="Chỗ dành sẵn cho Số hiệu Bản chiếu 3"/>
          <p:cNvSpPr>
            <a:spLocks noGrp="1"/>
          </p:cNvSpPr>
          <p:nvPr>
            <p:ph type="sldNum" sz="quarter" idx="5"/>
          </p:nvPr>
        </p:nvSpPr>
        <p:spPr/>
        <p:txBody>
          <a:bodyPr/>
          <a:lstStyle/>
          <a:p>
            <a:fld id="{569EB53F-B752-4050-BE1F-ED27E8D497B4}" type="slidenum">
              <a:rPr lang="en-US" smtClean="0"/>
              <a:t>26</a:t>
            </a:fld>
            <a:endParaRPr lang="en-US"/>
          </a:p>
        </p:txBody>
      </p:sp>
    </p:spTree>
    <p:extLst>
      <p:ext uri="{BB962C8B-B14F-4D97-AF65-F5344CB8AC3E}">
        <p14:creationId xmlns:p14="http://schemas.microsoft.com/office/powerpoint/2010/main" val="16437306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just" eaLnBrk="1" hangingPunct="1"/>
            <a:endParaRPr lang="en-US" altLang="en-US" sz="1200" dirty="0">
              <a:latin typeface="Arial" charset="0"/>
            </a:endParaRPr>
          </a:p>
        </p:txBody>
      </p:sp>
      <p:sp>
        <p:nvSpPr>
          <p:cNvPr id="4" name="Chỗ dành sẵn cho Số hiệu Bản chiếu 3"/>
          <p:cNvSpPr>
            <a:spLocks noGrp="1"/>
          </p:cNvSpPr>
          <p:nvPr>
            <p:ph type="sldNum" sz="quarter" idx="5"/>
          </p:nvPr>
        </p:nvSpPr>
        <p:spPr/>
        <p:txBody>
          <a:bodyPr/>
          <a:lstStyle/>
          <a:p>
            <a:fld id="{569EB53F-B752-4050-BE1F-ED27E8D497B4}" type="slidenum">
              <a:rPr lang="en-US" smtClean="0"/>
              <a:t>27</a:t>
            </a:fld>
            <a:endParaRPr lang="en-US"/>
          </a:p>
        </p:txBody>
      </p:sp>
    </p:spTree>
    <p:extLst>
      <p:ext uri="{BB962C8B-B14F-4D97-AF65-F5344CB8AC3E}">
        <p14:creationId xmlns:p14="http://schemas.microsoft.com/office/powerpoint/2010/main" val="20898836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just" eaLnBrk="1" hangingPunct="1"/>
            <a:endParaRPr lang="en-US" altLang="en-US" sz="1200" dirty="0">
              <a:latin typeface="Arial" charset="0"/>
            </a:endParaRPr>
          </a:p>
        </p:txBody>
      </p:sp>
      <p:sp>
        <p:nvSpPr>
          <p:cNvPr id="4" name="Chỗ dành sẵn cho Số hiệu Bản chiếu 3"/>
          <p:cNvSpPr>
            <a:spLocks noGrp="1"/>
          </p:cNvSpPr>
          <p:nvPr>
            <p:ph type="sldNum" sz="quarter" idx="5"/>
          </p:nvPr>
        </p:nvSpPr>
        <p:spPr/>
        <p:txBody>
          <a:bodyPr/>
          <a:lstStyle/>
          <a:p>
            <a:fld id="{569EB53F-B752-4050-BE1F-ED27E8D497B4}" type="slidenum">
              <a:rPr lang="en-US" smtClean="0"/>
              <a:t>28</a:t>
            </a:fld>
            <a:endParaRPr lang="en-US"/>
          </a:p>
        </p:txBody>
      </p:sp>
    </p:spTree>
    <p:extLst>
      <p:ext uri="{BB962C8B-B14F-4D97-AF65-F5344CB8AC3E}">
        <p14:creationId xmlns:p14="http://schemas.microsoft.com/office/powerpoint/2010/main" val="40708521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just" eaLnBrk="1" hangingPunct="1"/>
            <a:endParaRPr lang="en-US" altLang="en-US" sz="1200" dirty="0">
              <a:latin typeface="Arial" charset="0"/>
            </a:endParaRPr>
          </a:p>
        </p:txBody>
      </p:sp>
      <p:sp>
        <p:nvSpPr>
          <p:cNvPr id="4" name="Chỗ dành sẵn cho Số hiệu Bản chiếu 3"/>
          <p:cNvSpPr>
            <a:spLocks noGrp="1"/>
          </p:cNvSpPr>
          <p:nvPr>
            <p:ph type="sldNum" sz="quarter" idx="5"/>
          </p:nvPr>
        </p:nvSpPr>
        <p:spPr/>
        <p:txBody>
          <a:bodyPr/>
          <a:lstStyle/>
          <a:p>
            <a:fld id="{569EB53F-B752-4050-BE1F-ED27E8D497B4}" type="slidenum">
              <a:rPr lang="en-US" smtClean="0"/>
              <a:t>29</a:t>
            </a:fld>
            <a:endParaRPr lang="en-US"/>
          </a:p>
        </p:txBody>
      </p:sp>
    </p:spTree>
    <p:extLst>
      <p:ext uri="{BB962C8B-B14F-4D97-AF65-F5344CB8AC3E}">
        <p14:creationId xmlns:p14="http://schemas.microsoft.com/office/powerpoint/2010/main" val="5347064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just" eaLnBrk="1" hangingPunct="1"/>
            <a:endParaRPr lang="en-US" altLang="en-US" sz="1200" dirty="0">
              <a:latin typeface="Arial" charset="0"/>
            </a:endParaRPr>
          </a:p>
        </p:txBody>
      </p:sp>
      <p:sp>
        <p:nvSpPr>
          <p:cNvPr id="4" name="Chỗ dành sẵn cho Số hiệu Bản chiếu 3"/>
          <p:cNvSpPr>
            <a:spLocks noGrp="1"/>
          </p:cNvSpPr>
          <p:nvPr>
            <p:ph type="sldNum" sz="quarter" idx="5"/>
          </p:nvPr>
        </p:nvSpPr>
        <p:spPr/>
        <p:txBody>
          <a:bodyPr/>
          <a:lstStyle/>
          <a:p>
            <a:fld id="{569EB53F-B752-4050-BE1F-ED27E8D497B4}" type="slidenum">
              <a:rPr lang="en-US" smtClean="0"/>
              <a:t>30</a:t>
            </a:fld>
            <a:endParaRPr lang="en-US"/>
          </a:p>
        </p:txBody>
      </p:sp>
    </p:spTree>
    <p:extLst>
      <p:ext uri="{BB962C8B-B14F-4D97-AF65-F5344CB8AC3E}">
        <p14:creationId xmlns:p14="http://schemas.microsoft.com/office/powerpoint/2010/main" val="40218390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algn="just" eaLnBrk="1" hangingPunct="1"/>
            <a:endParaRPr lang="en-US" altLang="en-US" sz="1200" dirty="0">
              <a:latin typeface="Arial" charset="0"/>
            </a:endParaRPr>
          </a:p>
        </p:txBody>
      </p:sp>
      <p:sp>
        <p:nvSpPr>
          <p:cNvPr id="4" name="Chỗ dành sẵn cho Số hiệu Bản chiếu 3"/>
          <p:cNvSpPr>
            <a:spLocks noGrp="1"/>
          </p:cNvSpPr>
          <p:nvPr>
            <p:ph type="sldNum" sz="quarter" idx="5"/>
          </p:nvPr>
        </p:nvSpPr>
        <p:spPr/>
        <p:txBody>
          <a:bodyPr/>
          <a:lstStyle/>
          <a:p>
            <a:fld id="{569EB53F-B752-4050-BE1F-ED27E8D497B4}" type="slidenum">
              <a:rPr lang="en-US" smtClean="0"/>
              <a:t>31</a:t>
            </a:fld>
            <a:endParaRPr lang="en-US"/>
          </a:p>
        </p:txBody>
      </p:sp>
    </p:spTree>
    <p:extLst>
      <p:ext uri="{BB962C8B-B14F-4D97-AF65-F5344CB8AC3E}">
        <p14:creationId xmlns:p14="http://schemas.microsoft.com/office/powerpoint/2010/main" val="3098121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9EB53F-B752-4050-BE1F-ED27E8D497B4}" type="slidenum">
              <a:rPr lang="en-US" smtClean="0"/>
              <a:t>42</a:t>
            </a:fld>
            <a:endParaRPr lang="en-US"/>
          </a:p>
        </p:txBody>
      </p:sp>
    </p:spTree>
    <p:extLst>
      <p:ext uri="{BB962C8B-B14F-4D97-AF65-F5344CB8AC3E}">
        <p14:creationId xmlns:p14="http://schemas.microsoft.com/office/powerpoint/2010/main" val="12471851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a:solidFill>
              <a:srgbClr val="000000">
                <a:alpha val="100000"/>
              </a:srgbClr>
            </a:solidFill>
            <a:miter lim="800000"/>
          </a:ln>
        </p:spPr>
      </p:sp>
      <p:sp>
        <p:nvSpPr>
          <p:cNvPr id="39939" name="Notes Placeholder 2"/>
          <p:cNvSpPr>
            <a:spLocks noGrp="1"/>
          </p:cNvSpPr>
          <p:nvPr>
            <p:ph type="body" idx="1"/>
          </p:nvPr>
        </p:nvSpPr>
        <p:spPr>
          <a:noFill/>
          <a:ln>
            <a:noFill/>
          </a:ln>
        </p:spPr>
        <p:txBody>
          <a:bodyPr wrap="square" lIns="91440" tIns="45720" rIns="91440" bIns="45720" anchor="t"/>
          <a:lstStyle/>
          <a:p>
            <a:pPr lvl="0"/>
            <a:endParaRPr lang="en-US" altLang="en-US" dirty="0"/>
          </a:p>
        </p:txBody>
      </p:sp>
      <p:sp>
        <p:nvSpPr>
          <p:cNvPr id="39940" name="Slide Number Placeholder 3"/>
          <p:cNvSpPr txBox="1">
            <a:spLocks noGrp="1"/>
          </p:cNvSpPr>
          <p:nvPr>
            <p:ph type="sldNum" sz="quarter"/>
          </p:nvPr>
        </p:nvSpPr>
        <p:spPr>
          <a:xfrm>
            <a:off x="3884613" y="8685213"/>
            <a:ext cx="2971800" cy="458787"/>
          </a:xfrm>
          <a:prstGeom prst="rect">
            <a:avLst/>
          </a:prstGeom>
          <a:noFill/>
          <a:ln w="9525">
            <a:noFill/>
          </a:ln>
        </p:spPr>
        <p:txBody>
          <a:bodyPr anchor="b"/>
          <a:lstStyle/>
          <a:p>
            <a:pPr lvl="0" algn="r"/>
            <a:fld id="{9A0DB2DC-4C9A-4742-B13C-FB6460FD3503}" type="slidenum">
              <a:rPr lang="en-US" altLang="en-US" sz="1200" dirty="0"/>
              <a:t>46</a:t>
            </a:fld>
            <a:endParaRPr lang="en-US" altLang="en-US" sz="1200" dirty="0"/>
          </a:p>
        </p:txBody>
      </p:sp>
    </p:spTree>
    <p:extLst>
      <p:ext uri="{BB962C8B-B14F-4D97-AF65-F5344CB8AC3E}">
        <p14:creationId xmlns:p14="http://schemas.microsoft.com/office/powerpoint/2010/main" val="3096633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Chỗ dành sẵn cho Số hiệu Bản chiếu 3"/>
          <p:cNvSpPr>
            <a:spLocks noGrp="1"/>
          </p:cNvSpPr>
          <p:nvPr>
            <p:ph type="sldNum" sz="quarter" idx="5"/>
          </p:nvPr>
        </p:nvSpPr>
        <p:spPr/>
        <p:txBody>
          <a:bodyPr/>
          <a:lstStyle/>
          <a:p>
            <a:fld id="{569EB53F-B752-4050-BE1F-ED27E8D497B4}" type="slidenum">
              <a:rPr lang="en-US" smtClean="0"/>
              <a:t>5</a:t>
            </a:fld>
            <a:endParaRPr lang="en-US"/>
          </a:p>
        </p:txBody>
      </p:sp>
    </p:spTree>
    <p:extLst>
      <p:ext uri="{BB962C8B-B14F-4D97-AF65-F5344CB8AC3E}">
        <p14:creationId xmlns:p14="http://schemas.microsoft.com/office/powerpoint/2010/main" val="3759886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Chỗ dành sẵn cho Số hiệu Bản chiếu 3"/>
          <p:cNvSpPr>
            <a:spLocks noGrp="1"/>
          </p:cNvSpPr>
          <p:nvPr>
            <p:ph type="sldNum" sz="quarter" idx="5"/>
          </p:nvPr>
        </p:nvSpPr>
        <p:spPr/>
        <p:txBody>
          <a:bodyPr/>
          <a:lstStyle/>
          <a:p>
            <a:fld id="{569EB53F-B752-4050-BE1F-ED27E8D497B4}" type="slidenum">
              <a:rPr lang="en-US" smtClean="0"/>
              <a:t>6</a:t>
            </a:fld>
            <a:endParaRPr lang="en-US"/>
          </a:p>
        </p:txBody>
      </p:sp>
    </p:spTree>
    <p:extLst>
      <p:ext uri="{BB962C8B-B14F-4D97-AF65-F5344CB8AC3E}">
        <p14:creationId xmlns:p14="http://schemas.microsoft.com/office/powerpoint/2010/main" val="2898106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Chỗ dành sẵn cho Số hiệu Bản chiếu 3"/>
          <p:cNvSpPr>
            <a:spLocks noGrp="1"/>
          </p:cNvSpPr>
          <p:nvPr>
            <p:ph type="sldNum" sz="quarter" idx="5"/>
          </p:nvPr>
        </p:nvSpPr>
        <p:spPr/>
        <p:txBody>
          <a:bodyPr/>
          <a:lstStyle/>
          <a:p>
            <a:fld id="{569EB53F-B752-4050-BE1F-ED27E8D497B4}" type="slidenum">
              <a:rPr lang="en-US" smtClean="0"/>
              <a:t>7</a:t>
            </a:fld>
            <a:endParaRPr lang="en-US"/>
          </a:p>
        </p:txBody>
      </p:sp>
    </p:spTree>
    <p:extLst>
      <p:ext uri="{BB962C8B-B14F-4D97-AF65-F5344CB8AC3E}">
        <p14:creationId xmlns:p14="http://schemas.microsoft.com/office/powerpoint/2010/main" val="3499941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Chỗ dành sẵn cho Số hiệu Bản chiếu 3"/>
          <p:cNvSpPr>
            <a:spLocks noGrp="1"/>
          </p:cNvSpPr>
          <p:nvPr>
            <p:ph type="sldNum" sz="quarter" idx="5"/>
          </p:nvPr>
        </p:nvSpPr>
        <p:spPr/>
        <p:txBody>
          <a:bodyPr/>
          <a:lstStyle/>
          <a:p>
            <a:fld id="{569EB53F-B752-4050-BE1F-ED27E8D497B4}" type="slidenum">
              <a:rPr lang="en-US" smtClean="0"/>
              <a:t>8</a:t>
            </a:fld>
            <a:endParaRPr lang="en-US"/>
          </a:p>
        </p:txBody>
      </p:sp>
    </p:spTree>
    <p:extLst>
      <p:ext uri="{BB962C8B-B14F-4D97-AF65-F5344CB8AC3E}">
        <p14:creationId xmlns:p14="http://schemas.microsoft.com/office/powerpoint/2010/main" val="1822051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Chỗ dành sẵn cho Số hiệu Bản chiếu 3"/>
          <p:cNvSpPr>
            <a:spLocks noGrp="1"/>
          </p:cNvSpPr>
          <p:nvPr>
            <p:ph type="sldNum" sz="quarter" idx="5"/>
          </p:nvPr>
        </p:nvSpPr>
        <p:spPr/>
        <p:txBody>
          <a:bodyPr/>
          <a:lstStyle/>
          <a:p>
            <a:fld id="{569EB53F-B752-4050-BE1F-ED27E8D497B4}" type="slidenum">
              <a:rPr lang="en-US" smtClean="0"/>
              <a:t>9</a:t>
            </a:fld>
            <a:endParaRPr lang="en-US"/>
          </a:p>
        </p:txBody>
      </p:sp>
    </p:spTree>
    <p:extLst>
      <p:ext uri="{BB962C8B-B14F-4D97-AF65-F5344CB8AC3E}">
        <p14:creationId xmlns:p14="http://schemas.microsoft.com/office/powerpoint/2010/main" val="1980552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Chỗ dành sẵn cho Số hiệu Bản chiếu 3"/>
          <p:cNvSpPr>
            <a:spLocks noGrp="1"/>
          </p:cNvSpPr>
          <p:nvPr>
            <p:ph type="sldNum" sz="quarter" idx="5"/>
          </p:nvPr>
        </p:nvSpPr>
        <p:spPr/>
        <p:txBody>
          <a:bodyPr/>
          <a:lstStyle/>
          <a:p>
            <a:fld id="{569EB53F-B752-4050-BE1F-ED27E8D497B4}" type="slidenum">
              <a:rPr lang="en-US" smtClean="0"/>
              <a:t>11</a:t>
            </a:fld>
            <a:endParaRPr lang="en-US"/>
          </a:p>
        </p:txBody>
      </p:sp>
    </p:spTree>
    <p:extLst>
      <p:ext uri="{BB962C8B-B14F-4D97-AF65-F5344CB8AC3E}">
        <p14:creationId xmlns:p14="http://schemas.microsoft.com/office/powerpoint/2010/main" val="15919152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Chỗ dành sẵn cho Số hiệu Bản chiếu 3"/>
          <p:cNvSpPr>
            <a:spLocks noGrp="1"/>
          </p:cNvSpPr>
          <p:nvPr>
            <p:ph type="sldNum" sz="quarter" idx="5"/>
          </p:nvPr>
        </p:nvSpPr>
        <p:spPr/>
        <p:txBody>
          <a:bodyPr/>
          <a:lstStyle/>
          <a:p>
            <a:fld id="{569EB53F-B752-4050-BE1F-ED27E8D497B4}" type="slidenum">
              <a:rPr lang="en-US" smtClean="0"/>
              <a:t>12</a:t>
            </a:fld>
            <a:endParaRPr lang="en-US"/>
          </a:p>
        </p:txBody>
      </p:sp>
    </p:spTree>
    <p:extLst>
      <p:ext uri="{BB962C8B-B14F-4D97-AF65-F5344CB8AC3E}">
        <p14:creationId xmlns:p14="http://schemas.microsoft.com/office/powerpoint/2010/main" val="1266183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C5AED15-4962-4BBE-A3E6-D18766D706FA}" type="datetimeFigureOut">
              <a:rPr lang="en-US" smtClean="0"/>
              <a:t>17/05/2021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2C48AC-3596-4F1B-865E-5330AB34C388}" type="slidenum">
              <a:rPr lang="en-US" smtClean="0"/>
              <a:t>‹#›</a:t>
            </a:fld>
            <a:endParaRPr lang="en-US"/>
          </a:p>
        </p:txBody>
      </p:sp>
    </p:spTree>
    <p:extLst>
      <p:ext uri="{BB962C8B-B14F-4D97-AF65-F5344CB8AC3E}">
        <p14:creationId xmlns:p14="http://schemas.microsoft.com/office/powerpoint/2010/main" val="2537360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5AED15-4962-4BBE-A3E6-D18766D706FA}" type="datetimeFigureOut">
              <a:rPr lang="en-US" smtClean="0"/>
              <a:t>17/05/2021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2C48AC-3596-4F1B-865E-5330AB34C388}" type="slidenum">
              <a:rPr lang="en-US" smtClean="0"/>
              <a:t>‹#›</a:t>
            </a:fld>
            <a:endParaRPr lang="en-US"/>
          </a:p>
        </p:txBody>
      </p:sp>
    </p:spTree>
    <p:extLst>
      <p:ext uri="{BB962C8B-B14F-4D97-AF65-F5344CB8AC3E}">
        <p14:creationId xmlns:p14="http://schemas.microsoft.com/office/powerpoint/2010/main" val="3774903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5AED15-4962-4BBE-A3E6-D18766D706FA}" type="datetimeFigureOut">
              <a:rPr lang="en-US" smtClean="0"/>
              <a:t>17/05/2021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2C48AC-3596-4F1B-865E-5330AB34C388}" type="slidenum">
              <a:rPr lang="en-US" smtClean="0"/>
              <a:t>‹#›</a:t>
            </a:fld>
            <a:endParaRPr lang="en-US"/>
          </a:p>
        </p:txBody>
      </p:sp>
    </p:spTree>
    <p:extLst>
      <p:ext uri="{BB962C8B-B14F-4D97-AF65-F5344CB8AC3E}">
        <p14:creationId xmlns:p14="http://schemas.microsoft.com/office/powerpoint/2010/main" val="1708137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p>
            <a:pPr eaLnBrk="0" fontAlgn="base" hangingPunct="0">
              <a:spcBef>
                <a:spcPct val="0"/>
              </a:spcBef>
              <a:spcAft>
                <a:spcPct val="0"/>
              </a:spcAft>
              <a:defRPr/>
            </a:pPr>
            <a:endParaRPr lang="en-US" altLang="en-US" sz="900">
              <a:solidFill>
                <a:srgbClr val="898989"/>
              </a:solidFill>
              <a:latin typeface="Arial" panose="020B0604020202020204" pitchFamily="34" charset="0"/>
            </a:endParaRPr>
          </a:p>
        </p:txBody>
      </p:sp>
      <p:sp>
        <p:nvSpPr>
          <p:cNvPr id="4" name="Footer Placeholder 3"/>
          <p:cNvSpPr>
            <a:spLocks noGrp="1"/>
          </p:cNvSpPr>
          <p:nvPr>
            <p:ph type="ftr" sz="quarter" idx="11"/>
          </p:nvPr>
        </p:nvSpPr>
        <p:spPr/>
        <p:txBody>
          <a:bodyPr/>
          <a:lstStyle/>
          <a:p>
            <a:pPr eaLnBrk="0" fontAlgn="base" hangingPunct="0">
              <a:spcBef>
                <a:spcPct val="0"/>
              </a:spcBef>
              <a:spcAft>
                <a:spcPct val="0"/>
              </a:spcAft>
              <a:defRPr/>
            </a:pPr>
            <a:endParaRPr lang="en-US" altLang="en-US" sz="900">
              <a:solidFill>
                <a:srgbClr val="898989"/>
              </a:solidFill>
              <a:latin typeface="Arial" panose="020B0604020202020204" pitchFamily="34" charset="0"/>
            </a:endParaRPr>
          </a:p>
        </p:txBody>
      </p:sp>
      <p:sp>
        <p:nvSpPr>
          <p:cNvPr id="5" name="Slide Number Placeholder 4"/>
          <p:cNvSpPr>
            <a:spLocks noGrp="1"/>
          </p:cNvSpPr>
          <p:nvPr>
            <p:ph type="sldNum" sz="quarter" idx="12"/>
          </p:nvPr>
        </p:nvSpPr>
        <p:spPr/>
        <p:txBody>
          <a:bodyPr/>
          <a:lstStyle/>
          <a:p>
            <a:pPr lvl="0">
              <a:buNone/>
            </a:pPr>
            <a:fld id="{9A0DB2DC-4C9A-4742-B13C-FB6460FD3503}" type="slidenum">
              <a:rPr lang="en-US" altLang="en-US" dirty="0">
                <a:latin typeface="Arial" panose="020B0604020202020204" pitchFamily="34" charset="0"/>
              </a:rPr>
              <a:t>‹#›</a:t>
            </a:fld>
            <a:endParaRPr lang="en-US" altLang="en-US" dirty="0">
              <a:latin typeface="Arial" panose="020B0604020202020204" pitchFamily="34" charset="0"/>
            </a:endParaRPr>
          </a:p>
        </p:txBody>
      </p:sp>
    </p:spTree>
    <p:extLst>
      <p:ext uri="{BB962C8B-B14F-4D97-AF65-F5344CB8AC3E}">
        <p14:creationId xmlns:p14="http://schemas.microsoft.com/office/powerpoint/2010/main" val="3069661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3983D5E-AAE8-4BC4-A51A-FA3AE3AA3448}" type="datetimeFigureOut">
              <a:rPr lang="en-US" smtClean="0">
                <a:solidFill>
                  <a:prstClr val="black">
                    <a:tint val="75000"/>
                  </a:prstClr>
                </a:solidFill>
              </a:rPr>
              <a:pPr/>
              <a:t>17/05/2021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A97431-FE63-423F-AFB1-4DF3351D83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43878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983D5E-AAE8-4BC4-A51A-FA3AE3AA3448}" type="datetimeFigureOut">
              <a:rPr lang="en-US" smtClean="0">
                <a:solidFill>
                  <a:prstClr val="black">
                    <a:tint val="75000"/>
                  </a:prstClr>
                </a:solidFill>
              </a:rPr>
              <a:pPr/>
              <a:t>17/05/2021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A97431-FE63-423F-AFB1-4DF3351D83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26929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983D5E-AAE8-4BC4-A51A-FA3AE3AA3448}" type="datetimeFigureOut">
              <a:rPr lang="en-US" smtClean="0">
                <a:solidFill>
                  <a:prstClr val="black">
                    <a:tint val="75000"/>
                  </a:prstClr>
                </a:solidFill>
              </a:rPr>
              <a:pPr/>
              <a:t>17/05/2021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A97431-FE63-423F-AFB1-4DF3351D83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98001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983D5E-AAE8-4BC4-A51A-FA3AE3AA3448}" type="datetimeFigureOut">
              <a:rPr lang="en-US" smtClean="0">
                <a:solidFill>
                  <a:prstClr val="black">
                    <a:tint val="75000"/>
                  </a:prstClr>
                </a:solidFill>
              </a:rPr>
              <a:pPr/>
              <a:t>17/05/2021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A97431-FE63-423F-AFB1-4DF3351D83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4809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983D5E-AAE8-4BC4-A51A-FA3AE3AA3448}" type="datetimeFigureOut">
              <a:rPr lang="en-US" smtClean="0">
                <a:solidFill>
                  <a:prstClr val="black">
                    <a:tint val="75000"/>
                  </a:prstClr>
                </a:solidFill>
              </a:rPr>
              <a:pPr/>
              <a:t>17/05/2021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AA97431-FE63-423F-AFB1-4DF3351D83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9926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983D5E-AAE8-4BC4-A51A-FA3AE3AA3448}" type="datetimeFigureOut">
              <a:rPr lang="en-US" smtClean="0">
                <a:solidFill>
                  <a:prstClr val="black">
                    <a:tint val="75000"/>
                  </a:prstClr>
                </a:solidFill>
              </a:rPr>
              <a:pPr/>
              <a:t>17/05/2021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AA97431-FE63-423F-AFB1-4DF3351D83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97641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983D5E-AAE8-4BC4-A51A-FA3AE3AA3448}" type="datetimeFigureOut">
              <a:rPr lang="en-US" smtClean="0">
                <a:solidFill>
                  <a:prstClr val="black">
                    <a:tint val="75000"/>
                  </a:prstClr>
                </a:solidFill>
              </a:rPr>
              <a:pPr/>
              <a:t>17/05/2021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AA97431-FE63-423F-AFB1-4DF3351D83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9512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C5AED15-4962-4BBE-A3E6-D18766D706FA}" type="datetimeFigureOut">
              <a:rPr lang="en-US" smtClean="0"/>
              <a:t>17/05/2021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2C48AC-3596-4F1B-865E-5330AB34C388}" type="slidenum">
              <a:rPr lang="en-US" smtClean="0"/>
              <a:t>‹#›</a:t>
            </a:fld>
            <a:endParaRPr lang="en-US"/>
          </a:p>
        </p:txBody>
      </p:sp>
    </p:spTree>
    <p:extLst>
      <p:ext uri="{BB962C8B-B14F-4D97-AF65-F5344CB8AC3E}">
        <p14:creationId xmlns:p14="http://schemas.microsoft.com/office/powerpoint/2010/main" val="5751518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983D5E-AAE8-4BC4-A51A-FA3AE3AA3448}" type="datetimeFigureOut">
              <a:rPr lang="en-US" smtClean="0">
                <a:solidFill>
                  <a:prstClr val="black">
                    <a:tint val="75000"/>
                  </a:prstClr>
                </a:solidFill>
              </a:rPr>
              <a:pPr/>
              <a:t>17/05/2021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A97431-FE63-423F-AFB1-4DF3351D83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24312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983D5E-AAE8-4BC4-A51A-FA3AE3AA3448}" type="datetimeFigureOut">
              <a:rPr lang="en-US" smtClean="0">
                <a:solidFill>
                  <a:prstClr val="black">
                    <a:tint val="75000"/>
                  </a:prstClr>
                </a:solidFill>
              </a:rPr>
              <a:pPr/>
              <a:t>17/05/2021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AA97431-FE63-423F-AFB1-4DF3351D83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01417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983D5E-AAE8-4BC4-A51A-FA3AE3AA3448}" type="datetimeFigureOut">
              <a:rPr lang="en-US" smtClean="0">
                <a:solidFill>
                  <a:prstClr val="black">
                    <a:tint val="75000"/>
                  </a:prstClr>
                </a:solidFill>
              </a:rPr>
              <a:pPr/>
              <a:t>17/05/2021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A97431-FE63-423F-AFB1-4DF3351D83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40392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983D5E-AAE8-4BC4-A51A-FA3AE3AA3448}" type="datetimeFigureOut">
              <a:rPr lang="en-US" smtClean="0">
                <a:solidFill>
                  <a:prstClr val="black">
                    <a:tint val="75000"/>
                  </a:prstClr>
                </a:solidFill>
              </a:rPr>
              <a:pPr/>
              <a:t>17/05/2021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AA97431-FE63-423F-AFB1-4DF3351D83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7443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C5AED15-4962-4BBE-A3E6-D18766D706FA}" type="datetimeFigureOut">
              <a:rPr lang="en-US" smtClean="0"/>
              <a:t>17/05/2021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2C48AC-3596-4F1B-865E-5330AB34C388}" type="slidenum">
              <a:rPr lang="en-US" smtClean="0"/>
              <a:t>‹#›</a:t>
            </a:fld>
            <a:endParaRPr lang="en-US"/>
          </a:p>
        </p:txBody>
      </p:sp>
    </p:spTree>
    <p:extLst>
      <p:ext uri="{BB962C8B-B14F-4D97-AF65-F5344CB8AC3E}">
        <p14:creationId xmlns:p14="http://schemas.microsoft.com/office/powerpoint/2010/main" val="3007160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C5AED15-4962-4BBE-A3E6-D18766D706FA}" type="datetimeFigureOut">
              <a:rPr lang="en-US" smtClean="0"/>
              <a:t>17/05/2021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2C48AC-3596-4F1B-865E-5330AB34C388}" type="slidenum">
              <a:rPr lang="en-US" smtClean="0"/>
              <a:t>‹#›</a:t>
            </a:fld>
            <a:endParaRPr lang="en-US"/>
          </a:p>
        </p:txBody>
      </p:sp>
    </p:spTree>
    <p:extLst>
      <p:ext uri="{BB962C8B-B14F-4D97-AF65-F5344CB8AC3E}">
        <p14:creationId xmlns:p14="http://schemas.microsoft.com/office/powerpoint/2010/main" val="3218612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C5AED15-4962-4BBE-A3E6-D18766D706FA}" type="datetimeFigureOut">
              <a:rPr lang="en-US" smtClean="0"/>
              <a:t>17/05/2021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2C48AC-3596-4F1B-865E-5330AB34C388}" type="slidenum">
              <a:rPr lang="en-US" smtClean="0"/>
              <a:t>‹#›</a:t>
            </a:fld>
            <a:endParaRPr lang="en-US"/>
          </a:p>
        </p:txBody>
      </p:sp>
    </p:spTree>
    <p:extLst>
      <p:ext uri="{BB962C8B-B14F-4D97-AF65-F5344CB8AC3E}">
        <p14:creationId xmlns:p14="http://schemas.microsoft.com/office/powerpoint/2010/main" val="3557784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C5AED15-4962-4BBE-A3E6-D18766D706FA}" type="datetimeFigureOut">
              <a:rPr lang="en-US" smtClean="0"/>
              <a:t>17/05/2021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2C48AC-3596-4F1B-865E-5330AB34C388}" type="slidenum">
              <a:rPr lang="en-US" smtClean="0"/>
              <a:t>‹#›</a:t>
            </a:fld>
            <a:endParaRPr lang="en-US"/>
          </a:p>
        </p:txBody>
      </p:sp>
    </p:spTree>
    <p:extLst>
      <p:ext uri="{BB962C8B-B14F-4D97-AF65-F5344CB8AC3E}">
        <p14:creationId xmlns:p14="http://schemas.microsoft.com/office/powerpoint/2010/main" val="17695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5AED15-4962-4BBE-A3E6-D18766D706FA}" type="datetimeFigureOut">
              <a:rPr lang="en-US" smtClean="0"/>
              <a:t>17/05/2021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2C48AC-3596-4F1B-865E-5330AB34C388}" type="slidenum">
              <a:rPr lang="en-US" smtClean="0"/>
              <a:t>‹#›</a:t>
            </a:fld>
            <a:endParaRPr lang="en-US"/>
          </a:p>
        </p:txBody>
      </p:sp>
    </p:spTree>
    <p:extLst>
      <p:ext uri="{BB962C8B-B14F-4D97-AF65-F5344CB8AC3E}">
        <p14:creationId xmlns:p14="http://schemas.microsoft.com/office/powerpoint/2010/main" val="2717138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5AED15-4962-4BBE-A3E6-D18766D706FA}" type="datetimeFigureOut">
              <a:rPr lang="en-US" smtClean="0"/>
              <a:t>17/05/2021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2C48AC-3596-4F1B-865E-5330AB34C388}" type="slidenum">
              <a:rPr lang="en-US" smtClean="0"/>
              <a:t>‹#›</a:t>
            </a:fld>
            <a:endParaRPr lang="en-US"/>
          </a:p>
        </p:txBody>
      </p:sp>
    </p:spTree>
    <p:extLst>
      <p:ext uri="{BB962C8B-B14F-4D97-AF65-F5344CB8AC3E}">
        <p14:creationId xmlns:p14="http://schemas.microsoft.com/office/powerpoint/2010/main" val="4190038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C5AED15-4962-4BBE-A3E6-D18766D706FA}" type="datetimeFigureOut">
              <a:rPr lang="en-US" smtClean="0"/>
              <a:t>17/05/2021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2C48AC-3596-4F1B-865E-5330AB34C388}" type="slidenum">
              <a:rPr lang="en-US" smtClean="0"/>
              <a:t>‹#›</a:t>
            </a:fld>
            <a:endParaRPr lang="en-US"/>
          </a:p>
        </p:txBody>
      </p:sp>
    </p:spTree>
    <p:extLst>
      <p:ext uri="{BB962C8B-B14F-4D97-AF65-F5344CB8AC3E}">
        <p14:creationId xmlns:p14="http://schemas.microsoft.com/office/powerpoint/2010/main" val="2444945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5AED15-4962-4BBE-A3E6-D18766D706FA}" type="datetimeFigureOut">
              <a:rPr lang="en-US" smtClean="0"/>
              <a:t>17/05/2021</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2C48AC-3596-4F1B-865E-5330AB34C388}" type="slidenum">
              <a:rPr lang="en-US" smtClean="0"/>
              <a:t>‹#›</a:t>
            </a:fld>
            <a:endParaRPr lang="en-US"/>
          </a:p>
        </p:txBody>
      </p:sp>
    </p:spTree>
    <p:extLst>
      <p:ext uri="{BB962C8B-B14F-4D97-AF65-F5344CB8AC3E}">
        <p14:creationId xmlns:p14="http://schemas.microsoft.com/office/powerpoint/2010/main" val="23615757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983D5E-AAE8-4BC4-A51A-FA3AE3AA3448}" type="datetimeFigureOut">
              <a:rPr lang="en-US" smtClean="0">
                <a:solidFill>
                  <a:prstClr val="black">
                    <a:tint val="75000"/>
                  </a:prstClr>
                </a:solidFill>
              </a:rPr>
              <a:pPr/>
              <a:t>17/05/2021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A97431-FE63-423F-AFB1-4DF3351D83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21943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27.jpeg"/><Relationship Id="rId4" Type="http://schemas.openxmlformats.org/officeDocument/2006/relationships/image" Target="../media/image34.jpeg"/></Relationships>
</file>

<file path=ppt/slides/_rels/slide100.xml.rels><?xml version="1.0" encoding="UTF-8" standalone="yes"?>
<Relationships xmlns="http://schemas.openxmlformats.org/package/2006/relationships"><Relationship Id="rId2" Type="http://schemas.openxmlformats.org/officeDocument/2006/relationships/slide" Target="slide34.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slide" Target="slide34.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slide" Target="slide34.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slide" Target="slide34.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slide" Target="slide3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10.jpeg"/><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jpeg"/></Relationships>
</file>

<file path=ppt/slides/_rels/slide21.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53.png"/><Relationship Id="rId7" Type="http://schemas.openxmlformats.org/officeDocument/2006/relationships/image" Target="../media/image52.jpe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7.jpeg"/><Relationship Id="rId4" Type="http://schemas.openxmlformats.org/officeDocument/2006/relationships/image" Target="../media/image55.jpeg"/><Relationship Id="rId9" Type="http://schemas.openxmlformats.org/officeDocument/2006/relationships/image" Target="../media/image56.jpeg"/></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gif"/><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gif"/><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0.png"/><Relationship Id="rId2" Type="http://schemas.openxmlformats.org/officeDocument/2006/relationships/video" Target="file:///C:\Documents%20and%20Settings\USER.INTEL\My%20Documents\k.wmv" TargetMode="External"/><Relationship Id="rId1" Type="http://schemas.microsoft.com/office/2007/relationships/media" Target="file:///C:\Documents%20and%20Settings\USER.INTEL\My%20Documents\k.wmv" TargetMode="Externa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0.png"/><Relationship Id="rId2" Type="http://schemas.openxmlformats.org/officeDocument/2006/relationships/video" Target="file:///C:\Documents%20and%20Settings\USER.INTEL\My%20Documents\k.wmv" TargetMode="External"/><Relationship Id="rId1" Type="http://schemas.microsoft.com/office/2007/relationships/media" Target="file:///C:\Documents%20and%20Settings\USER.INTEL\My%20Documents\k.wmv" TargetMode="Externa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jpeg"/></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4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5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5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5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file:///H:\NHAC\KHO1\TNLK1.ckt" TargetMode="External"/><Relationship Id="rId2" Type="http://schemas.openxmlformats.org/officeDocument/2006/relationships/image" Target="../media/image103.jpeg"/><Relationship Id="rId1" Type="http://schemas.openxmlformats.org/officeDocument/2006/relationships/slideLayout" Target="../slideLayouts/slideLayout2.xml"/><Relationship Id="rId4" Type="http://schemas.openxmlformats.org/officeDocument/2006/relationships/image" Target="../media/image104.GIF"/></Relationships>
</file>

<file path=ppt/slides/_rels/slide61.xml.rels><?xml version="1.0" encoding="UTF-8" standalone="yes"?>
<Relationships xmlns="http://schemas.openxmlformats.org/package/2006/relationships"><Relationship Id="rId3" Type="http://schemas.openxmlformats.org/officeDocument/2006/relationships/image" Target="../media/image104.GIF"/><Relationship Id="rId2" Type="http://schemas.openxmlformats.org/officeDocument/2006/relationships/hyperlink" Target="file:///H:\NHAC\KHO1\TNLK1.ckt" TargetMode="External"/><Relationship Id="rId1" Type="http://schemas.openxmlformats.org/officeDocument/2006/relationships/slideLayout" Target="../slideLayouts/slideLayout2.xml"/><Relationship Id="rId4" Type="http://schemas.openxmlformats.org/officeDocument/2006/relationships/image" Target="../media/image105.jpeg"/></Relationships>
</file>

<file path=ppt/slides/_rels/slide62.xml.rels><?xml version="1.0" encoding="UTF-8" standalone="yes"?>
<Relationships xmlns="http://schemas.openxmlformats.org/package/2006/relationships"><Relationship Id="rId3" Type="http://schemas.openxmlformats.org/officeDocument/2006/relationships/hyperlink" Target="file:///H:\NHAC\KHO1\TNLK1.ckt" TargetMode="External"/><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4.GIF"/></Relationships>
</file>

<file path=ppt/slides/_rels/slide6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png"/></Relationships>
</file>

<file path=ppt/slides/_rels/slide6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 Id="rId5" Type="http://schemas.openxmlformats.org/officeDocument/2006/relationships/image" Target="../media/image115.png"/><Relationship Id="rId4" Type="http://schemas.openxmlformats.org/officeDocument/2006/relationships/image" Target="../media/image11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0.jpe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7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 Id="rId5" Type="http://schemas.openxmlformats.org/officeDocument/2006/relationships/image" Target="../media/image123.png"/><Relationship Id="rId4" Type="http://schemas.openxmlformats.org/officeDocument/2006/relationships/image" Target="../media/image122.png"/></Relationships>
</file>

<file path=ppt/slides/_rels/slide7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30.png"/></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10.jpeg"/><Relationship Id="rId7"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jpeg"/></Relationships>
</file>

<file path=ppt/slides/_rels/slide8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 Id="rId5" Type="http://schemas.openxmlformats.org/officeDocument/2006/relationships/image" Target="../media/image135.jpg"/><Relationship Id="rId4" Type="http://schemas.openxmlformats.org/officeDocument/2006/relationships/image" Target="../media/image134.jpeg"/></Relationships>
</file>

<file path=ppt/slides/_rels/slide81.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 Id="rId4" Type="http://schemas.openxmlformats.org/officeDocument/2006/relationships/image" Target="../media/image140.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3.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44.png"/></Relationships>
</file>

<file path=ppt/slides/_rels/slide8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5.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146.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31.jpeg"/></Relationships>
</file>

<file path=ppt/slides/_rels/slide9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50.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1.png"/><Relationship Id="rId1" Type="http://schemas.openxmlformats.org/officeDocument/2006/relationships/slideLayout" Target="../slideLayouts/slideLayout7.xml"/><Relationship Id="rId5" Type="http://schemas.openxmlformats.org/officeDocument/2006/relationships/image" Target="../media/image153.png"/><Relationship Id="rId4" Type="http://schemas.openxmlformats.org/officeDocument/2006/relationships/image" Target="../media/image152.png"/></Relationships>
</file>

<file path=ppt/slides/_rels/slide95.xml.rels><?xml version="1.0" encoding="UTF-8" standalone="yes"?>
<Relationships xmlns="http://schemas.openxmlformats.org/package/2006/relationships"><Relationship Id="rId2" Type="http://schemas.openxmlformats.org/officeDocument/2006/relationships/slide" Target="slide34.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slide" Target="slide34.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slide" Target="slide34.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slide" Target="slide34.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slide" Target="slide3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58"/>
            <a:ext cx="1724235" cy="6273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0611" y="-28975"/>
            <a:ext cx="1489876" cy="667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Round Diagonal Corner Rectangle 14"/>
          <p:cNvSpPr/>
          <p:nvPr/>
        </p:nvSpPr>
        <p:spPr>
          <a:xfrm>
            <a:off x="1865063" y="2895600"/>
            <a:ext cx="9031537" cy="3505200"/>
          </a:xfrm>
          <a:prstGeom prst="round2DiagRect">
            <a:avLst/>
          </a:prstGeom>
          <a:solidFill>
            <a:schemeClr val="bg1"/>
          </a:solidFill>
          <a:ln w="28575">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00"/>
          </a:p>
        </p:txBody>
      </p:sp>
      <p:sp>
        <p:nvSpPr>
          <p:cNvPr id="9" name="TextBox 8"/>
          <p:cNvSpPr txBox="1"/>
          <p:nvPr/>
        </p:nvSpPr>
        <p:spPr>
          <a:xfrm>
            <a:off x="1524000" y="660132"/>
            <a:ext cx="10668000" cy="523220"/>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2800" b="1" err="1">
                <a:solidFill>
                  <a:schemeClr val="bg1"/>
                </a:solidFill>
              </a:rPr>
              <a:t>Phần</a:t>
            </a:r>
            <a:r>
              <a:rPr lang="en-US" sz="2800" b="1">
                <a:solidFill>
                  <a:schemeClr val="bg1"/>
                </a:solidFill>
              </a:rPr>
              <a:t> </a:t>
            </a:r>
            <a:r>
              <a:rPr lang="en-US" sz="2800" b="1" err="1">
                <a:solidFill>
                  <a:schemeClr val="bg1"/>
                </a:solidFill>
              </a:rPr>
              <a:t>Bốn</a:t>
            </a:r>
            <a:r>
              <a:rPr lang="en-US" sz="2800" b="1">
                <a:solidFill>
                  <a:schemeClr val="bg1"/>
                </a:solidFill>
              </a:rPr>
              <a:t>: SINH HỌC CƠ THỂ</a:t>
            </a:r>
          </a:p>
        </p:txBody>
      </p:sp>
      <p:sp>
        <p:nvSpPr>
          <p:cNvPr id="12" name="Oval 11"/>
          <p:cNvSpPr/>
          <p:nvPr/>
        </p:nvSpPr>
        <p:spPr>
          <a:xfrm>
            <a:off x="533400" y="243281"/>
            <a:ext cx="914400" cy="90744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694333" y="1888146"/>
            <a:ext cx="10414643" cy="1305942"/>
          </a:xfrm>
          <a:prstGeom prst="roundRect">
            <a:avLst>
              <a:gd name="adj" fmla="val 4937"/>
            </a:avLst>
          </a:prstGeom>
          <a:solidFill>
            <a:schemeClr val="accent1">
              <a:lumMod val="20000"/>
              <a:lumOff val="80000"/>
            </a:schemeClr>
          </a:solidFill>
          <a:ln>
            <a:solidFill>
              <a:schemeClr val="accent6">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b="1">
                <a:solidFill>
                  <a:schemeClr val="accent5">
                    <a:lumMod val="50000"/>
                  </a:schemeClr>
                </a:solidFill>
                <a:latin typeface="Myriad Pro" pitchFamily="34" charset="0"/>
              </a:rPr>
              <a:t>SINH SẢN HỮU TÍNH Ở ĐỘNG VẬT</a:t>
            </a:r>
            <a:endParaRPr lang="en-US" sz="3600" b="1" dirty="0">
              <a:solidFill>
                <a:schemeClr val="accent5">
                  <a:lumMod val="50000"/>
                </a:schemeClr>
              </a:solidFill>
              <a:latin typeface="Myriad Pro" pitchFamily="34" charset="0"/>
            </a:endParaRPr>
          </a:p>
        </p:txBody>
      </p:sp>
      <p:sp>
        <p:nvSpPr>
          <p:cNvPr id="8" name="Rounded Rectangle 7"/>
          <p:cNvSpPr/>
          <p:nvPr/>
        </p:nvSpPr>
        <p:spPr>
          <a:xfrm>
            <a:off x="-29900" y="2121693"/>
            <a:ext cx="1724235" cy="107870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800" b="1">
                <a:solidFill>
                  <a:srgbClr val="002060"/>
                </a:solidFill>
              </a:rPr>
              <a:t>45</a:t>
            </a:r>
            <a:endParaRPr lang="en-US" sz="4800" b="1" dirty="0">
              <a:solidFill>
                <a:srgbClr val="002060"/>
              </a:solidFill>
            </a:endParaRPr>
          </a:p>
        </p:txBody>
      </p:sp>
      <p:sp>
        <p:nvSpPr>
          <p:cNvPr id="7" name="Rounded Rectangle 6"/>
          <p:cNvSpPr/>
          <p:nvPr/>
        </p:nvSpPr>
        <p:spPr>
          <a:xfrm>
            <a:off x="437033" y="1736127"/>
            <a:ext cx="1257300" cy="454425"/>
          </a:xfrm>
          <a:prstGeom prst="roundRect">
            <a:avLst/>
          </a:prstGeom>
          <a:solidFill>
            <a:schemeClr val="accent1">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800" b="1" err="1"/>
              <a:t>Bài</a:t>
            </a:r>
            <a:r>
              <a:rPr lang="en-US" sz="2800" b="1"/>
              <a:t> </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24" y="1526775"/>
            <a:ext cx="708025" cy="708025"/>
          </a:xfrm>
          <a:prstGeom prst="rect">
            <a:avLst/>
          </a:prstGeom>
        </p:spPr>
      </p:pic>
      <p:sp>
        <p:nvSpPr>
          <p:cNvPr id="10" name="TextBox 9"/>
          <p:cNvSpPr txBox="1"/>
          <p:nvPr/>
        </p:nvSpPr>
        <p:spPr>
          <a:xfrm>
            <a:off x="1865064" y="1208881"/>
            <a:ext cx="9869736" cy="461665"/>
          </a:xfrm>
          <a:prstGeom prst="rect">
            <a:avLst/>
          </a:prstGeom>
          <a:solidFill>
            <a:schemeClr val="bg1">
              <a:lumMod val="95000"/>
            </a:schemeClr>
          </a:solidFill>
        </p:spPr>
        <p:txBody>
          <a:bodyPr wrap="square" rtlCol="0">
            <a:spAutoFit/>
          </a:bodyPr>
          <a:lstStyle/>
          <a:p>
            <a:pPr algn="ctr"/>
            <a:r>
              <a:rPr lang="en-US" sz="2400" b="1" err="1">
                <a:solidFill>
                  <a:srgbClr val="00B050"/>
                </a:solidFill>
                <a:latin typeface="Arial" panose="020B0604020202020204" pitchFamily="34" charset="0"/>
                <a:cs typeface="Arial" panose="020B0604020202020204" pitchFamily="34" charset="0"/>
              </a:rPr>
              <a:t>Chương</a:t>
            </a:r>
            <a:r>
              <a:rPr lang="en-US" sz="2400" b="1">
                <a:solidFill>
                  <a:srgbClr val="00B050"/>
                </a:solidFill>
                <a:latin typeface="Arial" panose="020B0604020202020204" pitchFamily="34" charset="0"/>
                <a:cs typeface="Arial" panose="020B0604020202020204" pitchFamily="34" charset="0"/>
              </a:rPr>
              <a:t> IV. SINH SẢN</a:t>
            </a:r>
          </a:p>
        </p:txBody>
      </p:sp>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452" y="62911"/>
            <a:ext cx="1601184" cy="1614087"/>
          </a:xfrm>
          <a:prstGeom prst="rect">
            <a:avLst/>
          </a:prstGeom>
        </p:spPr>
      </p:pic>
      <p:sp>
        <p:nvSpPr>
          <p:cNvPr id="16" name="Pentagon 15"/>
          <p:cNvSpPr/>
          <p:nvPr/>
        </p:nvSpPr>
        <p:spPr>
          <a:xfrm>
            <a:off x="2714315" y="3631871"/>
            <a:ext cx="727075" cy="428702"/>
          </a:xfrm>
          <a:prstGeom prst="homePlat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I</a:t>
            </a:r>
          </a:p>
        </p:txBody>
      </p:sp>
      <p:sp>
        <p:nvSpPr>
          <p:cNvPr id="17" name="TextBox 16"/>
          <p:cNvSpPr txBox="1"/>
          <p:nvPr/>
        </p:nvSpPr>
        <p:spPr>
          <a:xfrm>
            <a:off x="3387090" y="3645023"/>
            <a:ext cx="7210822" cy="446917"/>
          </a:xfrm>
          <a:prstGeom prst="rect">
            <a:avLst/>
          </a:prstGeom>
          <a:noFill/>
        </p:spPr>
        <p:txBody>
          <a:bodyPr wrap="square" rtlCol="0">
            <a:noAutofit/>
          </a:bodyPr>
          <a:lstStyle/>
          <a:p>
            <a:pPr algn="just"/>
            <a:r>
              <a:rPr lang="en-US" sz="2400" b="1">
                <a:solidFill>
                  <a:srgbClr val="0070C0"/>
                </a:solidFill>
              </a:rPr>
              <a:t>KHÁI NIỆM</a:t>
            </a:r>
            <a:endParaRPr lang="en-US" sz="2400" b="1" dirty="0">
              <a:solidFill>
                <a:srgbClr val="0070C0"/>
              </a:solidFill>
            </a:endParaRPr>
          </a:p>
        </p:txBody>
      </p:sp>
      <p:sp>
        <p:nvSpPr>
          <p:cNvPr id="18" name="Pentagon 17"/>
          <p:cNvSpPr/>
          <p:nvPr/>
        </p:nvSpPr>
        <p:spPr>
          <a:xfrm>
            <a:off x="2714315" y="4371809"/>
            <a:ext cx="727075" cy="428702"/>
          </a:xfrm>
          <a:prstGeom prst="homePlat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II</a:t>
            </a:r>
          </a:p>
        </p:txBody>
      </p:sp>
      <p:sp>
        <p:nvSpPr>
          <p:cNvPr id="19" name="TextBox 18"/>
          <p:cNvSpPr txBox="1"/>
          <p:nvPr/>
        </p:nvSpPr>
        <p:spPr>
          <a:xfrm>
            <a:off x="3441390" y="4379500"/>
            <a:ext cx="7269822" cy="575542"/>
          </a:xfrm>
          <a:prstGeom prst="rect">
            <a:avLst/>
          </a:prstGeom>
          <a:noFill/>
        </p:spPr>
        <p:txBody>
          <a:bodyPr wrap="square" rtlCol="0">
            <a:noAutofit/>
          </a:bodyPr>
          <a:lstStyle/>
          <a:p>
            <a:pPr algn="just"/>
            <a:r>
              <a:rPr lang="en-US" sz="2400" b="1">
                <a:solidFill>
                  <a:srgbClr val="0070C0"/>
                </a:solidFill>
              </a:rPr>
              <a:t>QUÁ TRÌNH SINH SẢN HỮU TÍNH Ở ĐỘNG VẬT</a:t>
            </a:r>
            <a:endParaRPr lang="en-US" sz="2400" b="1" dirty="0">
              <a:solidFill>
                <a:srgbClr val="0070C0"/>
              </a:solidFill>
            </a:endParaRPr>
          </a:p>
        </p:txBody>
      </p:sp>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90340" y="0"/>
            <a:ext cx="1409700" cy="623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8400" y="-18423"/>
            <a:ext cx="1405729" cy="66733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20431" y="-18424"/>
            <a:ext cx="1494634" cy="6616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70252" y="1"/>
            <a:ext cx="1409700" cy="6381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 name="Picture 28"/>
          <p:cNvPicPr>
            <a:picLocks noChangeAspect="1"/>
          </p:cNvPicPr>
          <p:nvPr/>
        </p:nvPicPr>
        <p:blipFill rotWithShape="1">
          <a:blip r:embed="rId11">
            <a:extLst>
              <a:ext uri="{28A0092B-C50C-407E-A947-70E740481C1C}">
                <a14:useLocalDpi xmlns:a14="http://schemas.microsoft.com/office/drawing/2010/main" val="0"/>
              </a:ext>
            </a:extLst>
          </a:blip>
          <a:srcRect l="53703" b="57936"/>
          <a:stretch/>
        </p:blipFill>
        <p:spPr>
          <a:xfrm>
            <a:off x="1962236" y="3467629"/>
            <a:ext cx="777911" cy="706800"/>
          </a:xfrm>
          <a:prstGeom prst="rect">
            <a:avLst/>
          </a:prstGeom>
        </p:spPr>
      </p:pic>
      <p:pic>
        <p:nvPicPr>
          <p:cNvPr id="30" name="Picture 29"/>
          <p:cNvPicPr>
            <a:picLocks noChangeAspect="1"/>
          </p:cNvPicPr>
          <p:nvPr/>
        </p:nvPicPr>
        <p:blipFill rotWithShape="1">
          <a:blip r:embed="rId11">
            <a:extLst>
              <a:ext uri="{28A0092B-C50C-407E-A947-70E740481C1C}">
                <a14:useLocalDpi xmlns:a14="http://schemas.microsoft.com/office/drawing/2010/main" val="0"/>
              </a:ext>
            </a:extLst>
          </a:blip>
          <a:srcRect l="53703" b="57936"/>
          <a:stretch/>
        </p:blipFill>
        <p:spPr>
          <a:xfrm>
            <a:off x="1962236" y="4191000"/>
            <a:ext cx="777911" cy="706800"/>
          </a:xfrm>
          <a:prstGeom prst="rect">
            <a:avLst/>
          </a:prstGeom>
        </p:spPr>
      </p:pic>
      <p:sp>
        <p:nvSpPr>
          <p:cNvPr id="31" name="Slide Number Placeholder 30"/>
          <p:cNvSpPr>
            <a:spLocks noGrp="1"/>
          </p:cNvSpPr>
          <p:nvPr>
            <p:ph type="sldNum" sz="quarter" idx="12"/>
          </p:nvPr>
        </p:nvSpPr>
        <p:spPr>
          <a:xfrm>
            <a:off x="8686800" y="6324600"/>
            <a:ext cx="2844800" cy="365125"/>
          </a:xfrm>
        </p:spPr>
        <p:txBody>
          <a:bodyPr/>
          <a:lstStyle/>
          <a:p>
            <a:fld id="{AEC32211-C4AE-4200-8F1C-AB7060CFF7B4}" type="slidenum">
              <a:rPr lang="en-US" smtClean="0"/>
              <a:t>1</a:t>
            </a:fld>
            <a:endParaRPr lang="en-US"/>
          </a:p>
        </p:txBody>
      </p:sp>
      <p:pic>
        <p:nvPicPr>
          <p:cNvPr id="34" name="Picture 22">
            <a:extLst>
              <a:ext uri="{FF2B5EF4-FFF2-40B4-BE49-F238E27FC236}">
                <a16:creationId xmlns="" xmlns:a16="http://schemas.microsoft.com/office/drawing/2014/main" id="{643F723D-2587-4FFA-8D93-497C012FB9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84970" y="-662"/>
            <a:ext cx="1507030" cy="6235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5" name="Picture 24">
            <a:extLst>
              <a:ext uri="{FF2B5EF4-FFF2-40B4-BE49-F238E27FC236}">
                <a16:creationId xmlns="" xmlns:a16="http://schemas.microsoft.com/office/drawing/2014/main" id="{07C18DF5-C527-4F10-832F-51336A5DF17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145188" y="-20694"/>
            <a:ext cx="1494634" cy="6616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2" name="Pentagon 17">
            <a:extLst>
              <a:ext uri="{FF2B5EF4-FFF2-40B4-BE49-F238E27FC236}">
                <a16:creationId xmlns="" xmlns:a16="http://schemas.microsoft.com/office/drawing/2014/main" id="{92D2DCC7-429D-45FA-BED8-05E0C2D3BC0F}"/>
              </a:ext>
            </a:extLst>
          </p:cNvPr>
          <p:cNvSpPr/>
          <p:nvPr/>
        </p:nvSpPr>
        <p:spPr>
          <a:xfrm>
            <a:off x="2714315" y="5133809"/>
            <a:ext cx="727075" cy="428702"/>
          </a:xfrm>
          <a:prstGeom prst="homePlat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III</a:t>
            </a:r>
          </a:p>
        </p:txBody>
      </p:sp>
      <p:sp>
        <p:nvSpPr>
          <p:cNvPr id="43" name="TextBox 18">
            <a:extLst>
              <a:ext uri="{FF2B5EF4-FFF2-40B4-BE49-F238E27FC236}">
                <a16:creationId xmlns="" xmlns:a16="http://schemas.microsoft.com/office/drawing/2014/main" id="{6E38E54A-1F36-445E-88A2-52ED35724332}"/>
              </a:ext>
            </a:extLst>
          </p:cNvPr>
          <p:cNvSpPr txBox="1"/>
          <p:nvPr/>
        </p:nvSpPr>
        <p:spPr>
          <a:xfrm>
            <a:off x="3441390" y="5120013"/>
            <a:ext cx="7269822" cy="575542"/>
          </a:xfrm>
          <a:prstGeom prst="rect">
            <a:avLst/>
          </a:prstGeom>
          <a:noFill/>
        </p:spPr>
        <p:txBody>
          <a:bodyPr wrap="square" rtlCol="0">
            <a:noAutofit/>
          </a:bodyPr>
          <a:lstStyle/>
          <a:p>
            <a:pPr algn="just"/>
            <a:r>
              <a:rPr lang="en-US" sz="2400" b="1">
                <a:solidFill>
                  <a:srgbClr val="0070C0"/>
                </a:solidFill>
              </a:rPr>
              <a:t>CÁC HÌNH THỨC THỤ TINH</a:t>
            </a:r>
            <a:endParaRPr lang="en-US" sz="2400" b="1" dirty="0">
              <a:solidFill>
                <a:srgbClr val="0070C0"/>
              </a:solidFill>
            </a:endParaRPr>
          </a:p>
        </p:txBody>
      </p:sp>
      <p:pic>
        <p:nvPicPr>
          <p:cNvPr id="44" name="Picture 29">
            <a:extLst>
              <a:ext uri="{FF2B5EF4-FFF2-40B4-BE49-F238E27FC236}">
                <a16:creationId xmlns="" xmlns:a16="http://schemas.microsoft.com/office/drawing/2014/main" id="{2BFABA6A-A5EA-4CAE-9727-DB4B85F6CE00}"/>
              </a:ext>
            </a:extLst>
          </p:cNvPr>
          <p:cNvPicPr>
            <a:picLocks noChangeAspect="1"/>
          </p:cNvPicPr>
          <p:nvPr/>
        </p:nvPicPr>
        <p:blipFill rotWithShape="1">
          <a:blip r:embed="rId11">
            <a:extLst>
              <a:ext uri="{28A0092B-C50C-407E-A947-70E740481C1C}">
                <a14:useLocalDpi xmlns:a14="http://schemas.microsoft.com/office/drawing/2010/main" val="0"/>
              </a:ext>
            </a:extLst>
          </a:blip>
          <a:srcRect l="53703" b="57936"/>
          <a:stretch/>
        </p:blipFill>
        <p:spPr>
          <a:xfrm>
            <a:off x="1962236" y="4953000"/>
            <a:ext cx="777911" cy="706800"/>
          </a:xfrm>
          <a:prstGeom prst="rect">
            <a:avLst/>
          </a:prstGeom>
        </p:spPr>
      </p:pic>
      <p:sp>
        <p:nvSpPr>
          <p:cNvPr id="32" name="Pentagon 17">
            <a:extLst>
              <a:ext uri="{FF2B5EF4-FFF2-40B4-BE49-F238E27FC236}">
                <a16:creationId xmlns="" xmlns:a16="http://schemas.microsoft.com/office/drawing/2014/main" id="{393C01B7-DD6B-4D69-B8E4-7B30B0E008C1}"/>
              </a:ext>
            </a:extLst>
          </p:cNvPr>
          <p:cNvSpPr/>
          <p:nvPr/>
        </p:nvSpPr>
        <p:spPr>
          <a:xfrm>
            <a:off x="2714315" y="5846745"/>
            <a:ext cx="727075" cy="428702"/>
          </a:xfrm>
          <a:prstGeom prst="homePlat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IV</a:t>
            </a:r>
            <a:endParaRPr lang="en-US" sz="2400" b="1" dirty="0">
              <a:latin typeface="Times New Roman" panose="02020603050405020304" pitchFamily="18" charset="0"/>
              <a:cs typeface="Times New Roman" panose="02020603050405020304" pitchFamily="18" charset="0"/>
            </a:endParaRPr>
          </a:p>
        </p:txBody>
      </p:sp>
      <p:sp>
        <p:nvSpPr>
          <p:cNvPr id="33" name="TextBox 18">
            <a:extLst>
              <a:ext uri="{FF2B5EF4-FFF2-40B4-BE49-F238E27FC236}">
                <a16:creationId xmlns="" xmlns:a16="http://schemas.microsoft.com/office/drawing/2014/main" id="{3663544D-BE01-49CA-871F-2880E6FF74D7}"/>
              </a:ext>
            </a:extLst>
          </p:cNvPr>
          <p:cNvSpPr txBox="1"/>
          <p:nvPr/>
        </p:nvSpPr>
        <p:spPr>
          <a:xfrm>
            <a:off x="3441390" y="5832949"/>
            <a:ext cx="7269822" cy="575542"/>
          </a:xfrm>
          <a:prstGeom prst="rect">
            <a:avLst/>
          </a:prstGeom>
          <a:noFill/>
        </p:spPr>
        <p:txBody>
          <a:bodyPr wrap="square" rtlCol="0">
            <a:noAutofit/>
          </a:bodyPr>
          <a:lstStyle/>
          <a:p>
            <a:pPr algn="just"/>
            <a:r>
              <a:rPr lang="en-US" sz="2400" b="1">
                <a:solidFill>
                  <a:srgbClr val="0070C0"/>
                </a:solidFill>
              </a:rPr>
              <a:t>ĐẺ TRỨNG VÀ ĐẺ CON</a:t>
            </a:r>
            <a:endParaRPr lang="en-US" sz="2400" b="1" dirty="0">
              <a:solidFill>
                <a:srgbClr val="0070C0"/>
              </a:solidFill>
            </a:endParaRPr>
          </a:p>
        </p:txBody>
      </p:sp>
      <p:pic>
        <p:nvPicPr>
          <p:cNvPr id="36" name="Picture 29">
            <a:extLst>
              <a:ext uri="{FF2B5EF4-FFF2-40B4-BE49-F238E27FC236}">
                <a16:creationId xmlns="" xmlns:a16="http://schemas.microsoft.com/office/drawing/2014/main" id="{4DFFE42C-9829-407F-BF2A-8D51428087B2}"/>
              </a:ext>
            </a:extLst>
          </p:cNvPr>
          <p:cNvPicPr>
            <a:picLocks noChangeAspect="1"/>
          </p:cNvPicPr>
          <p:nvPr/>
        </p:nvPicPr>
        <p:blipFill rotWithShape="1">
          <a:blip r:embed="rId11">
            <a:extLst>
              <a:ext uri="{28A0092B-C50C-407E-A947-70E740481C1C}">
                <a14:useLocalDpi xmlns:a14="http://schemas.microsoft.com/office/drawing/2010/main" val="0"/>
              </a:ext>
            </a:extLst>
          </a:blip>
          <a:srcRect l="53703" b="57936"/>
          <a:stretch/>
        </p:blipFill>
        <p:spPr>
          <a:xfrm>
            <a:off x="1962236" y="5665936"/>
            <a:ext cx="777911" cy="706800"/>
          </a:xfrm>
          <a:prstGeom prst="rect">
            <a:avLst/>
          </a:prstGeom>
        </p:spPr>
      </p:pic>
    </p:spTree>
    <p:extLst>
      <p:ext uri="{BB962C8B-B14F-4D97-AF65-F5344CB8AC3E}">
        <p14:creationId xmlns:p14="http://schemas.microsoft.com/office/powerpoint/2010/main" val="34534831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barn(inVertical)">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arn(inVertical)">
                                      <p:cBhvr>
                                        <p:cTn id="41" dur="500"/>
                                        <p:tgtEl>
                                          <p:spTgt spid="4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barn(inVertical)">
                                      <p:cBhvr>
                                        <p:cTn id="46" dur="500"/>
                                        <p:tgtEl>
                                          <p:spTgt spid="42"/>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barn(inVertical)">
                                      <p:cBhvr>
                                        <p:cTn id="49" dur="500"/>
                                        <p:tgtEl>
                                          <p:spTgt spid="4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barn(inVertical)">
                                      <p:cBhvr>
                                        <p:cTn id="54" dur="500"/>
                                        <p:tgtEl>
                                          <p:spTgt spid="36"/>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barn(inVertical)">
                                      <p:cBhvr>
                                        <p:cTn id="59" dur="500"/>
                                        <p:tgtEl>
                                          <p:spTgt spid="32"/>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barn(inVertical)">
                                      <p:cBhvr>
                                        <p:cTn id="6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P spid="19" grpId="0"/>
      <p:bldP spid="42" grpId="0" animBg="1"/>
      <p:bldP spid="43" grpId="0"/>
      <p:bldP spid="32" grpId="0" animBg="1"/>
      <p:bldP spid="3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 xmlns:a16="http://schemas.microsoft.com/office/drawing/2014/main" id="{2250040F-3352-4F86-9928-A7E27ED75620}"/>
              </a:ext>
            </a:extLst>
          </p:cNvPr>
          <p:cNvSpPr/>
          <p:nvPr/>
        </p:nvSpPr>
        <p:spPr>
          <a:xfrm>
            <a:off x="1143000" y="27051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en-US"/>
          </a:p>
        </p:txBody>
      </p:sp>
      <p:pic>
        <p:nvPicPr>
          <p:cNvPr id="3" name="Picture 4">
            <a:extLst>
              <a:ext uri="{FF2B5EF4-FFF2-40B4-BE49-F238E27FC236}">
                <a16:creationId xmlns="" xmlns:a16="http://schemas.microsoft.com/office/drawing/2014/main" id="{10DE0E0C-838B-458A-A4FE-85BE8AC812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7400" y="2023110"/>
            <a:ext cx="1219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4" name="Picture 5">
            <a:extLst>
              <a:ext uri="{FF2B5EF4-FFF2-40B4-BE49-F238E27FC236}">
                <a16:creationId xmlns="" xmlns:a16="http://schemas.microsoft.com/office/drawing/2014/main" id="{39ADA632-9D8B-4255-9639-3BED1AC3C7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6463" y="4385310"/>
            <a:ext cx="22860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 name="Picture 11" descr="ga con.jpg">
            <a:extLst>
              <a:ext uri="{FF2B5EF4-FFF2-40B4-BE49-F238E27FC236}">
                <a16:creationId xmlns="" xmlns:a16="http://schemas.microsoft.com/office/drawing/2014/main" id="{6D70DF58-DC52-497C-B2F9-5152AAD8907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91463" y="4385310"/>
            <a:ext cx="2344737"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3">
            <a:extLst>
              <a:ext uri="{FF2B5EF4-FFF2-40B4-BE49-F238E27FC236}">
                <a16:creationId xmlns="" xmlns:a16="http://schemas.microsoft.com/office/drawing/2014/main" id="{123A1C4E-E4FA-4786-943F-9D9BE258FA3A}"/>
              </a:ext>
            </a:extLst>
          </p:cNvPr>
          <p:cNvSpPr txBox="1">
            <a:spLocks noChangeArrowheads="1"/>
          </p:cNvSpPr>
          <p:nvPr/>
        </p:nvSpPr>
        <p:spPr bwMode="auto">
          <a:xfrm>
            <a:off x="5105400" y="270510"/>
            <a:ext cx="2895600" cy="466725"/>
          </a:xfrm>
          <a:prstGeom prst="rect">
            <a:avLst/>
          </a:prstGeom>
          <a:noFill/>
          <a:ln w="9525">
            <a:solidFill>
              <a:srgbClr val="FF5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solidFill>
                  <a:srgbClr val="FF0000"/>
                </a:solidFill>
                <a:latin typeface="Times New Roman" panose="02020603050405020304" pitchFamily="18" charset="0"/>
                <a:cs typeface="Arial" panose="020B0604020202020204" pitchFamily="34" charset="0"/>
              </a:rPr>
              <a:t>Hình thành giao tử</a:t>
            </a:r>
          </a:p>
        </p:txBody>
      </p:sp>
      <p:sp>
        <p:nvSpPr>
          <p:cNvPr id="7" name="TextBox 14">
            <a:extLst>
              <a:ext uri="{FF2B5EF4-FFF2-40B4-BE49-F238E27FC236}">
                <a16:creationId xmlns="" xmlns:a16="http://schemas.microsoft.com/office/drawing/2014/main" id="{F8019CB5-4042-48C2-9CA6-56AAF91394ED}"/>
              </a:ext>
            </a:extLst>
          </p:cNvPr>
          <p:cNvSpPr txBox="1">
            <a:spLocks noChangeArrowheads="1"/>
          </p:cNvSpPr>
          <p:nvPr/>
        </p:nvSpPr>
        <p:spPr bwMode="auto">
          <a:xfrm>
            <a:off x="7315200" y="2175510"/>
            <a:ext cx="1905000" cy="528638"/>
          </a:xfrm>
          <a:prstGeom prst="rect">
            <a:avLst/>
          </a:prstGeom>
          <a:noFill/>
          <a:ln w="9525">
            <a:solidFill>
              <a:srgbClr val="FF5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a:solidFill>
                  <a:srgbClr val="FF0000"/>
                </a:solidFill>
                <a:latin typeface="Times New Roman" panose="02020603050405020304" pitchFamily="18" charset="0"/>
                <a:cs typeface="Arial" panose="020B0604020202020204" pitchFamily="34" charset="0"/>
              </a:rPr>
              <a:t>Sự thụ tinh</a:t>
            </a:r>
          </a:p>
        </p:txBody>
      </p:sp>
      <p:sp>
        <p:nvSpPr>
          <p:cNvPr id="8" name="TextBox 15">
            <a:extLst>
              <a:ext uri="{FF2B5EF4-FFF2-40B4-BE49-F238E27FC236}">
                <a16:creationId xmlns="" xmlns:a16="http://schemas.microsoft.com/office/drawing/2014/main" id="{82B7E1F3-504B-4D2E-9E56-F90B500C0D53}"/>
              </a:ext>
            </a:extLst>
          </p:cNvPr>
          <p:cNvSpPr txBox="1">
            <a:spLocks noChangeArrowheads="1"/>
          </p:cNvSpPr>
          <p:nvPr/>
        </p:nvSpPr>
        <p:spPr bwMode="auto">
          <a:xfrm>
            <a:off x="4491038" y="4385310"/>
            <a:ext cx="3352800" cy="466725"/>
          </a:xfrm>
          <a:prstGeom prst="rect">
            <a:avLst/>
          </a:prstGeom>
          <a:noFill/>
          <a:ln w="9525">
            <a:solidFill>
              <a:srgbClr val="FF5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solidFill>
                  <a:srgbClr val="FF0000"/>
                </a:solidFill>
                <a:latin typeface="Times New Roman" panose="02020603050405020304" pitchFamily="18" charset="0"/>
                <a:cs typeface="Arial" panose="020B0604020202020204" pitchFamily="34" charset="0"/>
              </a:rPr>
              <a:t>Sự phát triển của phôi</a:t>
            </a:r>
          </a:p>
        </p:txBody>
      </p:sp>
      <p:sp>
        <p:nvSpPr>
          <p:cNvPr id="9" name="TextBox 23">
            <a:extLst>
              <a:ext uri="{FF2B5EF4-FFF2-40B4-BE49-F238E27FC236}">
                <a16:creationId xmlns="" xmlns:a16="http://schemas.microsoft.com/office/drawing/2014/main" id="{A628F8FB-9156-42DF-B4CA-4BF18F7EC360}"/>
              </a:ext>
            </a:extLst>
          </p:cNvPr>
          <p:cNvSpPr txBox="1">
            <a:spLocks noChangeArrowheads="1"/>
          </p:cNvSpPr>
          <p:nvPr/>
        </p:nvSpPr>
        <p:spPr bwMode="auto">
          <a:xfrm>
            <a:off x="5029200" y="3547110"/>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solidFill>
                  <a:srgbClr val="FF0000"/>
                </a:solidFill>
                <a:latin typeface="Times New Roman" panose="02020603050405020304" pitchFamily="18" charset="0"/>
                <a:cs typeface="Arial" panose="020B0604020202020204" pitchFamily="34" charset="0"/>
              </a:rPr>
              <a:t>2n </a:t>
            </a:r>
          </a:p>
        </p:txBody>
      </p:sp>
      <p:sp>
        <p:nvSpPr>
          <p:cNvPr id="10" name="TextBox 24">
            <a:extLst>
              <a:ext uri="{FF2B5EF4-FFF2-40B4-BE49-F238E27FC236}">
                <a16:creationId xmlns="" xmlns:a16="http://schemas.microsoft.com/office/drawing/2014/main" id="{6BE21A33-FA17-43FC-84AC-92DCA506577A}"/>
              </a:ext>
            </a:extLst>
          </p:cNvPr>
          <p:cNvSpPr txBox="1">
            <a:spLocks noChangeArrowheads="1"/>
          </p:cNvSpPr>
          <p:nvPr/>
        </p:nvSpPr>
        <p:spPr bwMode="auto">
          <a:xfrm>
            <a:off x="4495800" y="5604510"/>
            <a:ext cx="457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solidFill>
                  <a:srgbClr val="FF0000"/>
                </a:solidFill>
                <a:latin typeface="Times New Roman" panose="02020603050405020304" pitchFamily="18" charset="0"/>
                <a:cs typeface="Arial" panose="020B0604020202020204" pitchFamily="34" charset="0"/>
              </a:rPr>
              <a:t>2n </a:t>
            </a:r>
          </a:p>
        </p:txBody>
      </p:sp>
      <p:sp>
        <p:nvSpPr>
          <p:cNvPr id="11" name="TextBox 25">
            <a:extLst>
              <a:ext uri="{FF2B5EF4-FFF2-40B4-BE49-F238E27FC236}">
                <a16:creationId xmlns="" xmlns:a16="http://schemas.microsoft.com/office/drawing/2014/main" id="{8CF6E681-B21D-4FE0-A4C4-2B54B37A6AC7}"/>
              </a:ext>
            </a:extLst>
          </p:cNvPr>
          <p:cNvSpPr txBox="1">
            <a:spLocks noChangeArrowheads="1"/>
          </p:cNvSpPr>
          <p:nvPr/>
        </p:nvSpPr>
        <p:spPr bwMode="auto">
          <a:xfrm>
            <a:off x="7315200" y="5680710"/>
            <a:ext cx="457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solidFill>
                  <a:srgbClr val="FF0000"/>
                </a:solidFill>
                <a:latin typeface="Times New Roman" panose="02020603050405020304" pitchFamily="18" charset="0"/>
                <a:cs typeface="Arial" panose="020B0604020202020204" pitchFamily="34" charset="0"/>
              </a:rPr>
              <a:t>2n </a:t>
            </a:r>
          </a:p>
        </p:txBody>
      </p:sp>
      <p:sp>
        <p:nvSpPr>
          <p:cNvPr id="12" name="TextBox 26">
            <a:extLst>
              <a:ext uri="{FF2B5EF4-FFF2-40B4-BE49-F238E27FC236}">
                <a16:creationId xmlns="" xmlns:a16="http://schemas.microsoft.com/office/drawing/2014/main" id="{309AD49E-F44C-4DBD-A539-31C4B933BD64}"/>
              </a:ext>
            </a:extLst>
          </p:cNvPr>
          <p:cNvSpPr txBox="1">
            <a:spLocks noChangeArrowheads="1"/>
          </p:cNvSpPr>
          <p:nvPr/>
        </p:nvSpPr>
        <p:spPr bwMode="auto">
          <a:xfrm>
            <a:off x="4800600" y="270510"/>
            <a:ext cx="3352800" cy="528638"/>
          </a:xfrm>
          <a:prstGeom prst="rect">
            <a:avLst/>
          </a:prstGeom>
          <a:noFill/>
          <a:ln w="9525">
            <a:solidFill>
              <a:srgbClr val="FF5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a:solidFill>
                  <a:srgbClr val="FF0000"/>
                </a:solidFill>
                <a:latin typeface="Times New Roman" panose="02020603050405020304" pitchFamily="18" charset="0"/>
                <a:cs typeface="Arial" panose="020B0604020202020204" pitchFamily="34" charset="0"/>
              </a:rPr>
              <a:t>Giảm phân</a:t>
            </a:r>
          </a:p>
        </p:txBody>
      </p:sp>
      <p:sp>
        <p:nvSpPr>
          <p:cNvPr id="13" name="TextBox 27">
            <a:extLst>
              <a:ext uri="{FF2B5EF4-FFF2-40B4-BE49-F238E27FC236}">
                <a16:creationId xmlns="" xmlns:a16="http://schemas.microsoft.com/office/drawing/2014/main" id="{FAE19C8C-E70F-4E65-9DB6-0F4C58E7CFD0}"/>
              </a:ext>
            </a:extLst>
          </p:cNvPr>
          <p:cNvSpPr txBox="1">
            <a:spLocks noChangeArrowheads="1"/>
          </p:cNvSpPr>
          <p:nvPr/>
        </p:nvSpPr>
        <p:spPr bwMode="auto">
          <a:xfrm>
            <a:off x="7239000" y="2175510"/>
            <a:ext cx="1905000" cy="528638"/>
          </a:xfrm>
          <a:prstGeom prst="rect">
            <a:avLst/>
          </a:prstGeom>
          <a:noFill/>
          <a:ln w="9525">
            <a:solidFill>
              <a:srgbClr val="FF5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a:solidFill>
                  <a:srgbClr val="FF0000"/>
                </a:solidFill>
                <a:latin typeface="Times New Roman" panose="02020603050405020304" pitchFamily="18" charset="0"/>
                <a:cs typeface="Arial" panose="020B0604020202020204" pitchFamily="34" charset="0"/>
              </a:rPr>
              <a:t>Thụ tinh</a:t>
            </a:r>
          </a:p>
        </p:txBody>
      </p:sp>
      <p:sp>
        <p:nvSpPr>
          <p:cNvPr id="14" name="TextBox 28">
            <a:extLst>
              <a:ext uri="{FF2B5EF4-FFF2-40B4-BE49-F238E27FC236}">
                <a16:creationId xmlns="" xmlns:a16="http://schemas.microsoft.com/office/drawing/2014/main" id="{2C8E0755-4698-4A29-83A5-DC3A835A0E26}"/>
              </a:ext>
            </a:extLst>
          </p:cNvPr>
          <p:cNvSpPr txBox="1">
            <a:spLocks noChangeArrowheads="1"/>
          </p:cNvSpPr>
          <p:nvPr/>
        </p:nvSpPr>
        <p:spPr bwMode="auto">
          <a:xfrm>
            <a:off x="4995863" y="4385310"/>
            <a:ext cx="2133600" cy="528638"/>
          </a:xfrm>
          <a:prstGeom prst="rect">
            <a:avLst/>
          </a:prstGeom>
          <a:noFill/>
          <a:ln w="9525">
            <a:solidFill>
              <a:srgbClr val="FF5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a:solidFill>
                  <a:srgbClr val="FF0000"/>
                </a:solidFill>
                <a:latin typeface="Times New Roman" panose="02020603050405020304" pitchFamily="18" charset="0"/>
                <a:cs typeface="Arial" panose="020B0604020202020204" pitchFamily="34" charset="0"/>
              </a:rPr>
              <a:t>Nguyên phân</a:t>
            </a:r>
          </a:p>
        </p:txBody>
      </p:sp>
      <p:pic>
        <p:nvPicPr>
          <p:cNvPr id="15" name="Picture 15" descr="GA MÁI">
            <a:extLst>
              <a:ext uri="{FF2B5EF4-FFF2-40B4-BE49-F238E27FC236}">
                <a16:creationId xmlns="" xmlns:a16="http://schemas.microsoft.com/office/drawing/2014/main" id="{05BE0391-C156-4B90-8949-80D3C78797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51435"/>
            <a:ext cx="15636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6" descr="image">
            <a:extLst>
              <a:ext uri="{FF2B5EF4-FFF2-40B4-BE49-F238E27FC236}">
                <a16:creationId xmlns="" xmlns:a16="http://schemas.microsoft.com/office/drawing/2014/main" id="{DC3043AD-2D9A-49CF-9D63-94BF820D669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05800" y="-34290"/>
            <a:ext cx="1524000"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22">
            <a:extLst>
              <a:ext uri="{FF2B5EF4-FFF2-40B4-BE49-F238E27FC236}">
                <a16:creationId xmlns="" xmlns:a16="http://schemas.microsoft.com/office/drawing/2014/main" id="{1E21944D-6328-4FAB-BBFF-BBFD8765E959}"/>
              </a:ext>
            </a:extLst>
          </p:cNvPr>
          <p:cNvSpPr txBox="1">
            <a:spLocks noChangeArrowheads="1"/>
          </p:cNvSpPr>
          <p:nvPr/>
        </p:nvSpPr>
        <p:spPr bwMode="auto">
          <a:xfrm>
            <a:off x="3276600" y="1380173"/>
            <a:ext cx="45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solidFill>
                  <a:srgbClr val="FF0000"/>
                </a:solidFill>
                <a:latin typeface="Times New Roman" panose="02020603050405020304" pitchFamily="18" charset="0"/>
                <a:cs typeface="Arial" panose="020B0604020202020204" pitchFamily="34" charset="0"/>
              </a:rPr>
              <a:t>2n </a:t>
            </a:r>
          </a:p>
        </p:txBody>
      </p:sp>
      <p:sp>
        <p:nvSpPr>
          <p:cNvPr id="18" name="TextBox 22">
            <a:extLst>
              <a:ext uri="{FF2B5EF4-FFF2-40B4-BE49-F238E27FC236}">
                <a16:creationId xmlns="" xmlns:a16="http://schemas.microsoft.com/office/drawing/2014/main" id="{0992D814-63C3-4B42-A3FE-DAB64D9A7E23}"/>
              </a:ext>
            </a:extLst>
          </p:cNvPr>
          <p:cNvSpPr txBox="1">
            <a:spLocks noChangeArrowheads="1"/>
          </p:cNvSpPr>
          <p:nvPr/>
        </p:nvSpPr>
        <p:spPr bwMode="auto">
          <a:xfrm>
            <a:off x="8305800" y="1284923"/>
            <a:ext cx="45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solidFill>
                  <a:srgbClr val="FF0000"/>
                </a:solidFill>
                <a:latin typeface="Times New Roman" panose="02020603050405020304" pitchFamily="18" charset="0"/>
                <a:cs typeface="Arial" panose="020B0604020202020204" pitchFamily="34" charset="0"/>
              </a:rPr>
              <a:t>2n </a:t>
            </a:r>
          </a:p>
        </p:txBody>
      </p:sp>
      <p:sp>
        <p:nvSpPr>
          <p:cNvPr id="19" name="Freeform 19">
            <a:extLst>
              <a:ext uri="{FF2B5EF4-FFF2-40B4-BE49-F238E27FC236}">
                <a16:creationId xmlns="" xmlns:a16="http://schemas.microsoft.com/office/drawing/2014/main" id="{3AEA42DE-C487-4B4C-B3D3-8ACEC70BD8B6}"/>
              </a:ext>
            </a:extLst>
          </p:cNvPr>
          <p:cNvSpPr>
            <a:spLocks/>
          </p:cNvSpPr>
          <p:nvPr/>
        </p:nvSpPr>
        <p:spPr bwMode="auto">
          <a:xfrm>
            <a:off x="5334000" y="1108710"/>
            <a:ext cx="1143000" cy="914400"/>
          </a:xfrm>
          <a:custGeom>
            <a:avLst/>
            <a:gdLst>
              <a:gd name="T0" fmla="*/ 0 w 720"/>
              <a:gd name="T1" fmla="*/ 0 h 576"/>
              <a:gd name="T2" fmla="*/ 2147483647 w 720"/>
              <a:gd name="T3" fmla="*/ 2147483647 h 576"/>
              <a:gd name="T4" fmla="*/ 2147483647 w 720"/>
              <a:gd name="T5" fmla="*/ 2147483647 h 576"/>
              <a:gd name="T6" fmla="*/ 0 60000 65536"/>
              <a:gd name="T7" fmla="*/ 0 60000 65536"/>
              <a:gd name="T8" fmla="*/ 0 60000 65536"/>
              <a:gd name="T9" fmla="*/ 0 w 720"/>
              <a:gd name="T10" fmla="*/ 0 h 576"/>
              <a:gd name="T11" fmla="*/ 720 w 720"/>
              <a:gd name="T12" fmla="*/ 576 h 576"/>
            </a:gdLst>
            <a:ahLst/>
            <a:cxnLst>
              <a:cxn ang="T6">
                <a:pos x="T0" y="T1"/>
              </a:cxn>
              <a:cxn ang="T7">
                <a:pos x="T2" y="T3"/>
              </a:cxn>
              <a:cxn ang="T8">
                <a:pos x="T4" y="T5"/>
              </a:cxn>
            </a:cxnLst>
            <a:rect l="T9" t="T10" r="T11" b="T12"/>
            <a:pathLst>
              <a:path w="720" h="576">
                <a:moveTo>
                  <a:pt x="0" y="0"/>
                </a:moveTo>
                <a:cubicBezTo>
                  <a:pt x="204" y="0"/>
                  <a:pt x="408" y="0"/>
                  <a:pt x="528" y="96"/>
                </a:cubicBezTo>
                <a:cubicBezTo>
                  <a:pt x="648" y="192"/>
                  <a:pt x="688" y="496"/>
                  <a:pt x="720" y="576"/>
                </a:cubicBezTo>
              </a:path>
            </a:pathLst>
          </a:custGeom>
          <a:noFill/>
          <a:ln w="381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Times New Roman" panose="02020603050405020304" pitchFamily="18" charset="0"/>
              <a:cs typeface="Arial" panose="020B0604020202020204" pitchFamily="34" charset="0"/>
            </a:endParaRPr>
          </a:p>
        </p:txBody>
      </p:sp>
      <p:sp>
        <p:nvSpPr>
          <p:cNvPr id="20" name="Freeform 20">
            <a:extLst>
              <a:ext uri="{FF2B5EF4-FFF2-40B4-BE49-F238E27FC236}">
                <a16:creationId xmlns="" xmlns:a16="http://schemas.microsoft.com/office/drawing/2014/main" id="{A2396597-6FAF-47F8-9403-11E00DDCAEB1}"/>
              </a:ext>
            </a:extLst>
          </p:cNvPr>
          <p:cNvSpPr>
            <a:spLocks/>
          </p:cNvSpPr>
          <p:nvPr/>
        </p:nvSpPr>
        <p:spPr bwMode="auto">
          <a:xfrm rot="21468761">
            <a:off x="3656013" y="3239135"/>
            <a:ext cx="1066800" cy="762000"/>
          </a:xfrm>
          <a:custGeom>
            <a:avLst/>
            <a:gdLst>
              <a:gd name="T0" fmla="*/ 2147483647 w 960"/>
              <a:gd name="T1" fmla="*/ 0 h 576"/>
              <a:gd name="T2" fmla="*/ 2147483647 w 960"/>
              <a:gd name="T3" fmla="*/ 2147483647 h 576"/>
              <a:gd name="T4" fmla="*/ 0 w 960"/>
              <a:gd name="T5" fmla="*/ 2147483647 h 576"/>
              <a:gd name="T6" fmla="*/ 0 60000 65536"/>
              <a:gd name="T7" fmla="*/ 0 60000 65536"/>
              <a:gd name="T8" fmla="*/ 0 60000 65536"/>
              <a:gd name="T9" fmla="*/ 0 w 960"/>
              <a:gd name="T10" fmla="*/ 0 h 576"/>
              <a:gd name="T11" fmla="*/ 960 w 960"/>
              <a:gd name="T12" fmla="*/ 576 h 576"/>
            </a:gdLst>
            <a:ahLst/>
            <a:cxnLst>
              <a:cxn ang="T6">
                <a:pos x="T0" y="T1"/>
              </a:cxn>
              <a:cxn ang="T7">
                <a:pos x="T2" y="T3"/>
              </a:cxn>
              <a:cxn ang="T8">
                <a:pos x="T4" y="T5"/>
              </a:cxn>
            </a:cxnLst>
            <a:rect l="T9" t="T10" r="T11" b="T12"/>
            <a:pathLst>
              <a:path w="960" h="576">
                <a:moveTo>
                  <a:pt x="960" y="0"/>
                </a:moveTo>
                <a:cubicBezTo>
                  <a:pt x="800" y="24"/>
                  <a:pt x="640" y="48"/>
                  <a:pt x="480" y="144"/>
                </a:cubicBezTo>
                <a:cubicBezTo>
                  <a:pt x="320" y="240"/>
                  <a:pt x="160" y="408"/>
                  <a:pt x="0" y="576"/>
                </a:cubicBezTo>
              </a:path>
            </a:pathLst>
          </a:custGeom>
          <a:noFill/>
          <a:ln w="381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Times New Roman" panose="02020603050405020304" pitchFamily="18" charset="0"/>
              <a:cs typeface="Arial" panose="020B0604020202020204" pitchFamily="34" charset="0"/>
            </a:endParaRPr>
          </a:p>
        </p:txBody>
      </p:sp>
      <p:sp>
        <p:nvSpPr>
          <p:cNvPr id="21" name="Line 21">
            <a:extLst>
              <a:ext uri="{FF2B5EF4-FFF2-40B4-BE49-F238E27FC236}">
                <a16:creationId xmlns="" xmlns:a16="http://schemas.microsoft.com/office/drawing/2014/main" id="{847F80D6-C630-4EF7-A348-BF2ACA298E01}"/>
              </a:ext>
            </a:extLst>
          </p:cNvPr>
          <p:cNvSpPr>
            <a:spLocks noChangeShapeType="1"/>
          </p:cNvSpPr>
          <p:nvPr/>
        </p:nvSpPr>
        <p:spPr bwMode="auto">
          <a:xfrm>
            <a:off x="4856163" y="5160010"/>
            <a:ext cx="2514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22" name="Group 22">
            <a:extLst>
              <a:ext uri="{FF2B5EF4-FFF2-40B4-BE49-F238E27FC236}">
                <a16:creationId xmlns="" xmlns:a16="http://schemas.microsoft.com/office/drawing/2014/main" id="{C7C9D9E2-838D-4BC2-A7AE-869926D78CE0}"/>
              </a:ext>
            </a:extLst>
          </p:cNvPr>
          <p:cNvGrpSpPr>
            <a:grpSpLocks/>
          </p:cNvGrpSpPr>
          <p:nvPr/>
        </p:nvGrpSpPr>
        <p:grpSpPr bwMode="auto">
          <a:xfrm>
            <a:off x="5638800" y="1337310"/>
            <a:ext cx="2179638" cy="595313"/>
            <a:chOff x="2400" y="864"/>
            <a:chExt cx="1373" cy="375"/>
          </a:xfrm>
        </p:grpSpPr>
        <p:sp>
          <p:nvSpPr>
            <p:cNvPr id="23" name="Oval 19">
              <a:extLst>
                <a:ext uri="{FF2B5EF4-FFF2-40B4-BE49-F238E27FC236}">
                  <a16:creationId xmlns="" xmlns:a16="http://schemas.microsoft.com/office/drawing/2014/main" id="{4C37A163-C324-4946-ABA2-B7772034A468}"/>
                </a:ext>
              </a:extLst>
            </p:cNvPr>
            <p:cNvSpPr>
              <a:spLocks noChangeArrowheads="1"/>
            </p:cNvSpPr>
            <p:nvPr/>
          </p:nvSpPr>
          <p:spPr bwMode="auto">
            <a:xfrm>
              <a:off x="2400" y="912"/>
              <a:ext cx="288" cy="288"/>
            </a:xfrm>
            <a:prstGeom prst="ellipse">
              <a:avLst/>
            </a:prstGeom>
            <a:solidFill>
              <a:srgbClr val="00FFFF"/>
            </a:solidFill>
            <a:ln w="25400" algn="ctr">
              <a:solidFill>
                <a:srgbClr val="FFFF00"/>
              </a:solidFill>
              <a:round/>
              <a:headEnd/>
              <a:tailEnd/>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b="1">
                  <a:solidFill>
                    <a:srgbClr val="FF0066"/>
                  </a:solidFill>
                  <a:latin typeface="Times New Roman" panose="02020603050405020304" pitchFamily="18" charset="0"/>
                  <a:cs typeface="Times New Roman" panose="02020603050405020304" pitchFamily="18" charset="0"/>
                </a:rPr>
                <a:t>n</a:t>
              </a:r>
            </a:p>
          </p:txBody>
        </p:sp>
        <p:sp>
          <p:nvSpPr>
            <p:cNvPr id="24" name="TextBox 20">
              <a:extLst>
                <a:ext uri="{FF2B5EF4-FFF2-40B4-BE49-F238E27FC236}">
                  <a16:creationId xmlns="" xmlns:a16="http://schemas.microsoft.com/office/drawing/2014/main" id="{20CB7495-F5B0-4E2E-B60B-5BECB63C865F}"/>
                </a:ext>
              </a:extLst>
            </p:cNvPr>
            <p:cNvSpPr txBox="1">
              <a:spLocks noChangeArrowheads="1"/>
            </p:cNvSpPr>
            <p:nvPr/>
          </p:nvSpPr>
          <p:spPr bwMode="auto">
            <a:xfrm>
              <a:off x="3408" y="1008"/>
              <a:ext cx="1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b="1">
                  <a:solidFill>
                    <a:srgbClr val="FF0000"/>
                  </a:solidFill>
                  <a:latin typeface="Times New Roman" panose="02020603050405020304" pitchFamily="18" charset="0"/>
                  <a:cs typeface="Arial" panose="020B0604020202020204" pitchFamily="34" charset="0"/>
                </a:rPr>
                <a:t>n</a:t>
              </a:r>
            </a:p>
          </p:txBody>
        </p:sp>
        <p:sp>
          <p:nvSpPr>
            <p:cNvPr id="25" name="Oval 16">
              <a:extLst>
                <a:ext uri="{FF2B5EF4-FFF2-40B4-BE49-F238E27FC236}">
                  <a16:creationId xmlns="" xmlns:a16="http://schemas.microsoft.com/office/drawing/2014/main" id="{5C9050A2-67F5-4AEC-93E7-4F92B50BB700}"/>
                </a:ext>
              </a:extLst>
            </p:cNvPr>
            <p:cNvSpPr/>
            <p:nvPr/>
          </p:nvSpPr>
          <p:spPr>
            <a:xfrm>
              <a:off x="3264" y="1008"/>
              <a:ext cx="144" cy="9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ct val="50000"/>
                </a:spcBef>
                <a:defRPr/>
              </a:pPr>
              <a:endParaRPr lang="en-US"/>
            </a:p>
          </p:txBody>
        </p:sp>
        <p:sp>
          <p:nvSpPr>
            <p:cNvPr id="26" name="Freeform 18">
              <a:extLst>
                <a:ext uri="{FF2B5EF4-FFF2-40B4-BE49-F238E27FC236}">
                  <a16:creationId xmlns="" xmlns:a16="http://schemas.microsoft.com/office/drawing/2014/main" id="{BE8FAD05-C085-47DC-B07B-A109CF5E177B}"/>
                </a:ext>
              </a:extLst>
            </p:cNvPr>
            <p:cNvSpPr>
              <a:spLocks noChangeArrowheads="1"/>
            </p:cNvSpPr>
            <p:nvPr/>
          </p:nvSpPr>
          <p:spPr bwMode="auto">
            <a:xfrm rot="8319302" flipH="1">
              <a:off x="3360" y="864"/>
              <a:ext cx="413" cy="212"/>
            </a:xfrm>
            <a:custGeom>
              <a:avLst/>
              <a:gdLst>
                <a:gd name="T0" fmla="*/ 0 w 655320"/>
                <a:gd name="T1" fmla="*/ 274320 h 337820"/>
                <a:gd name="T2" fmla="*/ 137160 w 655320"/>
                <a:gd name="T3" fmla="*/ 182880 h 337820"/>
                <a:gd name="T4" fmla="*/ 228600 w 655320"/>
                <a:gd name="T5" fmla="*/ 320040 h 337820"/>
                <a:gd name="T6" fmla="*/ 365760 w 655320"/>
                <a:gd name="T7" fmla="*/ 76200 h 337820"/>
                <a:gd name="T8" fmla="*/ 502920 w 655320"/>
                <a:gd name="T9" fmla="*/ 121920 h 337820"/>
                <a:gd name="T10" fmla="*/ 655320 w 655320"/>
                <a:gd name="T11" fmla="*/ 0 h 337820"/>
                <a:gd name="T12" fmla="*/ 0 60000 65536"/>
                <a:gd name="T13" fmla="*/ 0 60000 65536"/>
                <a:gd name="T14" fmla="*/ 0 60000 65536"/>
                <a:gd name="T15" fmla="*/ 0 60000 65536"/>
                <a:gd name="T16" fmla="*/ 0 60000 65536"/>
                <a:gd name="T17" fmla="*/ 0 60000 65536"/>
                <a:gd name="T18" fmla="*/ 0 w 655320"/>
                <a:gd name="T19" fmla="*/ 0 h 337820"/>
                <a:gd name="T20" fmla="*/ 655320 w 655320"/>
                <a:gd name="T21" fmla="*/ 337820 h 337820"/>
              </a:gdLst>
              <a:ahLst/>
              <a:cxnLst>
                <a:cxn ang="T12">
                  <a:pos x="T0" y="T1"/>
                </a:cxn>
                <a:cxn ang="T13">
                  <a:pos x="T2" y="T3"/>
                </a:cxn>
                <a:cxn ang="T14">
                  <a:pos x="T4" y="T5"/>
                </a:cxn>
                <a:cxn ang="T15">
                  <a:pos x="T6" y="T7"/>
                </a:cxn>
                <a:cxn ang="T16">
                  <a:pos x="T8" y="T9"/>
                </a:cxn>
                <a:cxn ang="T17">
                  <a:pos x="T10" y="T11"/>
                </a:cxn>
              </a:cxnLst>
              <a:rect l="T18" t="T19" r="T20" b="T21"/>
              <a:pathLst>
                <a:path w="655320" h="337820">
                  <a:moveTo>
                    <a:pt x="0" y="274320"/>
                  </a:moveTo>
                  <a:cubicBezTo>
                    <a:pt x="49530" y="224790"/>
                    <a:pt x="99060" y="175260"/>
                    <a:pt x="137160" y="182880"/>
                  </a:cubicBezTo>
                  <a:cubicBezTo>
                    <a:pt x="175260" y="190500"/>
                    <a:pt x="190500" y="337820"/>
                    <a:pt x="228600" y="320040"/>
                  </a:cubicBezTo>
                  <a:cubicBezTo>
                    <a:pt x="266700" y="302260"/>
                    <a:pt x="320040" y="109220"/>
                    <a:pt x="365760" y="76200"/>
                  </a:cubicBezTo>
                  <a:cubicBezTo>
                    <a:pt x="411480" y="43180"/>
                    <a:pt x="454660" y="134620"/>
                    <a:pt x="502920" y="121920"/>
                  </a:cubicBezTo>
                  <a:cubicBezTo>
                    <a:pt x="551180" y="109220"/>
                    <a:pt x="603250" y="54610"/>
                    <a:pt x="655320" y="0"/>
                  </a:cubicBezTo>
                </a:path>
              </a:pathLst>
            </a:custGeom>
            <a:noFill/>
            <a:ln w="9525" algn="ctr">
              <a:solidFill>
                <a:schemeClr val="tx1"/>
              </a:solidFill>
              <a:miter lim="800000"/>
              <a:headEnd/>
              <a:tailEnd/>
            </a:ln>
          </p:spPr>
          <p:txBody>
            <a:bodyPr rot="10800000" anchor="ctr"/>
            <a:lstStyle/>
            <a:p>
              <a:pPr algn="ctr">
                <a:spcBef>
                  <a:spcPct val="50000"/>
                </a:spcBef>
                <a:defRPr/>
              </a:pPr>
              <a:endParaRPr lang="en-US">
                <a:latin typeface="+mn-lt"/>
              </a:endParaRPr>
            </a:p>
          </p:txBody>
        </p:sp>
      </p:grpSp>
      <p:sp>
        <p:nvSpPr>
          <p:cNvPr id="27" name="Freeform 28">
            <a:extLst>
              <a:ext uri="{FF2B5EF4-FFF2-40B4-BE49-F238E27FC236}">
                <a16:creationId xmlns="" xmlns:a16="http://schemas.microsoft.com/office/drawing/2014/main" id="{9929E264-F180-461B-B77B-475032C6A2AA}"/>
              </a:ext>
            </a:extLst>
          </p:cNvPr>
          <p:cNvSpPr>
            <a:spLocks/>
          </p:cNvSpPr>
          <p:nvPr/>
        </p:nvSpPr>
        <p:spPr bwMode="auto">
          <a:xfrm flipH="1">
            <a:off x="6705600" y="1108710"/>
            <a:ext cx="1143000" cy="914400"/>
          </a:xfrm>
          <a:custGeom>
            <a:avLst/>
            <a:gdLst>
              <a:gd name="T0" fmla="*/ 0 w 720"/>
              <a:gd name="T1" fmla="*/ 0 h 576"/>
              <a:gd name="T2" fmla="*/ 2147483647 w 720"/>
              <a:gd name="T3" fmla="*/ 2147483647 h 576"/>
              <a:gd name="T4" fmla="*/ 2147483647 w 720"/>
              <a:gd name="T5" fmla="*/ 2147483647 h 576"/>
              <a:gd name="T6" fmla="*/ 0 60000 65536"/>
              <a:gd name="T7" fmla="*/ 0 60000 65536"/>
              <a:gd name="T8" fmla="*/ 0 60000 65536"/>
              <a:gd name="T9" fmla="*/ 0 w 720"/>
              <a:gd name="T10" fmla="*/ 0 h 576"/>
              <a:gd name="T11" fmla="*/ 720 w 720"/>
              <a:gd name="T12" fmla="*/ 576 h 576"/>
            </a:gdLst>
            <a:ahLst/>
            <a:cxnLst>
              <a:cxn ang="T6">
                <a:pos x="T0" y="T1"/>
              </a:cxn>
              <a:cxn ang="T7">
                <a:pos x="T2" y="T3"/>
              </a:cxn>
              <a:cxn ang="T8">
                <a:pos x="T4" y="T5"/>
              </a:cxn>
            </a:cxnLst>
            <a:rect l="T9" t="T10" r="T11" b="T12"/>
            <a:pathLst>
              <a:path w="720" h="576">
                <a:moveTo>
                  <a:pt x="0" y="0"/>
                </a:moveTo>
                <a:cubicBezTo>
                  <a:pt x="204" y="0"/>
                  <a:pt x="408" y="0"/>
                  <a:pt x="528" y="96"/>
                </a:cubicBezTo>
                <a:cubicBezTo>
                  <a:pt x="648" y="192"/>
                  <a:pt x="688" y="496"/>
                  <a:pt x="720" y="576"/>
                </a:cubicBezTo>
              </a:path>
            </a:pathLst>
          </a:custGeom>
          <a:noFill/>
          <a:ln w="38100">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Times New Roman" panose="02020603050405020304" pitchFamily="18" charset="0"/>
              <a:cs typeface="Arial" panose="020B0604020202020204" pitchFamily="34" charset="0"/>
            </a:endParaRPr>
          </a:p>
        </p:txBody>
      </p:sp>
      <p:sp>
        <p:nvSpPr>
          <p:cNvPr id="28" name="Rectangle 32">
            <a:extLst>
              <a:ext uri="{FF2B5EF4-FFF2-40B4-BE49-F238E27FC236}">
                <a16:creationId xmlns="" xmlns:a16="http://schemas.microsoft.com/office/drawing/2014/main" id="{78023A8F-C1B8-48D1-9A70-C902335ED540}"/>
              </a:ext>
            </a:extLst>
          </p:cNvPr>
          <p:cNvSpPr>
            <a:spLocks noChangeArrowheads="1"/>
          </p:cNvSpPr>
          <p:nvPr/>
        </p:nvSpPr>
        <p:spPr bwMode="auto">
          <a:xfrm>
            <a:off x="2819400" y="6137910"/>
            <a:ext cx="7086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500" b="1">
                <a:solidFill>
                  <a:srgbClr val="0000FF"/>
                </a:solidFill>
                <a:cs typeface="Arial" panose="020B0604020202020204" pitchFamily="34" charset="0"/>
              </a:rPr>
              <a:t>Hình 45.1. Sơ đồ sinh sản hữu tính ở gà</a:t>
            </a:r>
          </a:p>
        </p:txBody>
      </p:sp>
      <p:sp>
        <p:nvSpPr>
          <p:cNvPr id="29" name="Oval 32">
            <a:extLst>
              <a:ext uri="{FF2B5EF4-FFF2-40B4-BE49-F238E27FC236}">
                <a16:creationId xmlns="" xmlns:a16="http://schemas.microsoft.com/office/drawing/2014/main" id="{6B4B4346-3C7C-40B3-BC6A-999F6974B14C}"/>
              </a:ext>
            </a:extLst>
          </p:cNvPr>
          <p:cNvSpPr>
            <a:spLocks noChangeArrowheads="1"/>
          </p:cNvSpPr>
          <p:nvPr/>
        </p:nvSpPr>
        <p:spPr bwMode="auto">
          <a:xfrm>
            <a:off x="4800600" y="2785110"/>
            <a:ext cx="609600" cy="685800"/>
          </a:xfrm>
          <a:prstGeom prst="ellipse">
            <a:avLst/>
          </a:prstGeom>
          <a:solidFill>
            <a:srgbClr val="FFFF00"/>
          </a:solidFill>
          <a:ln w="9525">
            <a:solidFill>
              <a:schemeClr val="tx1"/>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0" name="Line 33">
            <a:extLst>
              <a:ext uri="{FF2B5EF4-FFF2-40B4-BE49-F238E27FC236}">
                <a16:creationId xmlns="" xmlns:a16="http://schemas.microsoft.com/office/drawing/2014/main" id="{89D0F78E-FC93-44B3-BCA7-C48538BEADA3}"/>
              </a:ext>
            </a:extLst>
          </p:cNvPr>
          <p:cNvSpPr>
            <a:spLocks noChangeShapeType="1"/>
          </p:cNvSpPr>
          <p:nvPr/>
        </p:nvSpPr>
        <p:spPr bwMode="auto">
          <a:xfrm flipH="1">
            <a:off x="5486400" y="2708910"/>
            <a:ext cx="304800" cy="152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 name="TextBox 30">
            <a:extLst>
              <a:ext uri="{FF2B5EF4-FFF2-40B4-BE49-F238E27FC236}">
                <a16:creationId xmlns="" xmlns:a16="http://schemas.microsoft.com/office/drawing/2014/main" id="{1983FA2F-8CE8-465A-8717-D1D625FF2FB5}"/>
              </a:ext>
            </a:extLst>
          </p:cNvPr>
          <p:cNvSpPr txBox="1">
            <a:spLocks noChangeArrowheads="1"/>
          </p:cNvSpPr>
          <p:nvPr/>
        </p:nvSpPr>
        <p:spPr bwMode="auto">
          <a:xfrm>
            <a:off x="4724400" y="270510"/>
            <a:ext cx="3352800" cy="528638"/>
          </a:xfrm>
          <a:prstGeom prst="rect">
            <a:avLst/>
          </a:prstGeom>
          <a:noFill/>
          <a:ln w="9525">
            <a:solidFill>
              <a:srgbClr val="FF5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a:solidFill>
                  <a:srgbClr val="FF0000"/>
                </a:solidFill>
                <a:latin typeface="Times New Roman" panose="02020603050405020304" pitchFamily="18" charset="0"/>
                <a:cs typeface="Arial" panose="020B0604020202020204" pitchFamily="34" charset="0"/>
              </a:rPr>
              <a:t>Giai đoạn I</a:t>
            </a:r>
          </a:p>
        </p:txBody>
      </p:sp>
      <p:sp>
        <p:nvSpPr>
          <p:cNvPr id="32" name="TextBox 31">
            <a:extLst>
              <a:ext uri="{FF2B5EF4-FFF2-40B4-BE49-F238E27FC236}">
                <a16:creationId xmlns="" xmlns:a16="http://schemas.microsoft.com/office/drawing/2014/main" id="{83909DE7-C1DC-4362-9186-1F4C761E7AFB}"/>
              </a:ext>
            </a:extLst>
          </p:cNvPr>
          <p:cNvSpPr txBox="1">
            <a:spLocks noChangeArrowheads="1"/>
          </p:cNvSpPr>
          <p:nvPr/>
        </p:nvSpPr>
        <p:spPr bwMode="auto">
          <a:xfrm>
            <a:off x="6477000" y="2175510"/>
            <a:ext cx="2895600" cy="528638"/>
          </a:xfrm>
          <a:prstGeom prst="rect">
            <a:avLst/>
          </a:prstGeom>
          <a:noFill/>
          <a:ln w="9525">
            <a:solidFill>
              <a:srgbClr val="FF5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a:solidFill>
                  <a:srgbClr val="FF0000"/>
                </a:solidFill>
                <a:latin typeface="Times New Roman" panose="02020603050405020304" pitchFamily="18" charset="0"/>
                <a:cs typeface="Arial" panose="020B0604020202020204" pitchFamily="34" charset="0"/>
              </a:rPr>
              <a:t>Giai đoạn II</a:t>
            </a:r>
          </a:p>
        </p:txBody>
      </p:sp>
      <p:sp>
        <p:nvSpPr>
          <p:cNvPr id="33" name="TextBox 32">
            <a:extLst>
              <a:ext uri="{FF2B5EF4-FFF2-40B4-BE49-F238E27FC236}">
                <a16:creationId xmlns="" xmlns:a16="http://schemas.microsoft.com/office/drawing/2014/main" id="{380D81BE-4201-4670-BBE3-4A57AD3B755D}"/>
              </a:ext>
            </a:extLst>
          </p:cNvPr>
          <p:cNvSpPr txBox="1">
            <a:spLocks noChangeArrowheads="1"/>
          </p:cNvSpPr>
          <p:nvPr/>
        </p:nvSpPr>
        <p:spPr bwMode="auto">
          <a:xfrm>
            <a:off x="4876800" y="4385310"/>
            <a:ext cx="3048000" cy="528638"/>
          </a:xfrm>
          <a:prstGeom prst="rect">
            <a:avLst/>
          </a:prstGeom>
          <a:noFill/>
          <a:ln w="9525">
            <a:solidFill>
              <a:srgbClr val="FF5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a:solidFill>
                  <a:srgbClr val="FF0000"/>
                </a:solidFill>
                <a:latin typeface="Times New Roman" panose="02020603050405020304" pitchFamily="18" charset="0"/>
                <a:cs typeface="Arial" panose="020B0604020202020204" pitchFamily="34" charset="0"/>
              </a:rPr>
              <a:t>Giai đoạn III</a:t>
            </a:r>
          </a:p>
        </p:txBody>
      </p:sp>
    </p:spTree>
    <p:extLst>
      <p:ext uri="{BB962C8B-B14F-4D97-AF65-F5344CB8AC3E}">
        <p14:creationId xmlns:p14="http://schemas.microsoft.com/office/powerpoint/2010/main" val="180121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3"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xit" presetSubtype="16" fill="hold" grpId="0" nodeType="clickEffect">
                                  <p:stCondLst>
                                    <p:cond delay="0"/>
                                  </p:stCondLst>
                                  <p:childTnLst>
                                    <p:animEffect transition="out" filter="box(in)">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linds(horizontal)">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xit" presetSubtype="16" fill="hold" grpId="1" nodeType="clickEffect">
                                  <p:stCondLst>
                                    <p:cond delay="0"/>
                                  </p:stCondLst>
                                  <p:childTnLst>
                                    <p:animEffect transition="out" filter="box(in)">
                                      <p:cBhvr>
                                        <p:cTn id="24" dur="500"/>
                                        <p:tgtEl>
                                          <p:spTgt spid="32"/>
                                        </p:tgtEl>
                                      </p:cBhvr>
                                    </p:animEffect>
                                    <p:set>
                                      <p:cBhvr>
                                        <p:cTn id="25" dur="1" fill="hold">
                                          <p:stCondLst>
                                            <p:cond delay="499"/>
                                          </p:stCondLst>
                                        </p:cTn>
                                        <p:tgtEl>
                                          <p:spTgt spid="3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checkerboard(across)">
                                      <p:cBhvr>
                                        <p:cTn id="30" dur="500"/>
                                        <p:tgtEl>
                                          <p:spTgt spid="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xit" presetSubtype="16" fill="hold" grpId="0" nodeType="clickEffect">
                                  <p:stCondLst>
                                    <p:cond delay="0"/>
                                  </p:stCondLst>
                                  <p:childTnLst>
                                    <p:animEffect transition="out" filter="box(in)">
                                      <p:cBhvr>
                                        <p:cTn id="34" dur="500"/>
                                        <p:tgtEl>
                                          <p:spTgt spid="33"/>
                                        </p:tgtEl>
                                      </p:cBhvr>
                                    </p:animEffect>
                                    <p:set>
                                      <p:cBhvr>
                                        <p:cTn id="35" dur="1" fill="hold">
                                          <p:stCondLst>
                                            <p:cond delay="499"/>
                                          </p:stCondLst>
                                        </p:cTn>
                                        <p:tgtEl>
                                          <p:spTgt spid="3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8">
                                            <p:txEl>
                                              <p:pRg st="0" end="0"/>
                                            </p:txEl>
                                          </p:spTgt>
                                        </p:tgtEl>
                                        <p:attrNameLst>
                                          <p:attrName>style.visibility</p:attrName>
                                        </p:attrNameLst>
                                      </p:cBhvr>
                                      <p:to>
                                        <p:strVal val="visible"/>
                                      </p:to>
                                    </p:set>
                                    <p:animEffect transition="in" filter="blinds(horizontal)">
                                      <p:cBhvr>
                                        <p:cTn id="40" dur="500"/>
                                        <p:tgtEl>
                                          <p:spTgt spid="8">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2">
                                            <p:bg/>
                                          </p:spTgt>
                                        </p:tgtEl>
                                        <p:attrNameLst>
                                          <p:attrName>style.visibility</p:attrName>
                                        </p:attrNameLst>
                                      </p:cBhvr>
                                      <p:to>
                                        <p:strVal val="visible"/>
                                      </p:to>
                                    </p:set>
                                    <p:animEffect transition="in" filter="blinds(horizontal)">
                                      <p:cBhvr>
                                        <p:cTn id="45" dur="500"/>
                                        <p:tgtEl>
                                          <p:spTgt spid="12">
                                            <p:bg/>
                                          </p:spTgt>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2">
                                            <p:txEl>
                                              <p:pRg st="0" end="0"/>
                                            </p:txEl>
                                          </p:spTgt>
                                        </p:tgtEl>
                                        <p:attrNameLst>
                                          <p:attrName>style.visibility</p:attrName>
                                        </p:attrNameLst>
                                      </p:cBhvr>
                                      <p:to>
                                        <p:strVal val="visible"/>
                                      </p:to>
                                    </p:set>
                                    <p:animEffect transition="in" filter="blinds(horizontal)">
                                      <p:cBhvr>
                                        <p:cTn id="48" dur="500"/>
                                        <p:tgtEl>
                                          <p:spTgt spid="12">
                                            <p:txEl>
                                              <p:pRg st="0" end="0"/>
                                            </p:txEl>
                                          </p:spTgt>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13">
                                            <p:bg/>
                                          </p:spTgt>
                                        </p:tgtEl>
                                        <p:attrNameLst>
                                          <p:attrName>style.visibility</p:attrName>
                                        </p:attrNameLst>
                                      </p:cBhvr>
                                      <p:to>
                                        <p:strVal val="visible"/>
                                      </p:to>
                                    </p:set>
                                    <p:animEffect transition="in" filter="blinds(horizontal)">
                                      <p:cBhvr>
                                        <p:cTn id="51" dur="500"/>
                                        <p:tgtEl>
                                          <p:spTgt spid="13">
                                            <p:bg/>
                                          </p:spTgt>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13">
                                            <p:txEl>
                                              <p:pRg st="0" end="0"/>
                                            </p:txEl>
                                          </p:spTgt>
                                        </p:tgtEl>
                                        <p:attrNameLst>
                                          <p:attrName>style.visibility</p:attrName>
                                        </p:attrNameLst>
                                      </p:cBhvr>
                                      <p:to>
                                        <p:strVal val="visible"/>
                                      </p:to>
                                    </p:set>
                                    <p:animEffect transition="in" filter="blinds(horizontal)">
                                      <p:cBhvr>
                                        <p:cTn id="54" dur="500"/>
                                        <p:tgtEl>
                                          <p:spTgt spid="13">
                                            <p:txEl>
                                              <p:pRg st="0" end="0"/>
                                            </p:txEl>
                                          </p:spTgt>
                                        </p:tgtEl>
                                      </p:cBhvr>
                                    </p:animEffect>
                                  </p:childTnLst>
                                </p:cTn>
                              </p:par>
                              <p:par>
                                <p:cTn id="55" presetID="3" presetClass="exit" presetSubtype="10" fill="hold" grpId="0" nodeType="withEffect">
                                  <p:stCondLst>
                                    <p:cond delay="0"/>
                                  </p:stCondLst>
                                  <p:childTnLst>
                                    <p:animEffect transition="out" filter="blinds(horizontal)">
                                      <p:cBhvr>
                                        <p:cTn id="56" dur="500"/>
                                        <p:tgtEl>
                                          <p:spTgt spid="8">
                                            <p:txEl>
                                              <p:pRg st="0" end="0"/>
                                            </p:txEl>
                                          </p:spTgt>
                                        </p:tgtEl>
                                      </p:cBhvr>
                                    </p:animEffect>
                                    <p:set>
                                      <p:cBhvr>
                                        <p:cTn id="57" dur="1" fill="hold">
                                          <p:stCondLst>
                                            <p:cond delay="499"/>
                                          </p:stCondLst>
                                        </p:cTn>
                                        <p:tgtEl>
                                          <p:spTgt spid="8">
                                            <p:txEl>
                                              <p:pRg st="0" end="0"/>
                                            </p:txEl>
                                          </p:spTgt>
                                        </p:tgtEl>
                                        <p:attrNameLst>
                                          <p:attrName>style.visibility</p:attrName>
                                        </p:attrNameLst>
                                      </p:cBhvr>
                                      <p:to>
                                        <p:strVal val="hidden"/>
                                      </p:to>
                                    </p:set>
                                  </p:childTnLst>
                                </p:cTn>
                              </p:par>
                              <p:par>
                                <p:cTn id="58" presetID="3" presetClass="exit" presetSubtype="10" fill="hold" grpId="0" nodeType="withEffect">
                                  <p:stCondLst>
                                    <p:cond delay="0"/>
                                  </p:stCondLst>
                                  <p:childTnLst>
                                    <p:animEffect transition="out" filter="blinds(horizontal)">
                                      <p:cBhvr>
                                        <p:cTn id="59" dur="500"/>
                                        <p:tgtEl>
                                          <p:spTgt spid="8">
                                            <p:bg/>
                                          </p:spTgt>
                                        </p:tgtEl>
                                      </p:cBhvr>
                                    </p:animEffect>
                                    <p:set>
                                      <p:cBhvr>
                                        <p:cTn id="60" dur="1" fill="hold">
                                          <p:stCondLst>
                                            <p:cond delay="499"/>
                                          </p:stCondLst>
                                        </p:cTn>
                                        <p:tgtEl>
                                          <p:spTgt spid="8">
                                            <p:bg/>
                                          </p:spTgt>
                                        </p:tgtEl>
                                        <p:attrNameLst>
                                          <p:attrName>style.visibility</p:attrName>
                                        </p:attrNameLst>
                                      </p:cBhvr>
                                      <p:to>
                                        <p:strVal val="hidden"/>
                                      </p:to>
                                    </p:set>
                                  </p:childTnLst>
                                </p:cTn>
                              </p:par>
                              <p:par>
                                <p:cTn id="61" presetID="3" presetClass="exit" presetSubtype="10" fill="hold" grpId="0" nodeType="withEffect">
                                  <p:stCondLst>
                                    <p:cond delay="0"/>
                                  </p:stCondLst>
                                  <p:childTnLst>
                                    <p:animEffect transition="out" filter="blinds(horizontal)">
                                      <p:cBhvr>
                                        <p:cTn id="62" dur="500"/>
                                        <p:tgtEl>
                                          <p:spTgt spid="7">
                                            <p:txEl>
                                              <p:pRg st="0" end="0"/>
                                            </p:txEl>
                                          </p:spTgt>
                                        </p:tgtEl>
                                      </p:cBhvr>
                                    </p:animEffect>
                                    <p:set>
                                      <p:cBhvr>
                                        <p:cTn id="63" dur="1" fill="hold">
                                          <p:stCondLst>
                                            <p:cond delay="499"/>
                                          </p:stCondLst>
                                        </p:cTn>
                                        <p:tgtEl>
                                          <p:spTgt spid="7">
                                            <p:txEl>
                                              <p:pRg st="0" end="0"/>
                                            </p:txEl>
                                          </p:spTgt>
                                        </p:tgtEl>
                                        <p:attrNameLst>
                                          <p:attrName>style.visibility</p:attrName>
                                        </p:attrNameLst>
                                      </p:cBhvr>
                                      <p:to>
                                        <p:strVal val="hidden"/>
                                      </p:to>
                                    </p:set>
                                  </p:childTnLst>
                                </p:cTn>
                              </p:par>
                              <p:par>
                                <p:cTn id="64" presetID="3" presetClass="exit" presetSubtype="10" fill="hold" grpId="0" nodeType="withEffect">
                                  <p:stCondLst>
                                    <p:cond delay="0"/>
                                  </p:stCondLst>
                                  <p:childTnLst>
                                    <p:animEffect transition="out" filter="blinds(horizontal)">
                                      <p:cBhvr>
                                        <p:cTn id="65" dur="500"/>
                                        <p:tgtEl>
                                          <p:spTgt spid="7">
                                            <p:bg/>
                                          </p:spTgt>
                                        </p:tgtEl>
                                      </p:cBhvr>
                                    </p:animEffect>
                                    <p:set>
                                      <p:cBhvr>
                                        <p:cTn id="66" dur="1" fill="hold">
                                          <p:stCondLst>
                                            <p:cond delay="499"/>
                                          </p:stCondLst>
                                        </p:cTn>
                                        <p:tgtEl>
                                          <p:spTgt spid="7">
                                            <p:bg/>
                                          </p:spTgt>
                                        </p:tgtEl>
                                        <p:attrNameLst>
                                          <p:attrName>style.visibility</p:attrName>
                                        </p:attrNameLst>
                                      </p:cBhvr>
                                      <p:to>
                                        <p:strVal val="hidden"/>
                                      </p:to>
                                    </p:set>
                                  </p:childTnLst>
                                </p:cTn>
                              </p:par>
                              <p:par>
                                <p:cTn id="67" presetID="3" presetClass="exit" presetSubtype="10" fill="hold" grpId="0" nodeType="withEffect">
                                  <p:stCondLst>
                                    <p:cond delay="0"/>
                                  </p:stCondLst>
                                  <p:childTnLst>
                                    <p:animEffect transition="out" filter="blinds(horizontal)">
                                      <p:cBhvr>
                                        <p:cTn id="68" dur="500"/>
                                        <p:tgtEl>
                                          <p:spTgt spid="6">
                                            <p:txEl>
                                              <p:pRg st="0" end="0"/>
                                            </p:txEl>
                                          </p:spTgt>
                                        </p:tgtEl>
                                      </p:cBhvr>
                                    </p:animEffect>
                                    <p:set>
                                      <p:cBhvr>
                                        <p:cTn id="69" dur="1" fill="hold">
                                          <p:stCondLst>
                                            <p:cond delay="499"/>
                                          </p:stCondLst>
                                        </p:cTn>
                                        <p:tgtEl>
                                          <p:spTgt spid="6">
                                            <p:txEl>
                                              <p:pRg st="0" end="0"/>
                                            </p:txEl>
                                          </p:spTgt>
                                        </p:tgtEl>
                                        <p:attrNameLst>
                                          <p:attrName>style.visibility</p:attrName>
                                        </p:attrNameLst>
                                      </p:cBhvr>
                                      <p:to>
                                        <p:strVal val="hidden"/>
                                      </p:to>
                                    </p:set>
                                  </p:childTnLst>
                                </p:cTn>
                              </p:par>
                              <p:par>
                                <p:cTn id="70" presetID="3" presetClass="exit" presetSubtype="10" fill="hold" grpId="0" nodeType="withEffect">
                                  <p:stCondLst>
                                    <p:cond delay="0"/>
                                  </p:stCondLst>
                                  <p:childTnLst>
                                    <p:animEffect transition="out" filter="blinds(horizontal)">
                                      <p:cBhvr>
                                        <p:cTn id="71" dur="500"/>
                                        <p:tgtEl>
                                          <p:spTgt spid="6">
                                            <p:bg/>
                                          </p:spTgt>
                                        </p:tgtEl>
                                      </p:cBhvr>
                                    </p:animEffect>
                                    <p:set>
                                      <p:cBhvr>
                                        <p:cTn id="72" dur="1" fill="hold">
                                          <p:stCondLst>
                                            <p:cond delay="499"/>
                                          </p:stCondLst>
                                        </p:cTn>
                                        <p:tgtEl>
                                          <p:spTgt spid="6">
                                            <p:bg/>
                                          </p:spTgt>
                                        </p:tgtEl>
                                        <p:attrNameLst>
                                          <p:attrName>style.visibility</p:attrName>
                                        </p:attrNameLst>
                                      </p:cBhvr>
                                      <p:to>
                                        <p:strVal val="hidden"/>
                                      </p:to>
                                    </p:set>
                                  </p:childTnLst>
                                </p:cTn>
                              </p:par>
                              <p:par>
                                <p:cTn id="73" presetID="3" presetClass="entr" presetSubtype="10" fill="hold" grpId="0" nodeType="withEffect">
                                  <p:stCondLst>
                                    <p:cond delay="0"/>
                                  </p:stCondLst>
                                  <p:childTnLst>
                                    <p:set>
                                      <p:cBhvr>
                                        <p:cTn id="74" dur="1" fill="hold">
                                          <p:stCondLst>
                                            <p:cond delay="0"/>
                                          </p:stCondLst>
                                        </p:cTn>
                                        <p:tgtEl>
                                          <p:spTgt spid="14">
                                            <p:bg/>
                                          </p:spTgt>
                                        </p:tgtEl>
                                        <p:attrNameLst>
                                          <p:attrName>style.visibility</p:attrName>
                                        </p:attrNameLst>
                                      </p:cBhvr>
                                      <p:to>
                                        <p:strVal val="visible"/>
                                      </p:to>
                                    </p:set>
                                    <p:animEffect transition="in" filter="blinds(horizontal)">
                                      <p:cBhvr>
                                        <p:cTn id="75" dur="500"/>
                                        <p:tgtEl>
                                          <p:spTgt spid="14">
                                            <p:bg/>
                                          </p:spTgt>
                                        </p:tgtEl>
                                      </p:cBhvr>
                                    </p:animEffect>
                                  </p:childTnLst>
                                </p:cTn>
                              </p:par>
                              <p:par>
                                <p:cTn id="76" presetID="3" presetClass="entr" presetSubtype="10" fill="hold" grpId="0" nodeType="withEffect">
                                  <p:stCondLst>
                                    <p:cond delay="0"/>
                                  </p:stCondLst>
                                  <p:childTnLst>
                                    <p:set>
                                      <p:cBhvr>
                                        <p:cTn id="77" dur="1" fill="hold">
                                          <p:stCondLst>
                                            <p:cond delay="0"/>
                                          </p:stCondLst>
                                        </p:cTn>
                                        <p:tgtEl>
                                          <p:spTgt spid="14">
                                            <p:txEl>
                                              <p:pRg st="0" end="0"/>
                                            </p:txEl>
                                          </p:spTgt>
                                        </p:tgtEl>
                                        <p:attrNameLst>
                                          <p:attrName>style.visibility</p:attrName>
                                        </p:attrNameLst>
                                      </p:cBhvr>
                                      <p:to>
                                        <p:strVal val="visible"/>
                                      </p:to>
                                    </p:set>
                                    <p:animEffect transition="in" filter="blinds(horizontal)">
                                      <p:cBhvr>
                                        <p:cTn id="78" dur="500"/>
                                        <p:tgtEl>
                                          <p:spTgt spid="14">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32">
                                            <p:bg/>
                                          </p:spTgt>
                                        </p:tgtEl>
                                        <p:attrNameLst>
                                          <p:attrName>style.visibility</p:attrName>
                                        </p:attrNameLst>
                                      </p:cBhvr>
                                      <p:to>
                                        <p:strVal val="visible"/>
                                      </p:to>
                                    </p:set>
                                    <p:animEffect transition="in" filter="blinds(horizontal)">
                                      <p:cBhvr>
                                        <p:cTn id="83" dur="500"/>
                                        <p:tgtEl>
                                          <p:spTgt spid="32">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P spid="7" grpId="0" build="allAtOnce" animBg="1"/>
      <p:bldP spid="8" grpId="0" build="allAtOnce" animBg="1"/>
      <p:bldP spid="12" grpId="0" build="allAtOnce" animBg="1"/>
      <p:bldP spid="13" grpId="0" build="allAtOnce" animBg="1"/>
      <p:bldP spid="14" grpId="0" build="allAtOnce" animBg="1"/>
      <p:bldP spid="31" grpId="0" animBg="1"/>
      <p:bldP spid="32" grpId="0" build="allAtOnce" animBg="1"/>
      <p:bldP spid="32" grpId="1" animBg="1"/>
      <p:bldP spid="3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7400" y="990600"/>
            <a:ext cx="8077200" cy="5016758"/>
          </a:xfrm>
          <a:prstGeom prst="rect">
            <a:avLst/>
          </a:prstGeom>
          <a:solidFill>
            <a:schemeClr val="bg1"/>
          </a:solidFill>
        </p:spPr>
        <p:txBody>
          <a:bodyPr wrap="square">
            <a:spAutoFit/>
          </a:bodyPr>
          <a:lstStyle/>
          <a:p>
            <a:pPr algn="just"/>
            <a:r>
              <a:rPr lang="vi-VN" sz="3200" b="1" u="sng" dirty="0">
                <a:latin typeface="Times New Roman" panose="02020603050405020304" pitchFamily="18" charset="0"/>
                <a:cs typeface="Times New Roman" panose="02020603050405020304" pitchFamily="18" charset="0"/>
              </a:rPr>
              <a:t>Câu 6</a:t>
            </a:r>
            <a:r>
              <a:rPr lang="vi-VN" sz="3200" b="1" dirty="0">
                <a:latin typeface="Times New Roman" panose="02020603050405020304" pitchFamily="18" charset="0"/>
                <a:cs typeface="Times New Roman" panose="02020603050405020304" pitchFamily="18" charset="0"/>
              </a:rPr>
              <a:t>: Trong giai đoạn dậy thì, ở học sinh nữ xảy ra những biến đổi thể chất như thế nào?</a:t>
            </a:r>
            <a:endParaRPr lang="en-US" sz="3200" b="1" dirty="0">
              <a:latin typeface="Times New Roman" panose="02020603050405020304" pitchFamily="18" charset="0"/>
              <a:cs typeface="Times New Roman" panose="02020603050405020304" pitchFamily="18" charset="0"/>
            </a:endParaRPr>
          </a:p>
          <a:p>
            <a:pPr algn="just"/>
            <a:r>
              <a:rPr lang="vi-VN" sz="3200" b="1" dirty="0">
                <a:latin typeface="Times New Roman" panose="02020603050405020304" pitchFamily="18" charset="0"/>
                <a:cs typeface="Times New Roman" panose="02020603050405020304" pitchFamily="18" charset="0"/>
              </a:rPr>
              <a:t>A. </a:t>
            </a:r>
            <a:r>
              <a:rPr lang="vi-VN" sz="3200" dirty="0">
                <a:latin typeface="Times New Roman" panose="02020603050405020304" pitchFamily="18" charset="0"/>
                <a:cs typeface="Times New Roman" panose="02020603050405020304" pitchFamily="18" charset="0"/>
              </a:rPr>
              <a:t>Tuyến vú phát triển, xương hông rộng ra, thanh quản mở rộng vỡ tiếng.</a:t>
            </a:r>
            <a:endParaRPr lang="en-US" sz="3200" dirty="0">
              <a:latin typeface="Times New Roman" panose="02020603050405020304" pitchFamily="18" charset="0"/>
              <a:cs typeface="Times New Roman" panose="02020603050405020304" pitchFamily="18" charset="0"/>
            </a:endParaRPr>
          </a:p>
          <a:p>
            <a:pPr algn="just"/>
            <a:r>
              <a:rPr lang="vi-VN" sz="3200" b="1" dirty="0">
                <a:latin typeface="Times New Roman" panose="02020603050405020304" pitchFamily="18" charset="0"/>
                <a:cs typeface="Times New Roman" panose="02020603050405020304" pitchFamily="18" charset="0"/>
              </a:rPr>
              <a:t>B. </a:t>
            </a:r>
            <a:r>
              <a:rPr lang="vi-VN" sz="3200" dirty="0">
                <a:latin typeface="Times New Roman" panose="02020603050405020304" pitchFamily="18" charset="0"/>
                <a:cs typeface="Times New Roman" panose="02020603050405020304" pitchFamily="18" charset="0"/>
              </a:rPr>
              <a:t>Nổi mụn trứng cá, xương hông rộng ra, cơ ngực vai đùi phát triển.</a:t>
            </a:r>
            <a:endParaRPr lang="en-US" sz="3200" dirty="0">
              <a:latin typeface="Times New Roman" panose="02020603050405020304" pitchFamily="18" charset="0"/>
              <a:cs typeface="Times New Roman" panose="02020603050405020304" pitchFamily="18" charset="0"/>
            </a:endParaRPr>
          </a:p>
          <a:p>
            <a:pPr algn="just"/>
            <a:r>
              <a:rPr lang="vi-VN" sz="3200" b="1" dirty="0">
                <a:latin typeface="Times New Roman" panose="02020603050405020304" pitchFamily="18" charset="0"/>
                <a:cs typeface="Times New Roman" panose="02020603050405020304" pitchFamily="18" charset="0"/>
              </a:rPr>
              <a:t>C. Tuyến vú phát triển, xương hông rộng ra, tử cung lớn và dày hơn.</a:t>
            </a:r>
            <a:endParaRPr lang="en-US" sz="3200" dirty="0">
              <a:latin typeface="Times New Roman" panose="02020603050405020304" pitchFamily="18" charset="0"/>
              <a:cs typeface="Times New Roman" panose="02020603050405020304" pitchFamily="18" charset="0"/>
            </a:endParaRPr>
          </a:p>
          <a:p>
            <a:pPr algn="just"/>
            <a:r>
              <a:rPr lang="vi-VN" sz="3200" b="1" dirty="0">
                <a:latin typeface="Times New Roman" panose="02020603050405020304" pitchFamily="18" charset="0"/>
                <a:cs typeface="Times New Roman" panose="02020603050405020304" pitchFamily="18" charset="0"/>
              </a:rPr>
              <a:t>D. </a:t>
            </a:r>
            <a:r>
              <a:rPr lang="vi-VN" sz="3200" dirty="0">
                <a:latin typeface="Times New Roman" panose="02020603050405020304" pitchFamily="18" charset="0"/>
                <a:cs typeface="Times New Roman" panose="02020603050405020304" pitchFamily="18" charset="0"/>
              </a:rPr>
              <a:t>Tử cung lớn và dày hơn, nổi mụn trứng cá, xuất hiện ria mép.</a:t>
            </a:r>
            <a:endParaRPr lang="en-US" sz="3200" dirty="0">
              <a:latin typeface="Times New Roman" panose="02020603050405020304" pitchFamily="18" charset="0"/>
              <a:cs typeface="Times New Roman" panose="02020603050405020304" pitchFamily="18" charset="0"/>
            </a:endParaRPr>
          </a:p>
        </p:txBody>
      </p:sp>
      <p:sp>
        <p:nvSpPr>
          <p:cNvPr id="3" name="Explosion 1 2"/>
          <p:cNvSpPr/>
          <p:nvPr/>
        </p:nvSpPr>
        <p:spPr>
          <a:xfrm>
            <a:off x="1676400" y="3733800"/>
            <a:ext cx="1295400" cy="990600"/>
          </a:xfrm>
          <a:prstGeom prst="irregularSeal1">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Arrow 3">
            <a:hlinkClick r:id="rId2" action="ppaction://hlinksldjump"/>
          </p:cNvPr>
          <p:cNvSpPr/>
          <p:nvPr/>
        </p:nvSpPr>
        <p:spPr>
          <a:xfrm>
            <a:off x="9296400" y="5943600"/>
            <a:ext cx="990600" cy="609600"/>
          </a:xfrm>
          <a:prstGeom prst="lef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845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7400" y="1066801"/>
            <a:ext cx="8001000" cy="5078313"/>
          </a:xfrm>
          <a:prstGeom prst="rect">
            <a:avLst/>
          </a:prstGeom>
          <a:solidFill>
            <a:schemeClr val="bg1"/>
          </a:solidFill>
        </p:spPr>
        <p:txBody>
          <a:bodyPr wrap="square">
            <a:spAutoFit/>
          </a:bodyPr>
          <a:lstStyle/>
          <a:p>
            <a:pPr algn="just"/>
            <a:r>
              <a:rPr lang="vi-VN" sz="3600" b="1" u="sng" dirty="0">
                <a:latin typeface="Times New Roman" panose="02020603050405020304" pitchFamily="18" charset="0"/>
                <a:cs typeface="Times New Roman" panose="02020603050405020304" pitchFamily="18" charset="0"/>
              </a:rPr>
              <a:t>Câu 7</a:t>
            </a:r>
            <a:r>
              <a:rPr lang="vi-VN" sz="3600" b="1" dirty="0">
                <a:latin typeface="Times New Roman" panose="02020603050405020304" pitchFamily="18" charset="0"/>
                <a:cs typeface="Times New Roman" panose="02020603050405020304" pitchFamily="18" charset="0"/>
              </a:rPr>
              <a:t>: Mang thai ở tuổi vị thành niên có những nguy cơ nào sau đây?</a:t>
            </a:r>
            <a:endParaRPr lang="en-US" sz="3600" b="1" dirty="0">
              <a:latin typeface="Times New Roman" panose="02020603050405020304" pitchFamily="18" charset="0"/>
              <a:cs typeface="Times New Roman" panose="02020603050405020304" pitchFamily="18" charset="0"/>
            </a:endParaRPr>
          </a:p>
          <a:p>
            <a:pPr algn="just"/>
            <a:r>
              <a:rPr lang="vi-VN" sz="3600" dirty="0">
                <a:latin typeface="Times New Roman" panose="02020603050405020304" pitchFamily="18" charset="0"/>
                <a:cs typeface="Times New Roman" panose="02020603050405020304" pitchFamily="18" charset="0"/>
              </a:rPr>
              <a:t>A.  Gây tác hại xấu đến những đứa trẻ sơ sinh.</a:t>
            </a:r>
            <a:endParaRPr lang="en-US" sz="3600" dirty="0">
              <a:latin typeface="Times New Roman" panose="02020603050405020304" pitchFamily="18" charset="0"/>
              <a:cs typeface="Times New Roman" panose="02020603050405020304" pitchFamily="18" charset="0"/>
            </a:endParaRPr>
          </a:p>
          <a:p>
            <a:pPr algn="just"/>
            <a:r>
              <a:rPr lang="vi-VN" sz="3600" b="1" dirty="0">
                <a:latin typeface="Times New Roman" panose="02020603050405020304" pitchFamily="18" charset="0"/>
                <a:cs typeface="Times New Roman" panose="02020603050405020304" pitchFamily="18" charset="0"/>
              </a:rPr>
              <a:t>B.  </a:t>
            </a:r>
            <a:r>
              <a:rPr lang="vi-VN" sz="3600" dirty="0">
                <a:latin typeface="Times New Roman" panose="02020603050405020304" pitchFamily="18" charset="0"/>
                <a:cs typeface="Times New Roman" panose="02020603050405020304" pitchFamily="18" charset="0"/>
              </a:rPr>
              <a:t>Đẻ non cao hoặc sinh ra những đứa trẻ quá nhẹ cân.</a:t>
            </a:r>
            <a:endParaRPr lang="en-US" sz="3600" dirty="0">
              <a:latin typeface="Times New Roman" panose="02020603050405020304" pitchFamily="18" charset="0"/>
              <a:cs typeface="Times New Roman" panose="02020603050405020304" pitchFamily="18" charset="0"/>
            </a:endParaRPr>
          </a:p>
          <a:p>
            <a:pPr algn="just"/>
            <a:r>
              <a:rPr lang="vi-VN" sz="3600" b="1" dirty="0">
                <a:latin typeface="Times New Roman" panose="02020603050405020304" pitchFamily="18" charset="0"/>
                <a:cs typeface="Times New Roman" panose="02020603050405020304" pitchFamily="18" charset="0"/>
              </a:rPr>
              <a:t>C.  </a:t>
            </a:r>
            <a:r>
              <a:rPr lang="vi-VN" sz="3600" dirty="0">
                <a:latin typeface="Times New Roman" panose="02020603050405020304" pitchFamily="18" charset="0"/>
                <a:cs typeface="Times New Roman" panose="02020603050405020304" pitchFamily="18" charset="0"/>
              </a:rPr>
              <a:t>Các vấn đề về y tế và có nguy cơ tử vong cao ngay sau sinh.</a:t>
            </a:r>
            <a:endParaRPr lang="en-US" sz="3600" dirty="0">
              <a:latin typeface="Times New Roman" panose="02020603050405020304" pitchFamily="18" charset="0"/>
              <a:cs typeface="Times New Roman" panose="02020603050405020304" pitchFamily="18" charset="0"/>
            </a:endParaRPr>
          </a:p>
          <a:p>
            <a:pPr algn="just"/>
            <a:r>
              <a:rPr lang="vi-VN" sz="3600" b="1" dirty="0">
                <a:latin typeface="Times New Roman" panose="02020603050405020304" pitchFamily="18" charset="0"/>
                <a:cs typeface="Times New Roman" panose="02020603050405020304" pitchFamily="18" charset="0"/>
              </a:rPr>
              <a:t>D.  </a:t>
            </a:r>
            <a:r>
              <a:rPr lang="vi-VN" sz="3600" dirty="0">
                <a:latin typeface="Times New Roman" panose="02020603050405020304" pitchFamily="18" charset="0"/>
                <a:cs typeface="Times New Roman" panose="02020603050405020304" pitchFamily="18" charset="0"/>
              </a:rPr>
              <a:t>Đẻ non và dễ tử vong</a:t>
            </a:r>
            <a:endParaRPr lang="en-US" sz="3600" dirty="0">
              <a:latin typeface="Times New Roman" panose="02020603050405020304" pitchFamily="18" charset="0"/>
              <a:cs typeface="Times New Roman" panose="02020603050405020304" pitchFamily="18" charset="0"/>
            </a:endParaRPr>
          </a:p>
        </p:txBody>
      </p:sp>
      <p:sp>
        <p:nvSpPr>
          <p:cNvPr id="3" name="Explosion 1 2"/>
          <p:cNvSpPr/>
          <p:nvPr/>
        </p:nvSpPr>
        <p:spPr>
          <a:xfrm>
            <a:off x="1676400" y="4191000"/>
            <a:ext cx="1295400" cy="990600"/>
          </a:xfrm>
          <a:prstGeom prst="irregularSeal1">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Arrow 3">
            <a:hlinkClick r:id="rId2" action="ppaction://hlinksldjump"/>
          </p:cNvPr>
          <p:cNvSpPr/>
          <p:nvPr/>
        </p:nvSpPr>
        <p:spPr>
          <a:xfrm>
            <a:off x="9296400" y="5943600"/>
            <a:ext cx="990600" cy="609600"/>
          </a:xfrm>
          <a:prstGeom prst="lef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231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0" y="381001"/>
            <a:ext cx="8153400" cy="6186309"/>
          </a:xfrm>
          <a:prstGeom prst="rect">
            <a:avLst/>
          </a:prstGeom>
          <a:solidFill>
            <a:schemeClr val="bg1"/>
          </a:solidFill>
        </p:spPr>
        <p:txBody>
          <a:bodyPr wrap="square">
            <a:spAutoFit/>
          </a:bodyPr>
          <a:lstStyle/>
          <a:p>
            <a:pPr algn="just"/>
            <a:r>
              <a:rPr lang="vi-VN" sz="3600" b="1" u="sng" dirty="0">
                <a:latin typeface="Times New Roman" panose="02020603050405020304" pitchFamily="18" charset="0"/>
                <a:cs typeface="Times New Roman" panose="02020603050405020304" pitchFamily="18" charset="0"/>
              </a:rPr>
              <a:t>Câu 8</a:t>
            </a:r>
            <a:r>
              <a:rPr lang="vi-VN" sz="3600" b="1" dirty="0">
                <a:latin typeface="Times New Roman" panose="02020603050405020304" pitchFamily="18" charset="0"/>
                <a:cs typeface="Times New Roman" panose="02020603050405020304" pitchFamily="18" charset="0"/>
              </a:rPr>
              <a:t>:</a:t>
            </a:r>
            <a:r>
              <a:rPr lang="vi-VN" sz="3600" dirty="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Trong các quan niệm sau đây, quan niệm nào đúng đắn khi nói về tình bạn khác giới?</a:t>
            </a:r>
            <a:endParaRPr lang="en-US" sz="3600" b="1" dirty="0">
              <a:latin typeface="Times New Roman" panose="02020603050405020304" pitchFamily="18" charset="0"/>
              <a:cs typeface="Times New Roman" panose="02020603050405020304" pitchFamily="18" charset="0"/>
            </a:endParaRPr>
          </a:p>
          <a:p>
            <a:pPr algn="just"/>
            <a:r>
              <a:rPr lang="vi-VN" sz="3600" b="1" dirty="0">
                <a:latin typeface="Times New Roman" panose="02020603050405020304" pitchFamily="18" charset="0"/>
                <a:cs typeface="Times New Roman" panose="02020603050405020304" pitchFamily="18" charset="0"/>
              </a:rPr>
              <a:t>A. </a:t>
            </a:r>
            <a:r>
              <a:rPr lang="vi-VN" sz="3600" dirty="0">
                <a:latin typeface="Times New Roman" panose="02020603050405020304" pitchFamily="18" charset="0"/>
                <a:cs typeface="Times New Roman" panose="02020603050405020304" pitchFamily="18" charset="0"/>
              </a:rPr>
              <a:t>Không thể có một tình bạn đích thực giữa hai người khác giới.</a:t>
            </a:r>
            <a:endParaRPr lang="en-US" sz="3600" dirty="0">
              <a:latin typeface="Times New Roman" panose="02020603050405020304" pitchFamily="18" charset="0"/>
              <a:cs typeface="Times New Roman" panose="02020603050405020304" pitchFamily="18" charset="0"/>
            </a:endParaRPr>
          </a:p>
          <a:p>
            <a:pPr algn="just"/>
            <a:r>
              <a:rPr lang="vi-VN" sz="3600" b="1" dirty="0">
                <a:latin typeface="Times New Roman" panose="02020603050405020304" pitchFamily="18" charset="0"/>
                <a:cs typeface="Times New Roman" panose="02020603050405020304" pitchFamily="18" charset="0"/>
              </a:rPr>
              <a:t>B. </a:t>
            </a:r>
            <a:r>
              <a:rPr lang="vi-VN" sz="3600" dirty="0">
                <a:latin typeface="Times New Roman" panose="02020603050405020304" pitchFamily="18" charset="0"/>
                <a:cs typeface="Times New Roman" panose="02020603050405020304" pitchFamily="18" charset="0"/>
              </a:rPr>
              <a:t>Tình bạn khác giới chỉ là hình thức ngụy trang cho tình yêu.</a:t>
            </a:r>
            <a:endParaRPr lang="en-US" sz="3600" dirty="0">
              <a:latin typeface="Times New Roman" panose="02020603050405020304" pitchFamily="18" charset="0"/>
              <a:cs typeface="Times New Roman" panose="02020603050405020304" pitchFamily="18" charset="0"/>
            </a:endParaRPr>
          </a:p>
          <a:p>
            <a:pPr algn="just"/>
            <a:r>
              <a:rPr lang="vi-VN" sz="3600" b="1" dirty="0">
                <a:latin typeface="Times New Roman" panose="02020603050405020304" pitchFamily="18" charset="0"/>
                <a:cs typeface="Times New Roman" panose="02020603050405020304" pitchFamily="18" charset="0"/>
              </a:rPr>
              <a:t>C. </a:t>
            </a:r>
            <a:r>
              <a:rPr lang="vi-VN" sz="3600" dirty="0">
                <a:latin typeface="Times New Roman" panose="02020603050405020304" pitchFamily="18" charset="0"/>
                <a:cs typeface="Times New Roman" panose="02020603050405020304" pitchFamily="18" charset="0"/>
              </a:rPr>
              <a:t>Tình bạn khác giới có thể là khởi đầu của tình yêu.</a:t>
            </a:r>
            <a:endParaRPr lang="en-US" sz="3600" dirty="0">
              <a:latin typeface="Times New Roman" panose="02020603050405020304" pitchFamily="18" charset="0"/>
              <a:cs typeface="Times New Roman" panose="02020603050405020304" pitchFamily="18" charset="0"/>
            </a:endParaRPr>
          </a:p>
          <a:p>
            <a:pPr algn="just"/>
            <a:r>
              <a:rPr lang="vi-VN" sz="3600" b="1" dirty="0">
                <a:latin typeface="Times New Roman" panose="02020603050405020304" pitchFamily="18" charset="0"/>
                <a:cs typeface="Times New Roman" panose="02020603050405020304" pitchFamily="18" charset="0"/>
              </a:rPr>
              <a:t>D. </a:t>
            </a:r>
            <a:r>
              <a:rPr lang="vi-VN" sz="3600" dirty="0">
                <a:latin typeface="Times New Roman" panose="02020603050405020304" pitchFamily="18" charset="0"/>
                <a:cs typeface="Times New Roman" panose="02020603050405020304" pitchFamily="18" charset="0"/>
              </a:rPr>
              <a:t>Luôn có sự hấp dẫn giới tính trong tình bạn khác giới.</a:t>
            </a:r>
            <a:endParaRPr lang="en-US" sz="3600" dirty="0">
              <a:latin typeface="Times New Roman" panose="02020603050405020304" pitchFamily="18" charset="0"/>
              <a:cs typeface="Times New Roman" panose="02020603050405020304" pitchFamily="18" charset="0"/>
            </a:endParaRPr>
          </a:p>
        </p:txBody>
      </p:sp>
      <p:sp>
        <p:nvSpPr>
          <p:cNvPr id="3" name="Explosion 1 2"/>
          <p:cNvSpPr/>
          <p:nvPr/>
        </p:nvSpPr>
        <p:spPr>
          <a:xfrm>
            <a:off x="1676400" y="4114800"/>
            <a:ext cx="1295400" cy="990600"/>
          </a:xfrm>
          <a:prstGeom prst="irregularSeal1">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Arrow 3">
            <a:hlinkClick r:id="rId2" action="ppaction://hlinksldjump"/>
          </p:cNvPr>
          <p:cNvSpPr/>
          <p:nvPr/>
        </p:nvSpPr>
        <p:spPr>
          <a:xfrm>
            <a:off x="9296400" y="5943600"/>
            <a:ext cx="990600" cy="609600"/>
          </a:xfrm>
          <a:prstGeom prst="lef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917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7400" y="1143000"/>
            <a:ext cx="7924800" cy="2862322"/>
          </a:xfrm>
          <a:prstGeom prst="rect">
            <a:avLst/>
          </a:prstGeom>
        </p:spPr>
        <p:txBody>
          <a:bodyPr wrap="square">
            <a:spAutoFit/>
          </a:bodyPr>
          <a:lstStyle/>
          <a:p>
            <a:pPr algn="just"/>
            <a:r>
              <a:rPr lang="vi-VN" sz="3600" b="1" u="sng" dirty="0">
                <a:latin typeface="Times New Roman" panose="02020603050405020304" pitchFamily="18" charset="0"/>
                <a:cs typeface="Times New Roman" panose="02020603050405020304" pitchFamily="18" charset="0"/>
              </a:rPr>
              <a:t>Câu 9</a:t>
            </a:r>
            <a:r>
              <a:rPr lang="vi-VN" sz="3600" b="1" dirty="0">
                <a:latin typeface="Times New Roman" panose="02020603050405020304" pitchFamily="18" charset="0"/>
                <a:cs typeface="Times New Roman" panose="02020603050405020304" pitchFamily="18" charset="0"/>
              </a:rPr>
              <a:t>: Độ tuổi vị thành niên là:</a:t>
            </a:r>
            <a:endParaRPr lang="en-US" sz="3600" b="1" dirty="0">
              <a:latin typeface="Times New Roman" panose="02020603050405020304" pitchFamily="18" charset="0"/>
              <a:cs typeface="Times New Roman" panose="02020603050405020304" pitchFamily="18" charset="0"/>
            </a:endParaRPr>
          </a:p>
          <a:p>
            <a:pPr algn="just"/>
            <a:r>
              <a:rPr lang="vi-VN" sz="3600" b="1" dirty="0">
                <a:latin typeface="Times New Roman" panose="02020603050405020304" pitchFamily="18" charset="0"/>
                <a:cs typeface="Times New Roman" panose="02020603050405020304" pitchFamily="18" charset="0"/>
              </a:rPr>
              <a:t>A. </a:t>
            </a:r>
            <a:r>
              <a:rPr lang="vi-VN" sz="3600" dirty="0">
                <a:latin typeface="Times New Roman" panose="02020603050405020304" pitchFamily="18" charset="0"/>
                <a:cs typeface="Times New Roman" panose="02020603050405020304" pitchFamily="18" charset="0"/>
              </a:rPr>
              <a:t>từ 6 đến 9 tuổi</a:t>
            </a:r>
            <a:endParaRPr lang="en-US" sz="3600" dirty="0">
              <a:latin typeface="Times New Roman" panose="02020603050405020304" pitchFamily="18" charset="0"/>
              <a:cs typeface="Times New Roman" panose="02020603050405020304" pitchFamily="18" charset="0"/>
            </a:endParaRPr>
          </a:p>
          <a:p>
            <a:pPr algn="just"/>
            <a:r>
              <a:rPr lang="vi-VN" sz="3600" b="1" dirty="0">
                <a:latin typeface="Times New Roman" panose="02020603050405020304" pitchFamily="18" charset="0"/>
                <a:cs typeface="Times New Roman" panose="02020603050405020304" pitchFamily="18" charset="0"/>
              </a:rPr>
              <a:t>B. </a:t>
            </a:r>
            <a:r>
              <a:rPr lang="vi-VN" sz="3600" dirty="0">
                <a:latin typeface="Times New Roman" panose="02020603050405020304" pitchFamily="18" charset="0"/>
                <a:cs typeface="Times New Roman" panose="02020603050405020304" pitchFamily="18" charset="0"/>
              </a:rPr>
              <a:t>từ 10 đến 19 tuổi</a:t>
            </a:r>
            <a:endParaRPr lang="en-US" sz="3600" dirty="0">
              <a:latin typeface="Times New Roman" panose="02020603050405020304" pitchFamily="18" charset="0"/>
              <a:cs typeface="Times New Roman" panose="02020603050405020304" pitchFamily="18" charset="0"/>
            </a:endParaRPr>
          </a:p>
          <a:p>
            <a:pPr algn="just"/>
            <a:r>
              <a:rPr lang="vi-VN" sz="3600" b="1" dirty="0">
                <a:latin typeface="Times New Roman" panose="02020603050405020304" pitchFamily="18" charset="0"/>
                <a:cs typeface="Times New Roman" panose="02020603050405020304" pitchFamily="18" charset="0"/>
              </a:rPr>
              <a:t>C. </a:t>
            </a:r>
            <a:r>
              <a:rPr lang="vi-VN" sz="3600" dirty="0">
                <a:latin typeface="Times New Roman" panose="02020603050405020304" pitchFamily="18" charset="0"/>
                <a:cs typeface="Times New Roman" panose="02020603050405020304" pitchFamily="18" charset="0"/>
              </a:rPr>
              <a:t>từ 20 đến </a:t>
            </a:r>
            <a:r>
              <a:rPr lang="vi-VN" sz="3600" dirty="0">
                <a:latin typeface="Times New Roman" panose="02020603050405020304" pitchFamily="18" charset="0"/>
                <a:cs typeface="Times New Roman" panose="02020603050405020304" pitchFamily="18" charset="0"/>
              </a:rPr>
              <a:t>25</a:t>
            </a:r>
            <a:r>
              <a:rPr lang="vi-VN" sz="3600"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a:p>
            <a:pPr algn="just"/>
            <a:r>
              <a:rPr lang="vi-VN" sz="3600" b="1" dirty="0">
                <a:latin typeface="Times New Roman" panose="02020603050405020304" pitchFamily="18" charset="0"/>
                <a:cs typeface="Times New Roman" panose="02020603050405020304" pitchFamily="18" charset="0"/>
              </a:rPr>
              <a:t>D. </a:t>
            </a:r>
            <a:r>
              <a:rPr lang="vi-VN" sz="3600" dirty="0">
                <a:latin typeface="Times New Roman" panose="02020603050405020304" pitchFamily="18" charset="0"/>
                <a:cs typeface="Times New Roman" panose="02020603050405020304" pitchFamily="18" charset="0"/>
              </a:rPr>
              <a:t>từ 6 đến 25 tuổi.</a:t>
            </a:r>
            <a:endParaRPr lang="en-US" sz="3600" dirty="0">
              <a:latin typeface="Times New Roman" panose="02020603050405020304" pitchFamily="18" charset="0"/>
              <a:cs typeface="Times New Roman" panose="02020603050405020304" pitchFamily="18" charset="0"/>
            </a:endParaRPr>
          </a:p>
        </p:txBody>
      </p:sp>
      <p:sp>
        <p:nvSpPr>
          <p:cNvPr id="3" name="Explosion 1 2"/>
          <p:cNvSpPr/>
          <p:nvPr/>
        </p:nvSpPr>
        <p:spPr>
          <a:xfrm>
            <a:off x="1676400" y="2133600"/>
            <a:ext cx="1295400" cy="990600"/>
          </a:xfrm>
          <a:prstGeom prst="irregularSeal1">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Arrow 3">
            <a:hlinkClick r:id="rId2" action="ppaction://hlinksldjump"/>
          </p:cNvPr>
          <p:cNvSpPr/>
          <p:nvPr/>
        </p:nvSpPr>
        <p:spPr>
          <a:xfrm>
            <a:off x="9296400" y="5943600"/>
            <a:ext cx="990600" cy="609600"/>
          </a:xfrm>
          <a:prstGeom prst="lef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922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0" y="762001"/>
            <a:ext cx="8229600" cy="5632311"/>
          </a:xfrm>
          <a:prstGeom prst="rect">
            <a:avLst/>
          </a:prstGeom>
          <a:solidFill>
            <a:schemeClr val="bg1"/>
          </a:solidFill>
        </p:spPr>
        <p:txBody>
          <a:bodyPr wrap="square">
            <a:spAutoFit/>
          </a:bodyPr>
          <a:lstStyle/>
          <a:p>
            <a:pPr algn="just"/>
            <a:r>
              <a:rPr lang="vi-VN" sz="3600" b="1" u="sng" dirty="0">
                <a:latin typeface="Times New Roman" panose="02020603050405020304" pitchFamily="18" charset="0"/>
                <a:cs typeface="Times New Roman" panose="02020603050405020304" pitchFamily="18" charset="0"/>
              </a:rPr>
              <a:t>Câu 10</a:t>
            </a:r>
            <a:r>
              <a:rPr lang="vi-VN" sz="3600" b="1" dirty="0">
                <a:latin typeface="Times New Roman" panose="02020603050405020304" pitchFamily="18" charset="0"/>
                <a:cs typeface="Times New Roman" panose="02020603050405020304" pitchFamily="18" charset="0"/>
              </a:rPr>
              <a:t>: Đặc điểm nào trong những đặc điểm sau đây là biểu hiện của một tình bạn tốt?</a:t>
            </a:r>
            <a:endParaRPr lang="en-US" sz="3600" b="1" dirty="0">
              <a:latin typeface="Times New Roman" panose="02020603050405020304" pitchFamily="18" charset="0"/>
              <a:cs typeface="Times New Roman" panose="02020603050405020304" pitchFamily="18" charset="0"/>
            </a:endParaRPr>
          </a:p>
          <a:p>
            <a:pPr algn="just"/>
            <a:r>
              <a:rPr lang="vi-VN" sz="3600" b="1" dirty="0">
                <a:latin typeface="Times New Roman" panose="02020603050405020304" pitchFamily="18" charset="0"/>
                <a:cs typeface="Times New Roman" panose="02020603050405020304" pitchFamily="18" charset="0"/>
              </a:rPr>
              <a:t>A. </a:t>
            </a:r>
            <a:r>
              <a:rPr lang="vi-VN" sz="3600" dirty="0">
                <a:latin typeface="Times New Roman" panose="02020603050405020304" pitchFamily="18" charset="0"/>
                <a:cs typeface="Times New Roman" panose="02020603050405020304" pitchFamily="18" charset="0"/>
              </a:rPr>
              <a:t>Biết bao che khuyết điểm cho nhau.</a:t>
            </a:r>
            <a:endParaRPr lang="en-US" sz="3600" dirty="0">
              <a:latin typeface="Times New Roman" panose="02020603050405020304" pitchFamily="18" charset="0"/>
              <a:cs typeface="Times New Roman" panose="02020603050405020304" pitchFamily="18" charset="0"/>
            </a:endParaRPr>
          </a:p>
          <a:p>
            <a:pPr algn="just"/>
            <a:r>
              <a:rPr lang="vi-VN" sz="3600" b="1" dirty="0">
                <a:latin typeface="Times New Roman" panose="02020603050405020304" pitchFamily="18" charset="0"/>
                <a:cs typeface="Times New Roman" panose="02020603050405020304" pitchFamily="18" charset="0"/>
              </a:rPr>
              <a:t>B. </a:t>
            </a:r>
            <a:r>
              <a:rPr lang="vi-VN" sz="3600" dirty="0">
                <a:latin typeface="Times New Roman" panose="02020603050405020304" pitchFamily="18" charset="0"/>
                <a:cs typeface="Times New Roman" panose="02020603050405020304" pitchFamily="18" charset="0"/>
              </a:rPr>
              <a:t>Chân thành, tin cậy và có trách nhiệm với nhau.</a:t>
            </a:r>
            <a:endParaRPr lang="en-US" sz="3600" dirty="0">
              <a:latin typeface="Times New Roman" panose="02020603050405020304" pitchFamily="18" charset="0"/>
              <a:cs typeface="Times New Roman" panose="02020603050405020304" pitchFamily="18" charset="0"/>
            </a:endParaRPr>
          </a:p>
          <a:p>
            <a:pPr algn="just"/>
            <a:r>
              <a:rPr lang="vi-VN" sz="3600" b="1" dirty="0">
                <a:latin typeface="Times New Roman" panose="02020603050405020304" pitchFamily="18" charset="0"/>
                <a:cs typeface="Times New Roman" panose="02020603050405020304" pitchFamily="18" charset="0"/>
              </a:rPr>
              <a:t>C. </a:t>
            </a:r>
            <a:r>
              <a:rPr lang="vi-VN" sz="3600" dirty="0">
                <a:latin typeface="Times New Roman" panose="02020603050405020304" pitchFamily="18" charset="0"/>
                <a:cs typeface="Times New Roman" panose="02020603050405020304" pitchFamily="18" charset="0"/>
              </a:rPr>
              <a:t>Kết thành bè phái để làm bất cứ gì theo ý thích.</a:t>
            </a:r>
            <a:endParaRPr lang="en-US" sz="3600" dirty="0">
              <a:latin typeface="Times New Roman" panose="02020603050405020304" pitchFamily="18" charset="0"/>
              <a:cs typeface="Times New Roman" panose="02020603050405020304" pitchFamily="18" charset="0"/>
            </a:endParaRPr>
          </a:p>
          <a:p>
            <a:pPr algn="just"/>
            <a:r>
              <a:rPr lang="vi-VN" sz="3600" b="1" dirty="0">
                <a:latin typeface="Times New Roman" panose="02020603050405020304" pitchFamily="18" charset="0"/>
                <a:cs typeface="Times New Roman" panose="02020603050405020304" pitchFamily="18" charset="0"/>
              </a:rPr>
              <a:t>D. </a:t>
            </a:r>
            <a:r>
              <a:rPr lang="vi-VN" sz="3600" dirty="0">
                <a:latin typeface="Times New Roman" panose="02020603050405020304" pitchFamily="18" charset="0"/>
                <a:cs typeface="Times New Roman" panose="02020603050405020304" pitchFamily="18" charset="0"/>
              </a:rPr>
              <a:t>Tụ tập những người có cùng những vấn đề khiếm khuyết để cảm thông với nhau</a:t>
            </a:r>
            <a:r>
              <a:rPr lang="vi-VN"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3" name="Explosion 1 2"/>
          <p:cNvSpPr/>
          <p:nvPr/>
        </p:nvSpPr>
        <p:spPr>
          <a:xfrm>
            <a:off x="1676400" y="2819400"/>
            <a:ext cx="1295400" cy="990600"/>
          </a:xfrm>
          <a:prstGeom prst="irregularSeal1">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Arrow 3">
            <a:hlinkClick r:id="rId2" action="ppaction://hlinksldjump"/>
          </p:cNvPr>
          <p:cNvSpPr/>
          <p:nvPr/>
        </p:nvSpPr>
        <p:spPr>
          <a:xfrm>
            <a:off x="9296400" y="5943600"/>
            <a:ext cx="990600" cy="609600"/>
          </a:xfrm>
          <a:prstGeom prst="lef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058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 name="Rectangle 1"/>
          <p:cNvSpPr/>
          <p:nvPr/>
        </p:nvSpPr>
        <p:spPr>
          <a:xfrm>
            <a:off x="1560512" y="2143016"/>
            <a:ext cx="9144000" cy="1862048"/>
          </a:xfrm>
          <a:prstGeom prst="rect">
            <a:avLst/>
          </a:prstGeom>
          <a:solidFill>
            <a:schemeClr val="bg2">
              <a:lumMod val="60000"/>
              <a:lumOff val="40000"/>
              <a:alpha val="80000"/>
            </a:schemeClr>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spcBef>
                <a:spcPts val="1200"/>
              </a:spcBef>
              <a:spcAft>
                <a:spcPts val="1200"/>
              </a:spcAft>
            </a:pPr>
            <a:r>
              <a:rPr lang="en-US" sz="11500" b="1" spc="5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Myriad Pro" pitchFamily="34" charset="0"/>
              </a:rPr>
              <a:t>Cảm</a:t>
            </a:r>
            <a:r>
              <a:rPr lang="en-US" sz="115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Myriad Pro" pitchFamily="34" charset="0"/>
              </a:rPr>
              <a:t> </a:t>
            </a:r>
            <a:r>
              <a:rPr lang="en-US" sz="11500" b="1" spc="50" err="1">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Myriad Pro" pitchFamily="34" charset="0"/>
              </a:rPr>
              <a:t>ơn</a:t>
            </a:r>
            <a:r>
              <a:rPr lang="en-US" sz="11500" b="1" spc="5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Myriad Pro" pitchFamily="34" charset="0"/>
              </a:rPr>
              <a:t>!</a:t>
            </a:r>
          </a:p>
        </p:txBody>
      </p:sp>
    </p:spTree>
    <p:extLst>
      <p:ext uri="{BB962C8B-B14F-4D97-AF65-F5344CB8AC3E}">
        <p14:creationId xmlns:p14="http://schemas.microsoft.com/office/powerpoint/2010/main" val="1998711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511300" y="26985"/>
            <a:ext cx="10680700" cy="592167"/>
          </a:xfrm>
          <a:prstGeom prst="roundRect">
            <a:avLst/>
          </a:prstGeom>
          <a:solidFill>
            <a:schemeClr val="accent1">
              <a:lumMod val="20000"/>
              <a:lumOff val="80000"/>
            </a:schemeClr>
          </a:solidFill>
          <a:ln>
            <a:solidFill>
              <a:schemeClr val="accent6">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a:solidFill>
                  <a:srgbClr val="0070C0"/>
                </a:solidFill>
                <a:latin typeface="Myriad Pro" pitchFamily="34" charset="0"/>
              </a:rPr>
              <a:t>SINH SẢN HỮU TÍNH Ở ĐỘNG VẬT</a:t>
            </a:r>
            <a:endParaRPr lang="en-US" sz="2400" b="1" dirty="0">
              <a:solidFill>
                <a:srgbClr val="0070C0"/>
              </a:solidFill>
              <a:latin typeface="Myriad Pro" pitchFamily="34" charset="0"/>
            </a:endParaRPr>
          </a:p>
        </p:txBody>
      </p:sp>
      <p:sp>
        <p:nvSpPr>
          <p:cNvPr id="11" name="Rounded Rectangle 10"/>
          <p:cNvSpPr/>
          <p:nvPr/>
        </p:nvSpPr>
        <p:spPr>
          <a:xfrm>
            <a:off x="773350" y="22227"/>
            <a:ext cx="1360250" cy="628339"/>
          </a:xfrm>
          <a:prstGeom prst="roundRect">
            <a:avLst/>
          </a:prstGeom>
          <a:solidFill>
            <a:schemeClr val="accent1">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a:t>Bài 45</a:t>
            </a:r>
            <a:endParaRPr lang="en-US" sz="2000" b="1"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5" y="39686"/>
            <a:ext cx="673100" cy="506414"/>
          </a:xfrm>
          <a:prstGeom prst="roundRect">
            <a:avLst>
              <a:gd name="adj" fmla="val 8594"/>
            </a:avLst>
          </a:prstGeom>
          <a:solidFill>
            <a:srgbClr val="FFFFFF">
              <a:shade val="85000"/>
            </a:srgbClr>
          </a:solidFill>
          <a:ln>
            <a:solidFill>
              <a:schemeClr val="accent1">
                <a:lumMod val="75000"/>
              </a:schemeClr>
            </a:solidFill>
          </a:ln>
          <a:effectLst>
            <a:reflection blurRad="12700" stA="38000" endPos="28000" dist="5000" dir="5400000" sy="-100000" algn="bl" rotWithShape="0"/>
          </a:effectLst>
        </p:spPr>
      </p:pic>
      <p:sp>
        <p:nvSpPr>
          <p:cNvPr id="2" name="Slide Number Placeholder 1"/>
          <p:cNvSpPr>
            <a:spLocks noGrp="1"/>
          </p:cNvSpPr>
          <p:nvPr>
            <p:ph type="sldNum" sz="quarter" idx="12"/>
          </p:nvPr>
        </p:nvSpPr>
        <p:spPr>
          <a:xfrm>
            <a:off x="8737600" y="6356353"/>
            <a:ext cx="2844800" cy="365125"/>
          </a:xfrm>
        </p:spPr>
        <p:txBody>
          <a:bodyPr/>
          <a:lstStyle/>
          <a:p>
            <a:fld id="{AEC32211-C4AE-4200-8F1C-AB7060CFF7B4}" type="slidenum">
              <a:rPr lang="en-US" smtClean="0"/>
              <a:t>11</a:t>
            </a:fld>
            <a:endParaRPr lang="en-US" dirty="0"/>
          </a:p>
        </p:txBody>
      </p:sp>
      <p:sp>
        <p:nvSpPr>
          <p:cNvPr id="7" name="Pentagon 12">
            <a:extLst>
              <a:ext uri="{FF2B5EF4-FFF2-40B4-BE49-F238E27FC236}">
                <a16:creationId xmlns="" xmlns:a16="http://schemas.microsoft.com/office/drawing/2014/main" id="{2C663F78-FBC2-4F02-BD7F-26CA8F5733E3}"/>
              </a:ext>
            </a:extLst>
          </p:cNvPr>
          <p:cNvSpPr/>
          <p:nvPr/>
        </p:nvSpPr>
        <p:spPr>
          <a:xfrm>
            <a:off x="16167" y="838200"/>
            <a:ext cx="727075" cy="389729"/>
          </a:xfrm>
          <a:prstGeom prst="homePlate">
            <a:avLst/>
          </a:prstGeom>
          <a:solidFill>
            <a:schemeClr val="accent2">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II</a:t>
            </a:r>
            <a:endParaRPr lang="en-US" sz="2000" b="1" dirty="0">
              <a:latin typeface="Times New Roman" panose="02020603050405020304" pitchFamily="18" charset="0"/>
              <a:cs typeface="Times New Roman" panose="02020603050405020304" pitchFamily="18" charset="0"/>
            </a:endParaRPr>
          </a:p>
        </p:txBody>
      </p:sp>
      <p:sp>
        <p:nvSpPr>
          <p:cNvPr id="8" name="TextBox 13">
            <a:extLst>
              <a:ext uri="{FF2B5EF4-FFF2-40B4-BE49-F238E27FC236}">
                <a16:creationId xmlns="" xmlns:a16="http://schemas.microsoft.com/office/drawing/2014/main" id="{FFC32C07-7AAE-4391-A800-187E876ACB05}"/>
              </a:ext>
            </a:extLst>
          </p:cNvPr>
          <p:cNvSpPr txBox="1"/>
          <p:nvPr/>
        </p:nvSpPr>
        <p:spPr>
          <a:xfrm>
            <a:off x="727075" y="802679"/>
            <a:ext cx="10792890" cy="461665"/>
          </a:xfrm>
          <a:prstGeom prst="rect">
            <a:avLst/>
          </a:prstGeom>
          <a:noFill/>
        </p:spPr>
        <p:txBody>
          <a:bodyPr wrap="square" rtlCol="0">
            <a:spAutoFit/>
          </a:bodyPr>
          <a:lstStyle/>
          <a:p>
            <a:pPr algn="just"/>
            <a:r>
              <a:rPr lang="en-US" sz="2400" b="1">
                <a:solidFill>
                  <a:schemeClr val="accent2">
                    <a:lumMod val="75000"/>
                  </a:schemeClr>
                </a:solidFill>
                <a:latin typeface="Myriad Pro" pitchFamily="34" charset="0"/>
              </a:rPr>
              <a:t>QUÁ TRÌNH SINH SẢN HỮU TÍNH Ở ĐỘNG VẬT</a:t>
            </a:r>
            <a:endParaRPr lang="en-US" sz="2400" b="1" dirty="0">
              <a:solidFill>
                <a:schemeClr val="accent2">
                  <a:lumMod val="75000"/>
                </a:schemeClr>
              </a:solidFill>
              <a:latin typeface="Myriad Pro" pitchFamily="34" charset="0"/>
            </a:endParaRPr>
          </a:p>
        </p:txBody>
      </p:sp>
      <p:sp>
        <p:nvSpPr>
          <p:cNvPr id="14" name="Rectangle 27" descr="Parchment">
            <a:extLst>
              <a:ext uri="{FF2B5EF4-FFF2-40B4-BE49-F238E27FC236}">
                <a16:creationId xmlns="" xmlns:a16="http://schemas.microsoft.com/office/drawing/2014/main" id="{0A453712-B30C-4413-898A-CF1CBD860844}"/>
              </a:ext>
            </a:extLst>
          </p:cNvPr>
          <p:cNvSpPr>
            <a:spLocks noChangeArrowheads="1"/>
          </p:cNvSpPr>
          <p:nvPr/>
        </p:nvSpPr>
        <p:spPr bwMode="auto">
          <a:xfrm>
            <a:off x="1404366" y="7074716"/>
            <a:ext cx="10287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Font typeface="Wingdings" panose="05000000000000000000" pitchFamily="2" charset="2"/>
              <a:buNone/>
            </a:pPr>
            <a:endParaRPr lang="en-US" altLang="en-US" sz="3200">
              <a:solidFill>
                <a:srgbClr val="0000FF"/>
              </a:solidFill>
              <a:cs typeface="Arial" panose="020B0604020202020204" pitchFamily="34" charset="0"/>
              <a:sym typeface="Wingdings" panose="05000000000000000000" pitchFamily="2" charset="2"/>
            </a:endParaRPr>
          </a:p>
        </p:txBody>
      </p:sp>
      <p:sp>
        <p:nvSpPr>
          <p:cNvPr id="15" name="Rounded Rectangle 2">
            <a:extLst>
              <a:ext uri="{FF2B5EF4-FFF2-40B4-BE49-F238E27FC236}">
                <a16:creationId xmlns="" xmlns:a16="http://schemas.microsoft.com/office/drawing/2014/main" id="{E153FA84-AC6F-4710-9F1E-97611568BAB9}"/>
              </a:ext>
            </a:extLst>
          </p:cNvPr>
          <p:cNvSpPr/>
          <p:nvPr/>
        </p:nvSpPr>
        <p:spPr>
          <a:xfrm>
            <a:off x="84455" y="1505246"/>
            <a:ext cx="11938951" cy="506571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14000"/>
              </a:lnSpc>
            </a:pPr>
            <a:r>
              <a:rPr lang="vi-VN" sz="2800">
                <a:cs typeface="Arial" panose="020B0604020202020204" pitchFamily="34" charset="0"/>
              </a:rPr>
              <a:t>- Gồm 3 giai đoạn:</a:t>
            </a:r>
          </a:p>
          <a:p>
            <a:pPr algn="just">
              <a:lnSpc>
                <a:spcPct val="114000"/>
              </a:lnSpc>
            </a:pPr>
            <a:r>
              <a:rPr lang="vi-VN" sz="2800">
                <a:cs typeface="Arial" panose="020B0604020202020204" pitchFamily="34" charset="0"/>
              </a:rPr>
              <a:t>+ Hình thành giao tử (tinh trùng và trứng)</a:t>
            </a:r>
          </a:p>
          <a:p>
            <a:pPr algn="just">
              <a:lnSpc>
                <a:spcPct val="114000"/>
              </a:lnSpc>
            </a:pPr>
            <a:r>
              <a:rPr lang="vi-VN" sz="2800">
                <a:cs typeface="Arial" panose="020B0604020202020204" pitchFamily="34" charset="0"/>
              </a:rPr>
              <a:t>+ Thụ tinh.</a:t>
            </a:r>
          </a:p>
          <a:p>
            <a:pPr algn="just">
              <a:lnSpc>
                <a:spcPct val="114000"/>
              </a:lnSpc>
            </a:pPr>
            <a:r>
              <a:rPr lang="vi-VN" sz="2800">
                <a:cs typeface="Arial" panose="020B0604020202020204" pitchFamily="34" charset="0"/>
              </a:rPr>
              <a:t>+ Phát triển phôi hình thành cá thể mới.</a:t>
            </a:r>
          </a:p>
          <a:p>
            <a:pPr algn="just">
              <a:lnSpc>
                <a:spcPct val="114000"/>
              </a:lnSpc>
            </a:pPr>
            <a:r>
              <a:rPr lang="vi-VN" sz="2800" b="1">
                <a:cs typeface="Arial" panose="020B0604020202020204" pitchFamily="34" charset="0"/>
              </a:rPr>
              <a:t>* Ưu điểm và hạn chế của sinh sản hữu tính:</a:t>
            </a:r>
          </a:p>
          <a:p>
            <a:pPr algn="just">
              <a:lnSpc>
                <a:spcPct val="114000"/>
              </a:lnSpc>
            </a:pPr>
            <a:r>
              <a:rPr lang="vi-VN" sz="2800" b="1">
                <a:cs typeface="Arial" panose="020B0604020202020204" pitchFamily="34" charset="0"/>
              </a:rPr>
              <a:t>+ Ưu điểm:</a:t>
            </a:r>
          </a:p>
          <a:p>
            <a:pPr algn="just">
              <a:lnSpc>
                <a:spcPct val="114000"/>
              </a:lnSpc>
            </a:pPr>
            <a:r>
              <a:rPr lang="vi-VN" sz="2800">
                <a:cs typeface="Arial" panose="020B0604020202020204" pitchFamily="34" charset="0"/>
              </a:rPr>
              <a:t>- Tạo ra các cá thể mới đa dạng về đặc điểm di truyền nên động vật có thể thích nghi và tồn tại trong điều kiện môi trường sống thay đổi.</a:t>
            </a:r>
          </a:p>
          <a:p>
            <a:pPr algn="just">
              <a:lnSpc>
                <a:spcPct val="114000"/>
              </a:lnSpc>
            </a:pPr>
            <a:r>
              <a:rPr lang="vi-VN" sz="2800" b="1">
                <a:cs typeface="Arial" panose="020B0604020202020204" pitchFamily="34" charset="0"/>
              </a:rPr>
              <a:t>+ Hạn chế: </a:t>
            </a:r>
          </a:p>
          <a:p>
            <a:pPr algn="just">
              <a:lnSpc>
                <a:spcPct val="114000"/>
              </a:lnSpc>
            </a:pPr>
            <a:r>
              <a:rPr lang="vi-VN" sz="2800">
                <a:cs typeface="Arial" panose="020B0604020202020204" pitchFamily="34" charset="0"/>
              </a:rPr>
              <a:t>Không có lợi trong trường hợp mật độ cá thể của quần thể thấp.</a:t>
            </a:r>
          </a:p>
        </p:txBody>
      </p:sp>
    </p:spTree>
    <p:extLst>
      <p:ext uri="{BB962C8B-B14F-4D97-AF65-F5344CB8AC3E}">
        <p14:creationId xmlns:p14="http://schemas.microsoft.com/office/powerpoint/2010/main" val="187802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511300" y="26985"/>
            <a:ext cx="10680700" cy="592167"/>
          </a:xfrm>
          <a:prstGeom prst="roundRect">
            <a:avLst/>
          </a:prstGeom>
          <a:solidFill>
            <a:schemeClr val="accent1">
              <a:lumMod val="20000"/>
              <a:lumOff val="80000"/>
            </a:schemeClr>
          </a:solidFill>
          <a:ln>
            <a:solidFill>
              <a:schemeClr val="accent6">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a:solidFill>
                  <a:srgbClr val="0070C0"/>
                </a:solidFill>
                <a:latin typeface="Myriad Pro" pitchFamily="34" charset="0"/>
              </a:rPr>
              <a:t>SINH SẢN HỮU TÍNH Ở ĐỘNG VẬT</a:t>
            </a:r>
            <a:endParaRPr lang="en-US" sz="2400" b="1" dirty="0">
              <a:solidFill>
                <a:srgbClr val="0070C0"/>
              </a:solidFill>
              <a:latin typeface="Myriad Pro" pitchFamily="34" charset="0"/>
            </a:endParaRPr>
          </a:p>
        </p:txBody>
      </p:sp>
      <p:sp>
        <p:nvSpPr>
          <p:cNvPr id="11" name="Rounded Rectangle 10"/>
          <p:cNvSpPr/>
          <p:nvPr/>
        </p:nvSpPr>
        <p:spPr>
          <a:xfrm>
            <a:off x="773350" y="22227"/>
            <a:ext cx="1360250" cy="628339"/>
          </a:xfrm>
          <a:prstGeom prst="roundRect">
            <a:avLst/>
          </a:prstGeom>
          <a:solidFill>
            <a:schemeClr val="accent1">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a:t>Bài 45</a:t>
            </a:r>
            <a:endParaRPr lang="en-US" sz="2000" b="1"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5" y="39686"/>
            <a:ext cx="673100" cy="506414"/>
          </a:xfrm>
          <a:prstGeom prst="roundRect">
            <a:avLst>
              <a:gd name="adj" fmla="val 8594"/>
            </a:avLst>
          </a:prstGeom>
          <a:solidFill>
            <a:srgbClr val="FFFFFF">
              <a:shade val="85000"/>
            </a:srgbClr>
          </a:solidFill>
          <a:ln>
            <a:solidFill>
              <a:schemeClr val="accent1">
                <a:lumMod val="75000"/>
              </a:schemeClr>
            </a:solidFill>
          </a:ln>
          <a:effectLst>
            <a:reflection blurRad="12700" stA="38000" endPos="28000" dist="5000" dir="5400000" sy="-100000" algn="bl" rotWithShape="0"/>
          </a:effectLst>
        </p:spPr>
      </p:pic>
      <p:sp>
        <p:nvSpPr>
          <p:cNvPr id="2" name="Slide Number Placeholder 1"/>
          <p:cNvSpPr>
            <a:spLocks noGrp="1"/>
          </p:cNvSpPr>
          <p:nvPr>
            <p:ph type="sldNum" sz="quarter" idx="12"/>
          </p:nvPr>
        </p:nvSpPr>
        <p:spPr>
          <a:xfrm>
            <a:off x="8737600" y="6356353"/>
            <a:ext cx="2844800" cy="365125"/>
          </a:xfrm>
        </p:spPr>
        <p:txBody>
          <a:bodyPr/>
          <a:lstStyle/>
          <a:p>
            <a:fld id="{AEC32211-C4AE-4200-8F1C-AB7060CFF7B4}" type="slidenum">
              <a:rPr lang="en-US" smtClean="0"/>
              <a:t>12</a:t>
            </a:fld>
            <a:endParaRPr lang="en-US" dirty="0"/>
          </a:p>
        </p:txBody>
      </p:sp>
      <p:sp>
        <p:nvSpPr>
          <p:cNvPr id="7" name="Pentagon 12">
            <a:extLst>
              <a:ext uri="{FF2B5EF4-FFF2-40B4-BE49-F238E27FC236}">
                <a16:creationId xmlns="" xmlns:a16="http://schemas.microsoft.com/office/drawing/2014/main" id="{2C663F78-FBC2-4F02-BD7F-26CA8F5733E3}"/>
              </a:ext>
            </a:extLst>
          </p:cNvPr>
          <p:cNvSpPr/>
          <p:nvPr/>
        </p:nvSpPr>
        <p:spPr>
          <a:xfrm>
            <a:off x="16167" y="838200"/>
            <a:ext cx="727075" cy="389729"/>
          </a:xfrm>
          <a:prstGeom prst="homePlate">
            <a:avLst/>
          </a:prstGeom>
          <a:solidFill>
            <a:schemeClr val="accent2">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II</a:t>
            </a:r>
            <a:endParaRPr lang="en-US" sz="2000" b="1" dirty="0">
              <a:latin typeface="Times New Roman" panose="02020603050405020304" pitchFamily="18" charset="0"/>
              <a:cs typeface="Times New Roman" panose="02020603050405020304" pitchFamily="18" charset="0"/>
            </a:endParaRPr>
          </a:p>
        </p:txBody>
      </p:sp>
      <p:sp>
        <p:nvSpPr>
          <p:cNvPr id="8" name="TextBox 13">
            <a:extLst>
              <a:ext uri="{FF2B5EF4-FFF2-40B4-BE49-F238E27FC236}">
                <a16:creationId xmlns="" xmlns:a16="http://schemas.microsoft.com/office/drawing/2014/main" id="{FFC32C07-7AAE-4391-A800-187E876ACB05}"/>
              </a:ext>
            </a:extLst>
          </p:cNvPr>
          <p:cNvSpPr txBox="1"/>
          <p:nvPr/>
        </p:nvSpPr>
        <p:spPr>
          <a:xfrm>
            <a:off x="727075" y="802679"/>
            <a:ext cx="10792890" cy="461665"/>
          </a:xfrm>
          <a:prstGeom prst="rect">
            <a:avLst/>
          </a:prstGeom>
          <a:noFill/>
        </p:spPr>
        <p:txBody>
          <a:bodyPr wrap="square" rtlCol="0">
            <a:spAutoFit/>
          </a:bodyPr>
          <a:lstStyle/>
          <a:p>
            <a:pPr algn="just"/>
            <a:r>
              <a:rPr lang="en-US" sz="2400" b="1">
                <a:solidFill>
                  <a:schemeClr val="accent2">
                    <a:lumMod val="75000"/>
                  </a:schemeClr>
                </a:solidFill>
                <a:latin typeface="Myriad Pro" pitchFamily="34" charset="0"/>
              </a:rPr>
              <a:t>QUÁ TRÌNH SINH SẢN HỮU TÍNH Ở ĐỘNG VẬT</a:t>
            </a:r>
            <a:endParaRPr lang="en-US" sz="2400" b="1" dirty="0">
              <a:solidFill>
                <a:schemeClr val="accent2">
                  <a:lumMod val="75000"/>
                </a:schemeClr>
              </a:solidFill>
              <a:latin typeface="Myriad Pro" pitchFamily="34" charset="0"/>
            </a:endParaRPr>
          </a:p>
        </p:txBody>
      </p:sp>
      <p:sp>
        <p:nvSpPr>
          <p:cNvPr id="14" name="Rectangle 27" descr="Parchment">
            <a:extLst>
              <a:ext uri="{FF2B5EF4-FFF2-40B4-BE49-F238E27FC236}">
                <a16:creationId xmlns="" xmlns:a16="http://schemas.microsoft.com/office/drawing/2014/main" id="{0A453712-B30C-4413-898A-CF1CBD860844}"/>
              </a:ext>
            </a:extLst>
          </p:cNvPr>
          <p:cNvSpPr>
            <a:spLocks noChangeArrowheads="1"/>
          </p:cNvSpPr>
          <p:nvPr/>
        </p:nvSpPr>
        <p:spPr bwMode="auto">
          <a:xfrm>
            <a:off x="1404366" y="7074716"/>
            <a:ext cx="10287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Font typeface="Wingdings" panose="05000000000000000000" pitchFamily="2" charset="2"/>
              <a:buNone/>
            </a:pPr>
            <a:endParaRPr lang="en-US" altLang="en-US" sz="3200">
              <a:solidFill>
                <a:srgbClr val="0000FF"/>
              </a:solidFill>
              <a:cs typeface="Arial" panose="020B0604020202020204" pitchFamily="34" charset="0"/>
              <a:sym typeface="Wingdings" panose="05000000000000000000" pitchFamily="2" charset="2"/>
            </a:endParaRPr>
          </a:p>
        </p:txBody>
      </p:sp>
      <p:sp>
        <p:nvSpPr>
          <p:cNvPr id="13" name="Text Box 3">
            <a:extLst>
              <a:ext uri="{FF2B5EF4-FFF2-40B4-BE49-F238E27FC236}">
                <a16:creationId xmlns="" xmlns:a16="http://schemas.microsoft.com/office/drawing/2014/main" id="{3FB1650E-B230-4FC9-8E1D-2F413928678A}"/>
              </a:ext>
            </a:extLst>
          </p:cNvPr>
          <p:cNvSpPr txBox="1">
            <a:spLocks noChangeArrowheads="1"/>
          </p:cNvSpPr>
          <p:nvPr/>
        </p:nvSpPr>
        <p:spPr bwMode="auto">
          <a:xfrm>
            <a:off x="279400" y="1285725"/>
            <a:ext cx="8458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cs typeface="Arial" panose="020B0604020202020204" pitchFamily="34" charset="0"/>
              </a:rPr>
              <a:t>Một số động vật đơn tính</a:t>
            </a:r>
          </a:p>
        </p:txBody>
      </p:sp>
      <p:pic>
        <p:nvPicPr>
          <p:cNvPr id="16" name="Picture 4" descr="GA MÁI">
            <a:extLst>
              <a:ext uri="{FF2B5EF4-FFF2-40B4-BE49-F238E27FC236}">
                <a16:creationId xmlns="" xmlns:a16="http://schemas.microsoft.com/office/drawing/2014/main" id="{81F908E3-139E-4BD7-AB01-D5DCA8336C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130" y="4536810"/>
            <a:ext cx="3404870" cy="2247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image">
            <a:extLst>
              <a:ext uri="{FF2B5EF4-FFF2-40B4-BE49-F238E27FC236}">
                <a16:creationId xmlns="" xmlns:a16="http://schemas.microsoft.com/office/drawing/2014/main" id="{9FBCE1B3-883E-41D3-B0B3-75C0E74232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330" y="1835974"/>
            <a:ext cx="3351669" cy="2383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descr="aaa">
            <a:extLst>
              <a:ext uri="{FF2B5EF4-FFF2-40B4-BE49-F238E27FC236}">
                <a16:creationId xmlns="" xmlns:a16="http://schemas.microsoft.com/office/drawing/2014/main" id="{D7E42753-2284-45BB-863C-BB6BB96578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43600" y="1956754"/>
            <a:ext cx="441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6">
            <a:extLst>
              <a:ext uri="{FF2B5EF4-FFF2-40B4-BE49-F238E27FC236}">
                <a16:creationId xmlns="" xmlns:a16="http://schemas.microsoft.com/office/drawing/2014/main" id="{F22FD7EA-3AA8-475D-97EA-8642EC756B6A}"/>
              </a:ext>
            </a:extLst>
          </p:cNvPr>
          <p:cNvSpPr>
            <a:spLocks noChangeArrowheads="1"/>
          </p:cNvSpPr>
          <p:nvPr/>
        </p:nvSpPr>
        <p:spPr bwMode="auto">
          <a:xfrm>
            <a:off x="405130" y="6223954"/>
            <a:ext cx="1219200" cy="533400"/>
          </a:xfrm>
          <a:prstGeom prst="rect">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a:solidFill>
                  <a:srgbClr val="FF0000"/>
                </a:solidFill>
                <a:latin typeface="Times New Roman" panose="02020603050405020304" pitchFamily="18" charset="0"/>
              </a:rPr>
              <a:t>Gà mái</a:t>
            </a:r>
          </a:p>
        </p:txBody>
      </p:sp>
      <p:sp>
        <p:nvSpPr>
          <p:cNvPr id="20" name="Rectangle 7">
            <a:extLst>
              <a:ext uri="{FF2B5EF4-FFF2-40B4-BE49-F238E27FC236}">
                <a16:creationId xmlns="" xmlns:a16="http://schemas.microsoft.com/office/drawing/2014/main" id="{EB779EF2-03E7-4F70-9968-43260F7D9F4E}"/>
              </a:ext>
            </a:extLst>
          </p:cNvPr>
          <p:cNvSpPr>
            <a:spLocks noChangeArrowheads="1"/>
          </p:cNvSpPr>
          <p:nvPr/>
        </p:nvSpPr>
        <p:spPr bwMode="auto">
          <a:xfrm>
            <a:off x="458190" y="3685983"/>
            <a:ext cx="1219200" cy="533400"/>
          </a:xfrm>
          <a:prstGeom prst="rect">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a:solidFill>
                  <a:srgbClr val="FF0000"/>
                </a:solidFill>
                <a:latin typeface="Times New Roman" panose="02020603050405020304" pitchFamily="18" charset="0"/>
              </a:rPr>
              <a:t>Gà Trống</a:t>
            </a:r>
          </a:p>
        </p:txBody>
      </p:sp>
    </p:spTree>
    <p:extLst>
      <p:ext uri="{BB962C8B-B14F-4D97-AF65-F5344CB8AC3E}">
        <p14:creationId xmlns:p14="http://schemas.microsoft.com/office/powerpoint/2010/main" val="100381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par>
                                <p:cTn id="16" presetID="22" presetClass="entr" presetSubtype="4"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511300" y="26985"/>
            <a:ext cx="10680700" cy="592167"/>
          </a:xfrm>
          <a:prstGeom prst="roundRect">
            <a:avLst/>
          </a:prstGeom>
          <a:solidFill>
            <a:schemeClr val="accent1">
              <a:lumMod val="20000"/>
              <a:lumOff val="80000"/>
            </a:schemeClr>
          </a:solidFill>
          <a:ln>
            <a:solidFill>
              <a:schemeClr val="accent6">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a:solidFill>
                  <a:srgbClr val="0070C0"/>
                </a:solidFill>
                <a:latin typeface="Myriad Pro" pitchFamily="34" charset="0"/>
              </a:rPr>
              <a:t>SINH SẢN HỮU TÍNH Ở ĐỘNG VẬT</a:t>
            </a:r>
            <a:endParaRPr lang="en-US" sz="2400" b="1" dirty="0">
              <a:solidFill>
                <a:srgbClr val="0070C0"/>
              </a:solidFill>
              <a:latin typeface="Myriad Pro" pitchFamily="34" charset="0"/>
            </a:endParaRPr>
          </a:p>
        </p:txBody>
      </p:sp>
      <p:sp>
        <p:nvSpPr>
          <p:cNvPr id="11" name="Rounded Rectangle 10"/>
          <p:cNvSpPr/>
          <p:nvPr/>
        </p:nvSpPr>
        <p:spPr>
          <a:xfrm>
            <a:off x="773350" y="22227"/>
            <a:ext cx="1360250" cy="628339"/>
          </a:xfrm>
          <a:prstGeom prst="roundRect">
            <a:avLst/>
          </a:prstGeom>
          <a:solidFill>
            <a:schemeClr val="accent1">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a:t>Bài 45</a:t>
            </a:r>
            <a:endParaRPr lang="en-US" sz="2000" b="1"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5" y="39686"/>
            <a:ext cx="673100" cy="506414"/>
          </a:xfrm>
          <a:prstGeom prst="roundRect">
            <a:avLst>
              <a:gd name="adj" fmla="val 8594"/>
            </a:avLst>
          </a:prstGeom>
          <a:solidFill>
            <a:srgbClr val="FFFFFF">
              <a:shade val="85000"/>
            </a:srgbClr>
          </a:solidFill>
          <a:ln>
            <a:solidFill>
              <a:schemeClr val="accent1">
                <a:lumMod val="75000"/>
              </a:schemeClr>
            </a:solidFill>
          </a:ln>
          <a:effectLst>
            <a:reflection blurRad="12700" stA="38000" endPos="28000" dist="5000" dir="5400000" sy="-100000" algn="bl" rotWithShape="0"/>
          </a:effectLst>
        </p:spPr>
      </p:pic>
      <p:sp>
        <p:nvSpPr>
          <p:cNvPr id="2" name="Slide Number Placeholder 1"/>
          <p:cNvSpPr>
            <a:spLocks noGrp="1"/>
          </p:cNvSpPr>
          <p:nvPr>
            <p:ph type="sldNum" sz="quarter" idx="12"/>
          </p:nvPr>
        </p:nvSpPr>
        <p:spPr>
          <a:xfrm>
            <a:off x="8737600" y="6356353"/>
            <a:ext cx="2844800" cy="365125"/>
          </a:xfrm>
        </p:spPr>
        <p:txBody>
          <a:bodyPr/>
          <a:lstStyle/>
          <a:p>
            <a:fld id="{AEC32211-C4AE-4200-8F1C-AB7060CFF7B4}" type="slidenum">
              <a:rPr lang="en-US" smtClean="0"/>
              <a:t>13</a:t>
            </a:fld>
            <a:endParaRPr lang="en-US" dirty="0"/>
          </a:p>
        </p:txBody>
      </p:sp>
      <p:sp>
        <p:nvSpPr>
          <p:cNvPr id="7" name="Pentagon 12">
            <a:extLst>
              <a:ext uri="{FF2B5EF4-FFF2-40B4-BE49-F238E27FC236}">
                <a16:creationId xmlns="" xmlns:a16="http://schemas.microsoft.com/office/drawing/2014/main" id="{2C663F78-FBC2-4F02-BD7F-26CA8F5733E3}"/>
              </a:ext>
            </a:extLst>
          </p:cNvPr>
          <p:cNvSpPr/>
          <p:nvPr/>
        </p:nvSpPr>
        <p:spPr>
          <a:xfrm>
            <a:off x="16167" y="838200"/>
            <a:ext cx="727075" cy="389729"/>
          </a:xfrm>
          <a:prstGeom prst="homePlate">
            <a:avLst/>
          </a:prstGeom>
          <a:solidFill>
            <a:schemeClr val="accent2">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II</a:t>
            </a:r>
            <a:endParaRPr lang="en-US" sz="2000" b="1" dirty="0">
              <a:latin typeface="Times New Roman" panose="02020603050405020304" pitchFamily="18" charset="0"/>
              <a:cs typeface="Times New Roman" panose="02020603050405020304" pitchFamily="18" charset="0"/>
            </a:endParaRPr>
          </a:p>
        </p:txBody>
      </p:sp>
      <p:sp>
        <p:nvSpPr>
          <p:cNvPr id="8" name="TextBox 13">
            <a:extLst>
              <a:ext uri="{FF2B5EF4-FFF2-40B4-BE49-F238E27FC236}">
                <a16:creationId xmlns="" xmlns:a16="http://schemas.microsoft.com/office/drawing/2014/main" id="{FFC32C07-7AAE-4391-A800-187E876ACB05}"/>
              </a:ext>
            </a:extLst>
          </p:cNvPr>
          <p:cNvSpPr txBox="1"/>
          <p:nvPr/>
        </p:nvSpPr>
        <p:spPr>
          <a:xfrm>
            <a:off x="727075" y="802679"/>
            <a:ext cx="10792890" cy="461665"/>
          </a:xfrm>
          <a:prstGeom prst="rect">
            <a:avLst/>
          </a:prstGeom>
          <a:noFill/>
        </p:spPr>
        <p:txBody>
          <a:bodyPr wrap="square" rtlCol="0">
            <a:spAutoFit/>
          </a:bodyPr>
          <a:lstStyle/>
          <a:p>
            <a:pPr algn="just"/>
            <a:r>
              <a:rPr lang="en-US" sz="2400" b="1">
                <a:solidFill>
                  <a:schemeClr val="accent2">
                    <a:lumMod val="75000"/>
                  </a:schemeClr>
                </a:solidFill>
                <a:latin typeface="Myriad Pro" pitchFamily="34" charset="0"/>
              </a:rPr>
              <a:t>QUÁ TRÌNH SINH SẢN HỮU TÍNH Ở ĐỘNG VẬT</a:t>
            </a:r>
            <a:endParaRPr lang="en-US" sz="2400" b="1" dirty="0">
              <a:solidFill>
                <a:schemeClr val="accent2">
                  <a:lumMod val="75000"/>
                </a:schemeClr>
              </a:solidFill>
              <a:latin typeface="Myriad Pro" pitchFamily="34" charset="0"/>
            </a:endParaRPr>
          </a:p>
        </p:txBody>
      </p:sp>
      <p:sp>
        <p:nvSpPr>
          <p:cNvPr id="14" name="Rectangle 27" descr="Parchment">
            <a:extLst>
              <a:ext uri="{FF2B5EF4-FFF2-40B4-BE49-F238E27FC236}">
                <a16:creationId xmlns="" xmlns:a16="http://schemas.microsoft.com/office/drawing/2014/main" id="{0A453712-B30C-4413-898A-CF1CBD860844}"/>
              </a:ext>
            </a:extLst>
          </p:cNvPr>
          <p:cNvSpPr>
            <a:spLocks noChangeArrowheads="1"/>
          </p:cNvSpPr>
          <p:nvPr/>
        </p:nvSpPr>
        <p:spPr bwMode="auto">
          <a:xfrm>
            <a:off x="1404366" y="7074716"/>
            <a:ext cx="10287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Font typeface="Wingdings" panose="05000000000000000000" pitchFamily="2" charset="2"/>
              <a:buNone/>
            </a:pPr>
            <a:endParaRPr lang="en-US" altLang="en-US" sz="3200">
              <a:solidFill>
                <a:srgbClr val="0000FF"/>
              </a:solidFill>
              <a:cs typeface="Arial" panose="020B0604020202020204" pitchFamily="34" charset="0"/>
              <a:sym typeface="Wingdings" panose="05000000000000000000" pitchFamily="2" charset="2"/>
            </a:endParaRPr>
          </a:p>
        </p:txBody>
      </p:sp>
      <p:sp>
        <p:nvSpPr>
          <p:cNvPr id="13" name="Text Box 3">
            <a:extLst>
              <a:ext uri="{FF2B5EF4-FFF2-40B4-BE49-F238E27FC236}">
                <a16:creationId xmlns="" xmlns:a16="http://schemas.microsoft.com/office/drawing/2014/main" id="{3FB1650E-B230-4FC9-8E1D-2F413928678A}"/>
              </a:ext>
            </a:extLst>
          </p:cNvPr>
          <p:cNvSpPr txBox="1">
            <a:spLocks noChangeArrowheads="1"/>
          </p:cNvSpPr>
          <p:nvPr/>
        </p:nvSpPr>
        <p:spPr bwMode="auto">
          <a:xfrm>
            <a:off x="279400" y="1285725"/>
            <a:ext cx="8458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cs typeface="Arial" panose="020B0604020202020204" pitchFamily="34" charset="0"/>
              </a:rPr>
              <a:t>Một số động vật đơn tính</a:t>
            </a:r>
          </a:p>
        </p:txBody>
      </p:sp>
      <p:pic>
        <p:nvPicPr>
          <p:cNvPr id="15" name="Picture 4">
            <a:extLst>
              <a:ext uri="{FF2B5EF4-FFF2-40B4-BE49-F238E27FC236}">
                <a16:creationId xmlns="" xmlns:a16="http://schemas.microsoft.com/office/drawing/2014/main" id="{B768BC4B-12FD-4AC3-BC60-25E7317000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8176" y="2038422"/>
            <a:ext cx="4114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a:extLst>
              <a:ext uri="{FF2B5EF4-FFF2-40B4-BE49-F238E27FC236}">
                <a16:creationId xmlns="" xmlns:a16="http://schemas.microsoft.com/office/drawing/2014/main" id="{887A9694-27AF-45F5-89AD-8B922A351F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7776" y="2114622"/>
            <a:ext cx="4114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6">
            <a:extLst>
              <a:ext uri="{FF2B5EF4-FFF2-40B4-BE49-F238E27FC236}">
                <a16:creationId xmlns="" xmlns:a16="http://schemas.microsoft.com/office/drawing/2014/main" id="{AE8793D5-F9C7-42BF-B5E0-7458CA9CD073}"/>
              </a:ext>
            </a:extLst>
          </p:cNvPr>
          <p:cNvSpPr>
            <a:spLocks noChangeArrowheads="1"/>
          </p:cNvSpPr>
          <p:nvPr/>
        </p:nvSpPr>
        <p:spPr bwMode="auto">
          <a:xfrm>
            <a:off x="1484376" y="5924622"/>
            <a:ext cx="1219200" cy="533400"/>
          </a:xfrm>
          <a:prstGeom prst="rect">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a:solidFill>
                  <a:srgbClr val="FF0000"/>
                </a:solidFill>
                <a:latin typeface="Times New Roman" panose="02020603050405020304" pitchFamily="18" charset="0"/>
              </a:rPr>
              <a:t>Sư tử đực</a:t>
            </a:r>
          </a:p>
        </p:txBody>
      </p:sp>
      <p:sp>
        <p:nvSpPr>
          <p:cNvPr id="23" name="Rectangle 7">
            <a:extLst>
              <a:ext uri="{FF2B5EF4-FFF2-40B4-BE49-F238E27FC236}">
                <a16:creationId xmlns="" xmlns:a16="http://schemas.microsoft.com/office/drawing/2014/main" id="{98350E35-8003-4DF0-8409-9753F930716E}"/>
              </a:ext>
            </a:extLst>
          </p:cNvPr>
          <p:cNvSpPr>
            <a:spLocks noChangeArrowheads="1"/>
          </p:cNvSpPr>
          <p:nvPr/>
        </p:nvSpPr>
        <p:spPr bwMode="auto">
          <a:xfrm>
            <a:off x="5827776" y="5924622"/>
            <a:ext cx="1219200" cy="533400"/>
          </a:xfrm>
          <a:prstGeom prst="rect">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a:solidFill>
                  <a:srgbClr val="FF0000"/>
                </a:solidFill>
                <a:latin typeface="Times New Roman" panose="02020603050405020304" pitchFamily="18" charset="0"/>
              </a:rPr>
              <a:t>Sư tử cái</a:t>
            </a:r>
          </a:p>
        </p:txBody>
      </p:sp>
    </p:spTree>
    <p:extLst>
      <p:ext uri="{BB962C8B-B14F-4D97-AF65-F5344CB8AC3E}">
        <p14:creationId xmlns:p14="http://schemas.microsoft.com/office/powerpoint/2010/main" val="2176217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511300" y="26985"/>
            <a:ext cx="10680700" cy="592167"/>
          </a:xfrm>
          <a:prstGeom prst="roundRect">
            <a:avLst/>
          </a:prstGeom>
          <a:solidFill>
            <a:schemeClr val="accent1">
              <a:lumMod val="20000"/>
              <a:lumOff val="80000"/>
            </a:schemeClr>
          </a:solidFill>
          <a:ln>
            <a:solidFill>
              <a:schemeClr val="accent6">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a:solidFill>
                  <a:srgbClr val="0070C0"/>
                </a:solidFill>
                <a:latin typeface="Myriad Pro" pitchFamily="34" charset="0"/>
              </a:rPr>
              <a:t>SINH SẢN HỮU TÍNH Ở ĐỘNG VẬT</a:t>
            </a:r>
            <a:endParaRPr lang="en-US" sz="2400" b="1" dirty="0">
              <a:solidFill>
                <a:srgbClr val="0070C0"/>
              </a:solidFill>
              <a:latin typeface="Myriad Pro" pitchFamily="34" charset="0"/>
            </a:endParaRPr>
          </a:p>
        </p:txBody>
      </p:sp>
      <p:sp>
        <p:nvSpPr>
          <p:cNvPr id="11" name="Rounded Rectangle 10"/>
          <p:cNvSpPr/>
          <p:nvPr/>
        </p:nvSpPr>
        <p:spPr>
          <a:xfrm>
            <a:off x="773350" y="22227"/>
            <a:ext cx="1360250" cy="628339"/>
          </a:xfrm>
          <a:prstGeom prst="roundRect">
            <a:avLst/>
          </a:prstGeom>
          <a:solidFill>
            <a:schemeClr val="accent1">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a:t>Bài 45</a:t>
            </a:r>
            <a:endParaRPr lang="en-US" sz="2000" b="1"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5" y="39686"/>
            <a:ext cx="673100" cy="506414"/>
          </a:xfrm>
          <a:prstGeom prst="roundRect">
            <a:avLst>
              <a:gd name="adj" fmla="val 8594"/>
            </a:avLst>
          </a:prstGeom>
          <a:solidFill>
            <a:srgbClr val="FFFFFF">
              <a:shade val="85000"/>
            </a:srgbClr>
          </a:solidFill>
          <a:ln>
            <a:solidFill>
              <a:schemeClr val="accent1">
                <a:lumMod val="75000"/>
              </a:schemeClr>
            </a:solidFill>
          </a:ln>
          <a:effectLst>
            <a:reflection blurRad="12700" stA="38000" endPos="28000" dist="5000" dir="5400000" sy="-100000" algn="bl" rotWithShape="0"/>
          </a:effectLst>
        </p:spPr>
      </p:pic>
      <p:sp>
        <p:nvSpPr>
          <p:cNvPr id="2" name="Slide Number Placeholder 1"/>
          <p:cNvSpPr>
            <a:spLocks noGrp="1"/>
          </p:cNvSpPr>
          <p:nvPr>
            <p:ph type="sldNum" sz="quarter" idx="12"/>
          </p:nvPr>
        </p:nvSpPr>
        <p:spPr>
          <a:xfrm>
            <a:off x="8737600" y="6356353"/>
            <a:ext cx="2844800" cy="365125"/>
          </a:xfrm>
        </p:spPr>
        <p:txBody>
          <a:bodyPr/>
          <a:lstStyle/>
          <a:p>
            <a:fld id="{AEC32211-C4AE-4200-8F1C-AB7060CFF7B4}" type="slidenum">
              <a:rPr lang="en-US" smtClean="0"/>
              <a:t>14</a:t>
            </a:fld>
            <a:endParaRPr lang="en-US" dirty="0"/>
          </a:p>
        </p:txBody>
      </p:sp>
      <p:sp>
        <p:nvSpPr>
          <p:cNvPr id="7" name="Pentagon 12">
            <a:extLst>
              <a:ext uri="{FF2B5EF4-FFF2-40B4-BE49-F238E27FC236}">
                <a16:creationId xmlns="" xmlns:a16="http://schemas.microsoft.com/office/drawing/2014/main" id="{2C663F78-FBC2-4F02-BD7F-26CA8F5733E3}"/>
              </a:ext>
            </a:extLst>
          </p:cNvPr>
          <p:cNvSpPr/>
          <p:nvPr/>
        </p:nvSpPr>
        <p:spPr>
          <a:xfrm>
            <a:off x="16167" y="838200"/>
            <a:ext cx="727075" cy="389729"/>
          </a:xfrm>
          <a:prstGeom prst="homePlate">
            <a:avLst/>
          </a:prstGeom>
          <a:solidFill>
            <a:schemeClr val="accent2">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II</a:t>
            </a:r>
            <a:endParaRPr lang="en-US" sz="2000" b="1" dirty="0">
              <a:latin typeface="Times New Roman" panose="02020603050405020304" pitchFamily="18" charset="0"/>
              <a:cs typeface="Times New Roman" panose="02020603050405020304" pitchFamily="18" charset="0"/>
            </a:endParaRPr>
          </a:p>
        </p:txBody>
      </p:sp>
      <p:sp>
        <p:nvSpPr>
          <p:cNvPr id="8" name="TextBox 13">
            <a:extLst>
              <a:ext uri="{FF2B5EF4-FFF2-40B4-BE49-F238E27FC236}">
                <a16:creationId xmlns="" xmlns:a16="http://schemas.microsoft.com/office/drawing/2014/main" id="{FFC32C07-7AAE-4391-A800-187E876ACB05}"/>
              </a:ext>
            </a:extLst>
          </p:cNvPr>
          <p:cNvSpPr txBox="1"/>
          <p:nvPr/>
        </p:nvSpPr>
        <p:spPr>
          <a:xfrm>
            <a:off x="727075" y="802679"/>
            <a:ext cx="10792890" cy="461665"/>
          </a:xfrm>
          <a:prstGeom prst="rect">
            <a:avLst/>
          </a:prstGeom>
          <a:noFill/>
        </p:spPr>
        <p:txBody>
          <a:bodyPr wrap="square" rtlCol="0">
            <a:spAutoFit/>
          </a:bodyPr>
          <a:lstStyle/>
          <a:p>
            <a:pPr algn="just"/>
            <a:r>
              <a:rPr lang="en-US" sz="2400" b="1">
                <a:solidFill>
                  <a:schemeClr val="accent2">
                    <a:lumMod val="75000"/>
                  </a:schemeClr>
                </a:solidFill>
                <a:latin typeface="Myriad Pro" pitchFamily="34" charset="0"/>
              </a:rPr>
              <a:t>QUÁ TRÌNH SINH SẢN HỮU TÍNH Ở ĐỘNG VẬT</a:t>
            </a:r>
            <a:endParaRPr lang="en-US" sz="2400" b="1" dirty="0">
              <a:solidFill>
                <a:schemeClr val="accent2">
                  <a:lumMod val="75000"/>
                </a:schemeClr>
              </a:solidFill>
              <a:latin typeface="Myriad Pro" pitchFamily="34" charset="0"/>
            </a:endParaRPr>
          </a:p>
        </p:txBody>
      </p:sp>
      <p:sp>
        <p:nvSpPr>
          <p:cNvPr id="14" name="Rectangle 27" descr="Parchment">
            <a:extLst>
              <a:ext uri="{FF2B5EF4-FFF2-40B4-BE49-F238E27FC236}">
                <a16:creationId xmlns="" xmlns:a16="http://schemas.microsoft.com/office/drawing/2014/main" id="{0A453712-B30C-4413-898A-CF1CBD860844}"/>
              </a:ext>
            </a:extLst>
          </p:cNvPr>
          <p:cNvSpPr>
            <a:spLocks noChangeArrowheads="1"/>
          </p:cNvSpPr>
          <p:nvPr/>
        </p:nvSpPr>
        <p:spPr bwMode="auto">
          <a:xfrm>
            <a:off x="1404366" y="7074716"/>
            <a:ext cx="10287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Font typeface="Wingdings" panose="05000000000000000000" pitchFamily="2" charset="2"/>
              <a:buNone/>
            </a:pPr>
            <a:endParaRPr lang="en-US" altLang="en-US" sz="3200">
              <a:solidFill>
                <a:srgbClr val="0000FF"/>
              </a:solidFill>
              <a:cs typeface="Arial" panose="020B0604020202020204" pitchFamily="34" charset="0"/>
              <a:sym typeface="Wingdings" panose="05000000000000000000" pitchFamily="2" charset="2"/>
            </a:endParaRPr>
          </a:p>
        </p:txBody>
      </p:sp>
      <p:sp>
        <p:nvSpPr>
          <p:cNvPr id="13" name="Text Box 3">
            <a:extLst>
              <a:ext uri="{FF2B5EF4-FFF2-40B4-BE49-F238E27FC236}">
                <a16:creationId xmlns="" xmlns:a16="http://schemas.microsoft.com/office/drawing/2014/main" id="{3FB1650E-B230-4FC9-8E1D-2F413928678A}"/>
              </a:ext>
            </a:extLst>
          </p:cNvPr>
          <p:cNvSpPr txBox="1">
            <a:spLocks noChangeArrowheads="1"/>
          </p:cNvSpPr>
          <p:nvPr/>
        </p:nvSpPr>
        <p:spPr bwMode="auto">
          <a:xfrm>
            <a:off x="279400" y="1285725"/>
            <a:ext cx="8458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cs typeface="Arial" panose="020B0604020202020204" pitchFamily="34" charset="0"/>
              </a:rPr>
              <a:t>Một số động vật lưỡng tính</a:t>
            </a:r>
          </a:p>
        </p:txBody>
      </p:sp>
      <p:pic>
        <p:nvPicPr>
          <p:cNvPr id="16" name="Picture 5" descr="1">
            <a:extLst>
              <a:ext uri="{FF2B5EF4-FFF2-40B4-BE49-F238E27FC236}">
                <a16:creationId xmlns="" xmlns:a16="http://schemas.microsoft.com/office/drawing/2014/main" id="{F1781EE4-5466-420B-9EE6-EC4AC05692E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638"/>
          <a:stretch/>
        </p:blipFill>
        <p:spPr>
          <a:xfrm>
            <a:off x="1396746" y="1849079"/>
            <a:ext cx="3762375" cy="4441231"/>
          </a:xfrm>
          <a:prstGeom prst="rect">
            <a:avLst/>
          </a:prstGeom>
          <a:noFill/>
        </p:spPr>
      </p:pic>
      <p:pic>
        <p:nvPicPr>
          <p:cNvPr id="17" name="Picture 5" descr="snails">
            <a:extLst>
              <a:ext uri="{FF2B5EF4-FFF2-40B4-BE49-F238E27FC236}">
                <a16:creationId xmlns="" xmlns:a16="http://schemas.microsoft.com/office/drawing/2014/main" id="{337B289D-CD0F-447C-873A-E45C93B479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7866" y="1847850"/>
            <a:ext cx="3810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Hộp Văn bản 2">
            <a:extLst>
              <a:ext uri="{FF2B5EF4-FFF2-40B4-BE49-F238E27FC236}">
                <a16:creationId xmlns="" xmlns:a16="http://schemas.microsoft.com/office/drawing/2014/main" id="{F8815ADF-2718-4A45-B4D1-71BCE7922F79}"/>
              </a:ext>
            </a:extLst>
          </p:cNvPr>
          <p:cNvSpPr txBox="1"/>
          <p:nvPr/>
        </p:nvSpPr>
        <p:spPr>
          <a:xfrm>
            <a:off x="1676400" y="6356353"/>
            <a:ext cx="2844800" cy="461665"/>
          </a:xfrm>
          <a:prstGeom prst="rect">
            <a:avLst/>
          </a:prstGeom>
          <a:noFill/>
        </p:spPr>
        <p:txBody>
          <a:bodyPr wrap="square" rtlCol="0">
            <a:spAutoFit/>
          </a:bodyPr>
          <a:lstStyle/>
          <a:p>
            <a:pPr algn="ctr"/>
            <a:r>
              <a:rPr lang="en-US" sz="2400" b="1">
                <a:latin typeface="Arial" panose="020B0604020202020204" pitchFamily="34" charset="0"/>
                <a:cs typeface="Arial" panose="020B0604020202020204" pitchFamily="34" charset="0"/>
              </a:rPr>
              <a:t>GIUN ĐẤT</a:t>
            </a:r>
          </a:p>
        </p:txBody>
      </p:sp>
      <p:sp>
        <p:nvSpPr>
          <p:cNvPr id="18" name="Hộp Văn bản 17">
            <a:extLst>
              <a:ext uri="{FF2B5EF4-FFF2-40B4-BE49-F238E27FC236}">
                <a16:creationId xmlns="" xmlns:a16="http://schemas.microsoft.com/office/drawing/2014/main" id="{68A221A0-3EE3-42E9-9197-299465F57F01}"/>
              </a:ext>
            </a:extLst>
          </p:cNvPr>
          <p:cNvSpPr txBox="1"/>
          <p:nvPr/>
        </p:nvSpPr>
        <p:spPr>
          <a:xfrm>
            <a:off x="7162800" y="6356353"/>
            <a:ext cx="2844800" cy="461665"/>
          </a:xfrm>
          <a:prstGeom prst="rect">
            <a:avLst/>
          </a:prstGeom>
          <a:noFill/>
        </p:spPr>
        <p:txBody>
          <a:bodyPr wrap="square" rtlCol="0">
            <a:spAutoFit/>
          </a:bodyPr>
          <a:lstStyle/>
          <a:p>
            <a:pPr algn="ctr"/>
            <a:r>
              <a:rPr lang="en-US" sz="2400" b="1">
                <a:latin typeface="Arial" panose="020B0604020202020204" pitchFamily="34" charset="0"/>
                <a:cs typeface="Arial" panose="020B0604020202020204" pitchFamily="34" charset="0"/>
              </a:rPr>
              <a:t>ỐC SÊN</a:t>
            </a:r>
          </a:p>
        </p:txBody>
      </p:sp>
    </p:spTree>
    <p:extLst>
      <p:ext uri="{BB962C8B-B14F-4D97-AF65-F5344CB8AC3E}">
        <p14:creationId xmlns:p14="http://schemas.microsoft.com/office/powerpoint/2010/main" val="56093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5" descr="snail-mating">
            <a:extLst>
              <a:ext uri="{FF2B5EF4-FFF2-40B4-BE49-F238E27FC236}">
                <a16:creationId xmlns="" xmlns:a16="http://schemas.microsoft.com/office/drawing/2014/main" id="{4C7F8664-4BA1-487E-9085-8FBDC237CC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316" y="3146427"/>
            <a:ext cx="4419600" cy="30480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5" descr="snails">
            <a:extLst>
              <a:ext uri="{FF2B5EF4-FFF2-40B4-BE49-F238E27FC236}">
                <a16:creationId xmlns="" xmlns:a16="http://schemas.microsoft.com/office/drawing/2014/main" id="{C93AA870-E08C-40D3-B57C-77C1809D9B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316" y="22227"/>
            <a:ext cx="4419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untitledY">
            <a:extLst>
              <a:ext uri="{FF2B5EF4-FFF2-40B4-BE49-F238E27FC236}">
                <a16:creationId xmlns="" xmlns:a16="http://schemas.microsoft.com/office/drawing/2014/main" id="{32BB4468-46F4-44A2-9CDE-EC3A809826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4916" y="22227"/>
            <a:ext cx="4724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9" descr="Sinh san huu tinh o dog vat">
            <a:extLst>
              <a:ext uri="{FF2B5EF4-FFF2-40B4-BE49-F238E27FC236}">
                <a16:creationId xmlns="" xmlns:a16="http://schemas.microsoft.com/office/drawing/2014/main" id="{DA90B187-75C3-47DD-8E8B-6629BFFF99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4916" y="3070227"/>
            <a:ext cx="47244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8">
            <a:extLst>
              <a:ext uri="{FF2B5EF4-FFF2-40B4-BE49-F238E27FC236}">
                <a16:creationId xmlns="" xmlns:a16="http://schemas.microsoft.com/office/drawing/2014/main" id="{FC07CEFE-724A-497A-B51A-3CB0C00942A2}"/>
              </a:ext>
            </a:extLst>
          </p:cNvPr>
          <p:cNvSpPr txBox="1">
            <a:spLocks noChangeArrowheads="1"/>
          </p:cNvSpPr>
          <p:nvPr/>
        </p:nvSpPr>
        <p:spPr bwMode="auto">
          <a:xfrm>
            <a:off x="1385316" y="6254752"/>
            <a:ext cx="4343400" cy="396875"/>
          </a:xfrm>
          <a:prstGeom prst="rect">
            <a:avLst/>
          </a:prstGeom>
          <a:ln/>
        </p:spPr>
        <p:style>
          <a:lnRef idx="2">
            <a:schemeClr val="accent6"/>
          </a:lnRef>
          <a:fillRef idx="1">
            <a:schemeClr val="lt1"/>
          </a:fillRef>
          <a:effectRef idx="0">
            <a:schemeClr val="accent6"/>
          </a:effectRef>
          <a:fontRef idx="minor">
            <a:schemeClr val="dk1"/>
          </a:fontRef>
        </p:style>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t>    THỤ TINH CHÉO Ở ỐC SÊN</a:t>
            </a:r>
          </a:p>
        </p:txBody>
      </p:sp>
      <p:sp>
        <p:nvSpPr>
          <p:cNvPr id="7" name="Text Box 9">
            <a:extLst>
              <a:ext uri="{FF2B5EF4-FFF2-40B4-BE49-F238E27FC236}">
                <a16:creationId xmlns="" xmlns:a16="http://schemas.microsoft.com/office/drawing/2014/main" id="{4F56F88E-97C4-4F3E-956B-E8EB906A0F11}"/>
              </a:ext>
            </a:extLst>
          </p:cNvPr>
          <p:cNvSpPr txBox="1">
            <a:spLocks noChangeArrowheads="1"/>
          </p:cNvSpPr>
          <p:nvPr/>
        </p:nvSpPr>
        <p:spPr bwMode="auto">
          <a:xfrm>
            <a:off x="5881116" y="6270627"/>
            <a:ext cx="4343400" cy="396875"/>
          </a:xfrm>
          <a:prstGeom prst="rect">
            <a:avLst/>
          </a:prstGeom>
          <a:ln/>
        </p:spPr>
        <p:style>
          <a:lnRef idx="2">
            <a:schemeClr val="accent6"/>
          </a:lnRef>
          <a:fillRef idx="1">
            <a:schemeClr val="lt1"/>
          </a:fillRef>
          <a:effectRef idx="0">
            <a:schemeClr val="accent6"/>
          </a:effectRef>
          <a:fontRef idx="minor">
            <a:schemeClr val="dk1"/>
          </a:fontRef>
        </p:style>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t>   THỤ TINH CHÉO Ở GIUN ĐÂT</a:t>
            </a:r>
          </a:p>
        </p:txBody>
      </p:sp>
    </p:spTree>
    <p:extLst>
      <p:ext uri="{BB962C8B-B14F-4D97-AF65-F5344CB8AC3E}">
        <p14:creationId xmlns:p14="http://schemas.microsoft.com/office/powerpoint/2010/main" val="382536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par>
                                <p:cTn id="11" presetID="3"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par>
                                <p:cTn id="14" presetID="3"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linds(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diamond(in)">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amond(in)">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511300" y="26985"/>
            <a:ext cx="10680700" cy="592167"/>
          </a:xfrm>
          <a:prstGeom prst="roundRect">
            <a:avLst/>
          </a:prstGeom>
          <a:solidFill>
            <a:schemeClr val="accent1">
              <a:lumMod val="20000"/>
              <a:lumOff val="80000"/>
            </a:schemeClr>
          </a:solidFill>
          <a:ln>
            <a:solidFill>
              <a:schemeClr val="accent6">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a:solidFill>
                  <a:srgbClr val="0070C0"/>
                </a:solidFill>
                <a:latin typeface="Myriad Pro" pitchFamily="34" charset="0"/>
              </a:rPr>
              <a:t>SINH SẢN HỮU TÍNH Ở ĐỘNG VẬT</a:t>
            </a:r>
            <a:endParaRPr lang="en-US" sz="2400" b="1" dirty="0">
              <a:solidFill>
                <a:srgbClr val="0070C0"/>
              </a:solidFill>
              <a:latin typeface="Myriad Pro" pitchFamily="34" charset="0"/>
            </a:endParaRPr>
          </a:p>
        </p:txBody>
      </p:sp>
      <p:sp>
        <p:nvSpPr>
          <p:cNvPr id="11" name="Rounded Rectangle 10"/>
          <p:cNvSpPr/>
          <p:nvPr/>
        </p:nvSpPr>
        <p:spPr>
          <a:xfrm>
            <a:off x="773350" y="22227"/>
            <a:ext cx="1360250" cy="628339"/>
          </a:xfrm>
          <a:prstGeom prst="roundRect">
            <a:avLst/>
          </a:prstGeom>
          <a:solidFill>
            <a:schemeClr val="accent1">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a:t>Bài 45</a:t>
            </a:r>
            <a:endParaRPr lang="en-US" sz="2000" b="1"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5" y="39686"/>
            <a:ext cx="673100" cy="506414"/>
          </a:xfrm>
          <a:prstGeom prst="roundRect">
            <a:avLst>
              <a:gd name="adj" fmla="val 8594"/>
            </a:avLst>
          </a:prstGeom>
          <a:solidFill>
            <a:srgbClr val="FFFFFF">
              <a:shade val="85000"/>
            </a:srgbClr>
          </a:solidFill>
          <a:ln>
            <a:solidFill>
              <a:schemeClr val="accent1">
                <a:lumMod val="75000"/>
              </a:schemeClr>
            </a:solidFill>
          </a:ln>
          <a:effectLst>
            <a:reflection blurRad="12700" stA="38000" endPos="28000" dist="5000" dir="5400000" sy="-100000" algn="bl" rotWithShape="0"/>
          </a:effectLst>
        </p:spPr>
      </p:pic>
      <p:sp>
        <p:nvSpPr>
          <p:cNvPr id="2" name="Slide Number Placeholder 1"/>
          <p:cNvSpPr>
            <a:spLocks noGrp="1"/>
          </p:cNvSpPr>
          <p:nvPr>
            <p:ph type="sldNum" sz="quarter" idx="12"/>
          </p:nvPr>
        </p:nvSpPr>
        <p:spPr>
          <a:xfrm>
            <a:off x="8737600" y="6356353"/>
            <a:ext cx="2844800" cy="365125"/>
          </a:xfrm>
        </p:spPr>
        <p:txBody>
          <a:bodyPr/>
          <a:lstStyle/>
          <a:p>
            <a:fld id="{AEC32211-C4AE-4200-8F1C-AB7060CFF7B4}" type="slidenum">
              <a:rPr lang="en-US" smtClean="0"/>
              <a:t>16</a:t>
            </a:fld>
            <a:endParaRPr lang="en-US" dirty="0"/>
          </a:p>
        </p:txBody>
      </p:sp>
      <p:sp>
        <p:nvSpPr>
          <p:cNvPr id="7" name="Pentagon 12">
            <a:extLst>
              <a:ext uri="{FF2B5EF4-FFF2-40B4-BE49-F238E27FC236}">
                <a16:creationId xmlns="" xmlns:a16="http://schemas.microsoft.com/office/drawing/2014/main" id="{2C663F78-FBC2-4F02-BD7F-26CA8F5733E3}"/>
              </a:ext>
            </a:extLst>
          </p:cNvPr>
          <p:cNvSpPr/>
          <p:nvPr/>
        </p:nvSpPr>
        <p:spPr>
          <a:xfrm>
            <a:off x="16167" y="838200"/>
            <a:ext cx="727075" cy="389729"/>
          </a:xfrm>
          <a:prstGeom prst="homePlate">
            <a:avLst/>
          </a:prstGeom>
          <a:solidFill>
            <a:schemeClr val="accent2">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III</a:t>
            </a:r>
            <a:endParaRPr lang="en-US" sz="2000" b="1" dirty="0">
              <a:latin typeface="Times New Roman" panose="02020603050405020304" pitchFamily="18" charset="0"/>
              <a:cs typeface="Times New Roman" panose="02020603050405020304" pitchFamily="18" charset="0"/>
            </a:endParaRPr>
          </a:p>
        </p:txBody>
      </p:sp>
      <p:sp>
        <p:nvSpPr>
          <p:cNvPr id="8" name="TextBox 13">
            <a:extLst>
              <a:ext uri="{FF2B5EF4-FFF2-40B4-BE49-F238E27FC236}">
                <a16:creationId xmlns="" xmlns:a16="http://schemas.microsoft.com/office/drawing/2014/main" id="{FFC32C07-7AAE-4391-A800-187E876ACB05}"/>
              </a:ext>
            </a:extLst>
          </p:cNvPr>
          <p:cNvSpPr txBox="1"/>
          <p:nvPr/>
        </p:nvSpPr>
        <p:spPr>
          <a:xfrm>
            <a:off x="727075" y="802679"/>
            <a:ext cx="10792890" cy="461665"/>
          </a:xfrm>
          <a:prstGeom prst="rect">
            <a:avLst/>
          </a:prstGeom>
          <a:noFill/>
        </p:spPr>
        <p:txBody>
          <a:bodyPr wrap="square" rtlCol="0">
            <a:spAutoFit/>
          </a:bodyPr>
          <a:lstStyle/>
          <a:p>
            <a:pPr algn="just"/>
            <a:r>
              <a:rPr lang="en-US" sz="2400" b="1">
                <a:solidFill>
                  <a:schemeClr val="accent2">
                    <a:lumMod val="75000"/>
                  </a:schemeClr>
                </a:solidFill>
                <a:latin typeface="Myriad Pro" pitchFamily="34" charset="0"/>
              </a:rPr>
              <a:t>CÁC HÌNH THỨC THỤ TINH</a:t>
            </a:r>
            <a:endParaRPr lang="en-US" sz="2400" b="1" dirty="0">
              <a:solidFill>
                <a:schemeClr val="accent2">
                  <a:lumMod val="75000"/>
                </a:schemeClr>
              </a:solidFill>
              <a:latin typeface="Myriad Pro" pitchFamily="34" charset="0"/>
            </a:endParaRPr>
          </a:p>
        </p:txBody>
      </p:sp>
      <p:sp>
        <p:nvSpPr>
          <p:cNvPr id="14" name="Rectangle 27" descr="Parchment">
            <a:extLst>
              <a:ext uri="{FF2B5EF4-FFF2-40B4-BE49-F238E27FC236}">
                <a16:creationId xmlns="" xmlns:a16="http://schemas.microsoft.com/office/drawing/2014/main" id="{0A453712-B30C-4413-898A-CF1CBD860844}"/>
              </a:ext>
            </a:extLst>
          </p:cNvPr>
          <p:cNvSpPr>
            <a:spLocks noChangeArrowheads="1"/>
          </p:cNvSpPr>
          <p:nvPr/>
        </p:nvSpPr>
        <p:spPr bwMode="auto">
          <a:xfrm>
            <a:off x="1404366" y="7074716"/>
            <a:ext cx="10287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Font typeface="Wingdings" panose="05000000000000000000" pitchFamily="2" charset="2"/>
              <a:buNone/>
            </a:pPr>
            <a:endParaRPr lang="en-US" altLang="en-US" sz="3200">
              <a:solidFill>
                <a:srgbClr val="0000FF"/>
              </a:solidFill>
              <a:cs typeface="Arial" panose="020B0604020202020204" pitchFamily="34" charset="0"/>
              <a:sym typeface="Wingdings" panose="05000000000000000000" pitchFamily="2" charset="2"/>
            </a:endParaRPr>
          </a:p>
        </p:txBody>
      </p:sp>
      <p:pic>
        <p:nvPicPr>
          <p:cNvPr id="9" name="Picture 4" descr="ExternalFertilization">
            <a:extLst>
              <a:ext uri="{FF2B5EF4-FFF2-40B4-BE49-F238E27FC236}">
                <a16:creationId xmlns="" xmlns:a16="http://schemas.microsoft.com/office/drawing/2014/main" id="{E79C0FAD-5AE6-4ED8-B22E-09224CCF02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255399"/>
            <a:ext cx="4122354" cy="5030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1" descr="Scan0067">
            <a:extLst>
              <a:ext uri="{FF2B5EF4-FFF2-40B4-BE49-F238E27FC236}">
                <a16:creationId xmlns="" xmlns:a16="http://schemas.microsoft.com/office/drawing/2014/main" id="{871B0339-A212-4E25-B81E-69A732F24A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1331599"/>
            <a:ext cx="3773002" cy="4890928"/>
          </a:xfrm>
          <a:prstGeom prst="rect">
            <a:avLst/>
          </a:prstGeom>
          <a:noFill/>
          <a:ln w="57150" cmpd="thinThick">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 name="TextBox 4">
            <a:extLst>
              <a:ext uri="{FF2B5EF4-FFF2-40B4-BE49-F238E27FC236}">
                <a16:creationId xmlns="" xmlns:a16="http://schemas.microsoft.com/office/drawing/2014/main" id="{30680986-D194-418D-A600-0C7FFB2CB74B}"/>
              </a:ext>
            </a:extLst>
          </p:cNvPr>
          <p:cNvSpPr txBox="1">
            <a:spLocks noChangeArrowheads="1"/>
          </p:cNvSpPr>
          <p:nvPr/>
        </p:nvSpPr>
        <p:spPr bwMode="auto">
          <a:xfrm>
            <a:off x="4537676" y="6276977"/>
            <a:ext cx="37730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cs typeface="Arial" panose="020B0604020202020204" pitchFamily="34" charset="0"/>
              </a:rPr>
              <a:t>Thụ tinh ngoài ở ếch</a:t>
            </a:r>
          </a:p>
        </p:txBody>
      </p:sp>
    </p:spTree>
    <p:extLst>
      <p:ext uri="{BB962C8B-B14F-4D97-AF65-F5344CB8AC3E}">
        <p14:creationId xmlns:p14="http://schemas.microsoft.com/office/powerpoint/2010/main" val="120006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511300" y="26985"/>
            <a:ext cx="10680700" cy="592167"/>
          </a:xfrm>
          <a:prstGeom prst="roundRect">
            <a:avLst/>
          </a:prstGeom>
          <a:solidFill>
            <a:schemeClr val="accent1">
              <a:lumMod val="20000"/>
              <a:lumOff val="80000"/>
            </a:schemeClr>
          </a:solidFill>
          <a:ln>
            <a:solidFill>
              <a:schemeClr val="accent6">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a:solidFill>
                  <a:srgbClr val="0070C0"/>
                </a:solidFill>
                <a:latin typeface="Myriad Pro" pitchFamily="34" charset="0"/>
              </a:rPr>
              <a:t>SINH SẢN HỮU TÍNH Ở ĐỘNG VẬT</a:t>
            </a:r>
            <a:endParaRPr lang="en-US" sz="2400" b="1" dirty="0">
              <a:solidFill>
                <a:srgbClr val="0070C0"/>
              </a:solidFill>
              <a:latin typeface="Myriad Pro" pitchFamily="34" charset="0"/>
            </a:endParaRPr>
          </a:p>
        </p:txBody>
      </p:sp>
      <p:sp>
        <p:nvSpPr>
          <p:cNvPr id="11" name="Rounded Rectangle 10"/>
          <p:cNvSpPr/>
          <p:nvPr/>
        </p:nvSpPr>
        <p:spPr>
          <a:xfrm>
            <a:off x="773350" y="22227"/>
            <a:ext cx="1360250" cy="628339"/>
          </a:xfrm>
          <a:prstGeom prst="roundRect">
            <a:avLst/>
          </a:prstGeom>
          <a:solidFill>
            <a:schemeClr val="accent1">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a:t>Bài 45</a:t>
            </a:r>
            <a:endParaRPr lang="en-US" sz="2000" b="1"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5" y="39686"/>
            <a:ext cx="673100" cy="506414"/>
          </a:xfrm>
          <a:prstGeom prst="roundRect">
            <a:avLst>
              <a:gd name="adj" fmla="val 8594"/>
            </a:avLst>
          </a:prstGeom>
          <a:solidFill>
            <a:srgbClr val="FFFFFF">
              <a:shade val="85000"/>
            </a:srgbClr>
          </a:solidFill>
          <a:ln>
            <a:solidFill>
              <a:schemeClr val="accent1">
                <a:lumMod val="75000"/>
              </a:schemeClr>
            </a:solidFill>
          </a:ln>
          <a:effectLst>
            <a:reflection blurRad="12700" stA="38000" endPos="28000" dist="5000" dir="5400000" sy="-100000" algn="bl" rotWithShape="0"/>
          </a:effectLst>
        </p:spPr>
      </p:pic>
      <p:sp>
        <p:nvSpPr>
          <p:cNvPr id="2" name="Slide Number Placeholder 1"/>
          <p:cNvSpPr>
            <a:spLocks noGrp="1"/>
          </p:cNvSpPr>
          <p:nvPr>
            <p:ph type="sldNum" sz="quarter" idx="12"/>
          </p:nvPr>
        </p:nvSpPr>
        <p:spPr>
          <a:xfrm>
            <a:off x="8737600" y="6356353"/>
            <a:ext cx="2844800" cy="365125"/>
          </a:xfrm>
        </p:spPr>
        <p:txBody>
          <a:bodyPr/>
          <a:lstStyle/>
          <a:p>
            <a:fld id="{AEC32211-C4AE-4200-8F1C-AB7060CFF7B4}" type="slidenum">
              <a:rPr lang="en-US" smtClean="0"/>
              <a:t>17</a:t>
            </a:fld>
            <a:endParaRPr lang="en-US" dirty="0"/>
          </a:p>
        </p:txBody>
      </p:sp>
      <p:sp>
        <p:nvSpPr>
          <p:cNvPr id="7" name="Pentagon 12">
            <a:extLst>
              <a:ext uri="{FF2B5EF4-FFF2-40B4-BE49-F238E27FC236}">
                <a16:creationId xmlns="" xmlns:a16="http://schemas.microsoft.com/office/drawing/2014/main" id="{2C663F78-FBC2-4F02-BD7F-26CA8F5733E3}"/>
              </a:ext>
            </a:extLst>
          </p:cNvPr>
          <p:cNvSpPr/>
          <p:nvPr/>
        </p:nvSpPr>
        <p:spPr>
          <a:xfrm>
            <a:off x="16167" y="838200"/>
            <a:ext cx="727075" cy="389729"/>
          </a:xfrm>
          <a:prstGeom prst="homePlate">
            <a:avLst/>
          </a:prstGeom>
          <a:solidFill>
            <a:schemeClr val="accent2">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III</a:t>
            </a:r>
            <a:endParaRPr lang="en-US" sz="2000" b="1" dirty="0">
              <a:latin typeface="Times New Roman" panose="02020603050405020304" pitchFamily="18" charset="0"/>
              <a:cs typeface="Times New Roman" panose="02020603050405020304" pitchFamily="18" charset="0"/>
            </a:endParaRPr>
          </a:p>
        </p:txBody>
      </p:sp>
      <p:sp>
        <p:nvSpPr>
          <p:cNvPr id="8" name="TextBox 13">
            <a:extLst>
              <a:ext uri="{FF2B5EF4-FFF2-40B4-BE49-F238E27FC236}">
                <a16:creationId xmlns="" xmlns:a16="http://schemas.microsoft.com/office/drawing/2014/main" id="{FFC32C07-7AAE-4391-A800-187E876ACB05}"/>
              </a:ext>
            </a:extLst>
          </p:cNvPr>
          <p:cNvSpPr txBox="1"/>
          <p:nvPr/>
        </p:nvSpPr>
        <p:spPr>
          <a:xfrm>
            <a:off x="727075" y="802679"/>
            <a:ext cx="10792890" cy="461665"/>
          </a:xfrm>
          <a:prstGeom prst="rect">
            <a:avLst/>
          </a:prstGeom>
          <a:noFill/>
        </p:spPr>
        <p:txBody>
          <a:bodyPr wrap="square" rtlCol="0">
            <a:spAutoFit/>
          </a:bodyPr>
          <a:lstStyle/>
          <a:p>
            <a:pPr algn="just"/>
            <a:r>
              <a:rPr lang="en-US" sz="2400" b="1">
                <a:solidFill>
                  <a:schemeClr val="accent2">
                    <a:lumMod val="75000"/>
                  </a:schemeClr>
                </a:solidFill>
                <a:latin typeface="Myriad Pro" pitchFamily="34" charset="0"/>
              </a:rPr>
              <a:t>CÁC HÌNH THỨC THỤ TINH</a:t>
            </a:r>
            <a:endParaRPr lang="en-US" sz="2400" b="1" dirty="0">
              <a:solidFill>
                <a:schemeClr val="accent2">
                  <a:lumMod val="75000"/>
                </a:schemeClr>
              </a:solidFill>
              <a:latin typeface="Myriad Pro" pitchFamily="34" charset="0"/>
            </a:endParaRPr>
          </a:p>
        </p:txBody>
      </p:sp>
      <p:sp>
        <p:nvSpPr>
          <p:cNvPr id="14" name="Rectangle 27" descr="Parchment">
            <a:extLst>
              <a:ext uri="{FF2B5EF4-FFF2-40B4-BE49-F238E27FC236}">
                <a16:creationId xmlns="" xmlns:a16="http://schemas.microsoft.com/office/drawing/2014/main" id="{0A453712-B30C-4413-898A-CF1CBD860844}"/>
              </a:ext>
            </a:extLst>
          </p:cNvPr>
          <p:cNvSpPr>
            <a:spLocks noChangeArrowheads="1"/>
          </p:cNvSpPr>
          <p:nvPr/>
        </p:nvSpPr>
        <p:spPr bwMode="auto">
          <a:xfrm>
            <a:off x="1404366" y="7074716"/>
            <a:ext cx="10287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Font typeface="Wingdings" panose="05000000000000000000" pitchFamily="2" charset="2"/>
              <a:buNone/>
            </a:pPr>
            <a:endParaRPr lang="en-US" altLang="en-US" sz="3200">
              <a:solidFill>
                <a:srgbClr val="0000FF"/>
              </a:solidFill>
              <a:cs typeface="Arial" panose="020B0604020202020204" pitchFamily="34" charset="0"/>
              <a:sym typeface="Wingdings" panose="05000000000000000000" pitchFamily="2" charset="2"/>
            </a:endParaRPr>
          </a:p>
        </p:txBody>
      </p:sp>
      <p:sp>
        <p:nvSpPr>
          <p:cNvPr id="19" name="Rounded Rectangle 14">
            <a:extLst>
              <a:ext uri="{FF2B5EF4-FFF2-40B4-BE49-F238E27FC236}">
                <a16:creationId xmlns="" xmlns:a16="http://schemas.microsoft.com/office/drawing/2014/main" id="{68B4F9F9-2218-4D14-AA9C-038FBF6C0430}"/>
              </a:ext>
            </a:extLst>
          </p:cNvPr>
          <p:cNvSpPr/>
          <p:nvPr/>
        </p:nvSpPr>
        <p:spPr>
          <a:xfrm>
            <a:off x="561975" y="1341589"/>
            <a:ext cx="403225" cy="356039"/>
          </a:xfrm>
          <a:prstGeom prst="roundRect">
            <a:avLst/>
          </a:prstGeom>
          <a:solidFill>
            <a:schemeClr val="accent6">
              <a:lumMod val="75000"/>
            </a:schemeClr>
          </a:solidFill>
          <a:ln>
            <a:solidFill>
              <a:schemeClr val="accent6">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b="1"/>
              <a:t>1</a:t>
            </a:r>
            <a:endParaRPr lang="en-US" sz="2000" b="1" dirty="0"/>
          </a:p>
        </p:txBody>
      </p:sp>
      <p:sp>
        <p:nvSpPr>
          <p:cNvPr id="20" name="TextBox 15">
            <a:extLst>
              <a:ext uri="{FF2B5EF4-FFF2-40B4-BE49-F238E27FC236}">
                <a16:creationId xmlns="" xmlns:a16="http://schemas.microsoft.com/office/drawing/2014/main" id="{679C32AE-5D29-4585-99F7-680F964AFCFA}"/>
              </a:ext>
            </a:extLst>
          </p:cNvPr>
          <p:cNvSpPr txBox="1"/>
          <p:nvPr/>
        </p:nvSpPr>
        <p:spPr>
          <a:xfrm>
            <a:off x="965199" y="1290935"/>
            <a:ext cx="10680700" cy="461665"/>
          </a:xfrm>
          <a:prstGeom prst="rect">
            <a:avLst/>
          </a:prstGeom>
          <a:noFill/>
        </p:spPr>
        <p:txBody>
          <a:bodyPr wrap="square" rtlCol="0">
            <a:spAutoFit/>
          </a:bodyPr>
          <a:lstStyle/>
          <a:p>
            <a:r>
              <a:rPr lang="en-US" sz="2400" b="1">
                <a:solidFill>
                  <a:schemeClr val="accent6">
                    <a:lumMod val="75000"/>
                  </a:schemeClr>
                </a:solidFill>
                <a:latin typeface="Myriad Pro" pitchFamily="34" charset="0"/>
              </a:rPr>
              <a:t>Thụ tinh ngoài</a:t>
            </a:r>
            <a:endParaRPr lang="en-US" sz="2400" b="1" dirty="0">
              <a:solidFill>
                <a:schemeClr val="accent6">
                  <a:lumMod val="75000"/>
                </a:schemeClr>
              </a:solidFill>
              <a:latin typeface="Myriad Pro" pitchFamily="34" charset="0"/>
            </a:endParaRPr>
          </a:p>
        </p:txBody>
      </p:sp>
      <p:sp>
        <p:nvSpPr>
          <p:cNvPr id="21" name="Rounded Rectangle 2">
            <a:extLst>
              <a:ext uri="{FF2B5EF4-FFF2-40B4-BE49-F238E27FC236}">
                <a16:creationId xmlns="" xmlns:a16="http://schemas.microsoft.com/office/drawing/2014/main" id="{DCD61F33-F388-445A-8E4E-8213A3BFF93F}"/>
              </a:ext>
            </a:extLst>
          </p:cNvPr>
          <p:cNvSpPr/>
          <p:nvPr/>
        </p:nvSpPr>
        <p:spPr>
          <a:xfrm>
            <a:off x="126524" y="2348358"/>
            <a:ext cx="11938951" cy="260955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en-US" sz="2800">
                <a:latin typeface="Arial" panose="020B0604020202020204" pitchFamily="34" charset="0"/>
                <a:cs typeface="Arial" panose="020B0604020202020204" pitchFamily="34" charset="0"/>
              </a:rPr>
              <a:t>- </a:t>
            </a:r>
            <a:r>
              <a:rPr lang="vi-VN" sz="2800">
                <a:latin typeface="Arial" panose="020B0604020202020204" pitchFamily="34" charset="0"/>
                <a:cs typeface="Arial" panose="020B0604020202020204" pitchFamily="34" charset="0"/>
              </a:rPr>
              <a:t>Là hình thức thụ tinh mà trứng gặp tinh trùng và thụ tinh ở bên ngoài cơ thể con cái.</a:t>
            </a:r>
          </a:p>
          <a:p>
            <a:pPr algn="just">
              <a:lnSpc>
                <a:spcPct val="150000"/>
              </a:lnSpc>
            </a:pPr>
            <a:r>
              <a:rPr lang="en-US" sz="2800">
                <a:latin typeface="Arial" panose="020B0604020202020204" pitchFamily="34" charset="0"/>
                <a:cs typeface="Arial" panose="020B0604020202020204" pitchFamily="34" charset="0"/>
              </a:rPr>
              <a:t>- </a:t>
            </a:r>
            <a:r>
              <a:rPr lang="vi-VN" sz="2800">
                <a:latin typeface="Arial" panose="020B0604020202020204" pitchFamily="34" charset="0"/>
                <a:cs typeface="Arial" panose="020B0604020202020204" pitchFamily="34" charset="0"/>
              </a:rPr>
              <a:t>Đại diện: thường là những ĐV sống trong nước như ếch nhái, tôm, cá, lưỡng cư...</a:t>
            </a:r>
          </a:p>
        </p:txBody>
      </p:sp>
    </p:spTree>
    <p:extLst>
      <p:ext uri="{BB962C8B-B14F-4D97-AF65-F5344CB8AC3E}">
        <p14:creationId xmlns:p14="http://schemas.microsoft.com/office/powerpoint/2010/main" val="636322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ho giao phoi">
            <a:extLst>
              <a:ext uri="{FF2B5EF4-FFF2-40B4-BE49-F238E27FC236}">
                <a16:creationId xmlns="" xmlns:a16="http://schemas.microsoft.com/office/drawing/2014/main" id="{BD475433-2CB3-4061-B05E-DD61427C20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733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7" descr="Sinh san huu tinh o don vat">
            <a:extLst>
              <a:ext uri="{FF2B5EF4-FFF2-40B4-BE49-F238E27FC236}">
                <a16:creationId xmlns="" xmlns:a16="http://schemas.microsoft.com/office/drawing/2014/main" id="{503D692A-88F0-45FE-9938-2E4C67B6F6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0"/>
            <a:ext cx="3733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descr="ran giao phoi">
            <a:extLst>
              <a:ext uri="{FF2B5EF4-FFF2-40B4-BE49-F238E27FC236}">
                <a16:creationId xmlns="" xmlns:a16="http://schemas.microsoft.com/office/drawing/2014/main" id="{8D5DD94B-3757-4089-B6FF-97BFBDA0E8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2370" y="3429000"/>
            <a:ext cx="353853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Hình ảnh 5" descr="Ảnh có chứa cỏ, ngoài trời, động vật, con chim&#10;&#10;Mô tả được tạo tự động">
            <a:extLst>
              <a:ext uri="{FF2B5EF4-FFF2-40B4-BE49-F238E27FC236}">
                <a16:creationId xmlns="" xmlns:a16="http://schemas.microsoft.com/office/drawing/2014/main" id="{E9AC7D5D-0377-426B-B75A-54249F74C6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1420" y="1"/>
            <a:ext cx="3538538" cy="3429000"/>
          </a:xfrm>
          <a:prstGeom prst="rect">
            <a:avLst/>
          </a:prstGeom>
        </p:spPr>
      </p:pic>
      <p:sp>
        <p:nvSpPr>
          <p:cNvPr id="7" name="Rectangle 9">
            <a:extLst>
              <a:ext uri="{FF2B5EF4-FFF2-40B4-BE49-F238E27FC236}">
                <a16:creationId xmlns="" xmlns:a16="http://schemas.microsoft.com/office/drawing/2014/main" id="{D65D6370-9616-4A45-BA7E-A35FCCB503D2}"/>
              </a:ext>
            </a:extLst>
          </p:cNvPr>
          <p:cNvSpPr>
            <a:spLocks noChangeArrowheads="1"/>
          </p:cNvSpPr>
          <p:nvPr/>
        </p:nvSpPr>
        <p:spPr bwMode="auto">
          <a:xfrm>
            <a:off x="7310438" y="2819400"/>
            <a:ext cx="434816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200" b="1"/>
              <a:t> Một số loài động vật thụ tinh trong</a:t>
            </a:r>
          </a:p>
        </p:txBody>
      </p:sp>
    </p:spTree>
    <p:extLst>
      <p:ext uri="{BB962C8B-B14F-4D97-AF65-F5344CB8AC3E}">
        <p14:creationId xmlns:p14="http://schemas.microsoft.com/office/powerpoint/2010/main" val="292294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511300" y="26985"/>
            <a:ext cx="10680700" cy="592167"/>
          </a:xfrm>
          <a:prstGeom prst="roundRect">
            <a:avLst/>
          </a:prstGeom>
          <a:solidFill>
            <a:schemeClr val="accent1">
              <a:lumMod val="20000"/>
              <a:lumOff val="80000"/>
            </a:schemeClr>
          </a:solidFill>
          <a:ln>
            <a:solidFill>
              <a:schemeClr val="accent6">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a:solidFill>
                  <a:srgbClr val="0070C0"/>
                </a:solidFill>
                <a:latin typeface="Myriad Pro" pitchFamily="34" charset="0"/>
              </a:rPr>
              <a:t>SINH SẢN HỮU TÍNH Ở ĐỘNG VẬT</a:t>
            </a:r>
            <a:endParaRPr lang="en-US" sz="2400" b="1" dirty="0">
              <a:solidFill>
                <a:srgbClr val="0070C0"/>
              </a:solidFill>
              <a:latin typeface="Myriad Pro" pitchFamily="34" charset="0"/>
            </a:endParaRPr>
          </a:p>
        </p:txBody>
      </p:sp>
      <p:sp>
        <p:nvSpPr>
          <p:cNvPr id="11" name="Rounded Rectangle 10"/>
          <p:cNvSpPr/>
          <p:nvPr/>
        </p:nvSpPr>
        <p:spPr>
          <a:xfrm>
            <a:off x="773350" y="22227"/>
            <a:ext cx="1360250" cy="628339"/>
          </a:xfrm>
          <a:prstGeom prst="roundRect">
            <a:avLst/>
          </a:prstGeom>
          <a:solidFill>
            <a:schemeClr val="accent1">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a:t>Bài 45</a:t>
            </a:r>
            <a:endParaRPr lang="en-US" sz="2000" b="1"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5" y="39686"/>
            <a:ext cx="673100" cy="506414"/>
          </a:xfrm>
          <a:prstGeom prst="roundRect">
            <a:avLst>
              <a:gd name="adj" fmla="val 8594"/>
            </a:avLst>
          </a:prstGeom>
          <a:solidFill>
            <a:srgbClr val="FFFFFF">
              <a:shade val="85000"/>
            </a:srgbClr>
          </a:solidFill>
          <a:ln>
            <a:solidFill>
              <a:schemeClr val="accent1">
                <a:lumMod val="75000"/>
              </a:schemeClr>
            </a:solidFill>
          </a:ln>
          <a:effectLst>
            <a:reflection blurRad="12700" stA="38000" endPos="28000" dist="5000" dir="5400000" sy="-100000" algn="bl" rotWithShape="0"/>
          </a:effectLst>
        </p:spPr>
      </p:pic>
      <p:sp>
        <p:nvSpPr>
          <p:cNvPr id="2" name="Slide Number Placeholder 1"/>
          <p:cNvSpPr>
            <a:spLocks noGrp="1"/>
          </p:cNvSpPr>
          <p:nvPr>
            <p:ph type="sldNum" sz="quarter" idx="12"/>
          </p:nvPr>
        </p:nvSpPr>
        <p:spPr>
          <a:xfrm>
            <a:off x="8737600" y="6356353"/>
            <a:ext cx="2844800" cy="365125"/>
          </a:xfrm>
        </p:spPr>
        <p:txBody>
          <a:bodyPr/>
          <a:lstStyle/>
          <a:p>
            <a:fld id="{AEC32211-C4AE-4200-8F1C-AB7060CFF7B4}" type="slidenum">
              <a:rPr lang="en-US" smtClean="0"/>
              <a:t>19</a:t>
            </a:fld>
            <a:endParaRPr lang="en-US" dirty="0"/>
          </a:p>
        </p:txBody>
      </p:sp>
      <p:sp>
        <p:nvSpPr>
          <p:cNvPr id="7" name="Pentagon 12">
            <a:extLst>
              <a:ext uri="{FF2B5EF4-FFF2-40B4-BE49-F238E27FC236}">
                <a16:creationId xmlns="" xmlns:a16="http://schemas.microsoft.com/office/drawing/2014/main" id="{2C663F78-FBC2-4F02-BD7F-26CA8F5733E3}"/>
              </a:ext>
            </a:extLst>
          </p:cNvPr>
          <p:cNvSpPr/>
          <p:nvPr/>
        </p:nvSpPr>
        <p:spPr>
          <a:xfrm>
            <a:off x="16167" y="838200"/>
            <a:ext cx="727075" cy="389729"/>
          </a:xfrm>
          <a:prstGeom prst="homePlate">
            <a:avLst/>
          </a:prstGeom>
          <a:solidFill>
            <a:schemeClr val="accent2">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III</a:t>
            </a:r>
            <a:endParaRPr lang="en-US" sz="2000" b="1" dirty="0">
              <a:latin typeface="Times New Roman" panose="02020603050405020304" pitchFamily="18" charset="0"/>
              <a:cs typeface="Times New Roman" panose="02020603050405020304" pitchFamily="18" charset="0"/>
            </a:endParaRPr>
          </a:p>
        </p:txBody>
      </p:sp>
      <p:sp>
        <p:nvSpPr>
          <p:cNvPr id="8" name="TextBox 13">
            <a:extLst>
              <a:ext uri="{FF2B5EF4-FFF2-40B4-BE49-F238E27FC236}">
                <a16:creationId xmlns="" xmlns:a16="http://schemas.microsoft.com/office/drawing/2014/main" id="{FFC32C07-7AAE-4391-A800-187E876ACB05}"/>
              </a:ext>
            </a:extLst>
          </p:cNvPr>
          <p:cNvSpPr txBox="1"/>
          <p:nvPr/>
        </p:nvSpPr>
        <p:spPr>
          <a:xfrm>
            <a:off x="727075" y="802679"/>
            <a:ext cx="10792890" cy="461665"/>
          </a:xfrm>
          <a:prstGeom prst="rect">
            <a:avLst/>
          </a:prstGeom>
          <a:noFill/>
        </p:spPr>
        <p:txBody>
          <a:bodyPr wrap="square" rtlCol="0">
            <a:spAutoFit/>
          </a:bodyPr>
          <a:lstStyle/>
          <a:p>
            <a:pPr algn="just"/>
            <a:r>
              <a:rPr lang="en-US" sz="2400" b="1">
                <a:solidFill>
                  <a:schemeClr val="accent2">
                    <a:lumMod val="75000"/>
                  </a:schemeClr>
                </a:solidFill>
                <a:latin typeface="Myriad Pro" pitchFamily="34" charset="0"/>
              </a:rPr>
              <a:t>CÁC HÌNH THỨC THỤ TINH</a:t>
            </a:r>
            <a:endParaRPr lang="en-US" sz="2400" b="1" dirty="0">
              <a:solidFill>
                <a:schemeClr val="accent2">
                  <a:lumMod val="75000"/>
                </a:schemeClr>
              </a:solidFill>
              <a:latin typeface="Myriad Pro" pitchFamily="34" charset="0"/>
            </a:endParaRPr>
          </a:p>
        </p:txBody>
      </p:sp>
      <p:sp>
        <p:nvSpPr>
          <p:cNvPr id="14" name="Rectangle 27" descr="Parchment">
            <a:extLst>
              <a:ext uri="{FF2B5EF4-FFF2-40B4-BE49-F238E27FC236}">
                <a16:creationId xmlns="" xmlns:a16="http://schemas.microsoft.com/office/drawing/2014/main" id="{0A453712-B30C-4413-898A-CF1CBD860844}"/>
              </a:ext>
            </a:extLst>
          </p:cNvPr>
          <p:cNvSpPr>
            <a:spLocks noChangeArrowheads="1"/>
          </p:cNvSpPr>
          <p:nvPr/>
        </p:nvSpPr>
        <p:spPr bwMode="auto">
          <a:xfrm>
            <a:off x="1404366" y="7074716"/>
            <a:ext cx="10287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Font typeface="Wingdings" panose="05000000000000000000" pitchFamily="2" charset="2"/>
              <a:buNone/>
            </a:pPr>
            <a:endParaRPr lang="en-US" altLang="en-US" sz="3200">
              <a:solidFill>
                <a:srgbClr val="0000FF"/>
              </a:solidFill>
              <a:cs typeface="Arial" panose="020B0604020202020204" pitchFamily="34" charset="0"/>
              <a:sym typeface="Wingdings" panose="05000000000000000000" pitchFamily="2" charset="2"/>
            </a:endParaRPr>
          </a:p>
        </p:txBody>
      </p:sp>
      <p:sp>
        <p:nvSpPr>
          <p:cNvPr id="19" name="Rounded Rectangle 14">
            <a:extLst>
              <a:ext uri="{FF2B5EF4-FFF2-40B4-BE49-F238E27FC236}">
                <a16:creationId xmlns="" xmlns:a16="http://schemas.microsoft.com/office/drawing/2014/main" id="{68B4F9F9-2218-4D14-AA9C-038FBF6C0430}"/>
              </a:ext>
            </a:extLst>
          </p:cNvPr>
          <p:cNvSpPr/>
          <p:nvPr/>
        </p:nvSpPr>
        <p:spPr>
          <a:xfrm>
            <a:off x="561975" y="1341589"/>
            <a:ext cx="403225" cy="356039"/>
          </a:xfrm>
          <a:prstGeom prst="roundRect">
            <a:avLst/>
          </a:prstGeom>
          <a:solidFill>
            <a:schemeClr val="accent6">
              <a:lumMod val="75000"/>
            </a:schemeClr>
          </a:solidFill>
          <a:ln>
            <a:solidFill>
              <a:schemeClr val="accent6">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b="1"/>
              <a:t>2</a:t>
            </a:r>
            <a:endParaRPr lang="en-US" sz="2000" b="1" dirty="0"/>
          </a:p>
        </p:txBody>
      </p:sp>
      <p:sp>
        <p:nvSpPr>
          <p:cNvPr id="20" name="TextBox 15">
            <a:extLst>
              <a:ext uri="{FF2B5EF4-FFF2-40B4-BE49-F238E27FC236}">
                <a16:creationId xmlns="" xmlns:a16="http://schemas.microsoft.com/office/drawing/2014/main" id="{679C32AE-5D29-4585-99F7-680F964AFCFA}"/>
              </a:ext>
            </a:extLst>
          </p:cNvPr>
          <p:cNvSpPr txBox="1"/>
          <p:nvPr/>
        </p:nvSpPr>
        <p:spPr>
          <a:xfrm>
            <a:off x="965199" y="1290935"/>
            <a:ext cx="10680700" cy="461665"/>
          </a:xfrm>
          <a:prstGeom prst="rect">
            <a:avLst/>
          </a:prstGeom>
          <a:noFill/>
        </p:spPr>
        <p:txBody>
          <a:bodyPr wrap="square" rtlCol="0">
            <a:spAutoFit/>
          </a:bodyPr>
          <a:lstStyle/>
          <a:p>
            <a:r>
              <a:rPr lang="en-US" sz="2400" b="1">
                <a:solidFill>
                  <a:schemeClr val="accent6">
                    <a:lumMod val="75000"/>
                  </a:schemeClr>
                </a:solidFill>
                <a:latin typeface="Myriad Pro" pitchFamily="34" charset="0"/>
              </a:rPr>
              <a:t>Thụ tinh trong</a:t>
            </a:r>
            <a:endParaRPr lang="en-US" sz="2400" b="1" dirty="0">
              <a:solidFill>
                <a:schemeClr val="accent6">
                  <a:lumMod val="75000"/>
                </a:schemeClr>
              </a:solidFill>
              <a:latin typeface="Myriad Pro" pitchFamily="34" charset="0"/>
            </a:endParaRPr>
          </a:p>
        </p:txBody>
      </p:sp>
      <p:sp>
        <p:nvSpPr>
          <p:cNvPr id="21" name="Rounded Rectangle 2">
            <a:extLst>
              <a:ext uri="{FF2B5EF4-FFF2-40B4-BE49-F238E27FC236}">
                <a16:creationId xmlns="" xmlns:a16="http://schemas.microsoft.com/office/drawing/2014/main" id="{DCD61F33-F388-445A-8E4E-8213A3BFF93F}"/>
              </a:ext>
            </a:extLst>
          </p:cNvPr>
          <p:cNvSpPr/>
          <p:nvPr/>
        </p:nvSpPr>
        <p:spPr>
          <a:xfrm>
            <a:off x="126524" y="2348358"/>
            <a:ext cx="11938951" cy="260955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vi-VN" sz="2800">
                <a:cs typeface="Arial" panose="020B0604020202020204" pitchFamily="34" charset="0"/>
              </a:rPr>
              <a:t>- Là hình thức thụ tinh mà trứng gặp tinh trùng và thụ tinh ở bên trong cơ quan sinh dục của con cái.</a:t>
            </a:r>
          </a:p>
          <a:p>
            <a:pPr algn="just">
              <a:lnSpc>
                <a:spcPct val="150000"/>
              </a:lnSpc>
            </a:pPr>
            <a:r>
              <a:rPr lang="en-US" sz="2800">
                <a:cs typeface="Arial" panose="020B0604020202020204" pitchFamily="34" charset="0"/>
              </a:rPr>
              <a:t>- </a:t>
            </a:r>
            <a:r>
              <a:rPr lang="vi-VN" sz="2800">
                <a:cs typeface="Arial" panose="020B0604020202020204" pitchFamily="34" charset="0"/>
              </a:rPr>
              <a:t>Đại diện: chủ yếu là những động vật sống trên cạn như bò sát (rắn), chim, thú...</a:t>
            </a:r>
          </a:p>
        </p:txBody>
      </p:sp>
    </p:spTree>
    <p:extLst>
      <p:ext uri="{BB962C8B-B14F-4D97-AF65-F5344CB8AC3E}">
        <p14:creationId xmlns:p14="http://schemas.microsoft.com/office/powerpoint/2010/main" val="412640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511300" y="26985"/>
            <a:ext cx="10680700" cy="592167"/>
          </a:xfrm>
          <a:prstGeom prst="roundRect">
            <a:avLst/>
          </a:prstGeom>
          <a:solidFill>
            <a:schemeClr val="accent1">
              <a:lumMod val="20000"/>
              <a:lumOff val="80000"/>
            </a:schemeClr>
          </a:solidFill>
          <a:ln>
            <a:solidFill>
              <a:schemeClr val="accent6">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a:solidFill>
                  <a:srgbClr val="0070C0"/>
                </a:solidFill>
                <a:latin typeface="Myriad Pro" pitchFamily="34" charset="0"/>
              </a:rPr>
              <a:t>SINH SẢN HỮU TÍNH Ở ĐỘNG VẬT</a:t>
            </a:r>
            <a:endParaRPr lang="en-US" sz="2400" b="1" dirty="0">
              <a:solidFill>
                <a:srgbClr val="0070C0"/>
              </a:solidFill>
              <a:latin typeface="Myriad Pro" pitchFamily="34" charset="0"/>
            </a:endParaRPr>
          </a:p>
        </p:txBody>
      </p:sp>
      <p:sp>
        <p:nvSpPr>
          <p:cNvPr id="11" name="Rounded Rectangle 10"/>
          <p:cNvSpPr/>
          <p:nvPr/>
        </p:nvSpPr>
        <p:spPr>
          <a:xfrm>
            <a:off x="773350" y="22227"/>
            <a:ext cx="1360250" cy="628339"/>
          </a:xfrm>
          <a:prstGeom prst="roundRect">
            <a:avLst/>
          </a:prstGeom>
          <a:solidFill>
            <a:schemeClr val="accent1">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a:t>Bài 45</a:t>
            </a:r>
            <a:endParaRPr lang="en-US" sz="2000" b="1"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5" y="39686"/>
            <a:ext cx="673100" cy="506414"/>
          </a:xfrm>
          <a:prstGeom prst="roundRect">
            <a:avLst>
              <a:gd name="adj" fmla="val 8594"/>
            </a:avLst>
          </a:prstGeom>
          <a:solidFill>
            <a:srgbClr val="FFFFFF">
              <a:shade val="85000"/>
            </a:srgbClr>
          </a:solidFill>
          <a:ln>
            <a:solidFill>
              <a:schemeClr val="accent1">
                <a:lumMod val="75000"/>
              </a:schemeClr>
            </a:solidFill>
          </a:ln>
          <a:effectLst>
            <a:reflection blurRad="12700" stA="38000" endPos="28000" dist="5000" dir="5400000" sy="-100000" algn="bl" rotWithShape="0"/>
          </a:effectLst>
        </p:spPr>
      </p:pic>
      <p:sp>
        <p:nvSpPr>
          <p:cNvPr id="2" name="Slide Number Placeholder 1"/>
          <p:cNvSpPr>
            <a:spLocks noGrp="1"/>
          </p:cNvSpPr>
          <p:nvPr>
            <p:ph type="sldNum" sz="quarter" idx="12"/>
          </p:nvPr>
        </p:nvSpPr>
        <p:spPr>
          <a:xfrm>
            <a:off x="8737600" y="6356353"/>
            <a:ext cx="2844800" cy="365125"/>
          </a:xfrm>
        </p:spPr>
        <p:txBody>
          <a:bodyPr/>
          <a:lstStyle/>
          <a:p>
            <a:fld id="{AEC32211-C4AE-4200-8F1C-AB7060CFF7B4}" type="slidenum">
              <a:rPr lang="en-US" smtClean="0"/>
              <a:t>2</a:t>
            </a:fld>
            <a:endParaRPr lang="en-US" dirty="0"/>
          </a:p>
        </p:txBody>
      </p:sp>
      <p:sp>
        <p:nvSpPr>
          <p:cNvPr id="7" name="Pentagon 12">
            <a:extLst>
              <a:ext uri="{FF2B5EF4-FFF2-40B4-BE49-F238E27FC236}">
                <a16:creationId xmlns="" xmlns:a16="http://schemas.microsoft.com/office/drawing/2014/main" id="{2C663F78-FBC2-4F02-BD7F-26CA8F5733E3}"/>
              </a:ext>
            </a:extLst>
          </p:cNvPr>
          <p:cNvSpPr/>
          <p:nvPr/>
        </p:nvSpPr>
        <p:spPr>
          <a:xfrm>
            <a:off x="16167" y="838200"/>
            <a:ext cx="727075" cy="389729"/>
          </a:xfrm>
          <a:prstGeom prst="homePlate">
            <a:avLst/>
          </a:prstGeom>
          <a:solidFill>
            <a:schemeClr val="accent2">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I</a:t>
            </a:r>
            <a:endParaRPr lang="en-US" sz="2000" b="1" dirty="0">
              <a:latin typeface="Times New Roman" panose="02020603050405020304" pitchFamily="18" charset="0"/>
              <a:cs typeface="Times New Roman" panose="02020603050405020304" pitchFamily="18" charset="0"/>
            </a:endParaRPr>
          </a:p>
        </p:txBody>
      </p:sp>
      <p:sp>
        <p:nvSpPr>
          <p:cNvPr id="8" name="TextBox 13">
            <a:extLst>
              <a:ext uri="{FF2B5EF4-FFF2-40B4-BE49-F238E27FC236}">
                <a16:creationId xmlns="" xmlns:a16="http://schemas.microsoft.com/office/drawing/2014/main" id="{FFC32C07-7AAE-4391-A800-187E876ACB05}"/>
              </a:ext>
            </a:extLst>
          </p:cNvPr>
          <p:cNvSpPr txBox="1"/>
          <p:nvPr/>
        </p:nvSpPr>
        <p:spPr>
          <a:xfrm>
            <a:off x="727075" y="802679"/>
            <a:ext cx="10792890" cy="461665"/>
          </a:xfrm>
          <a:prstGeom prst="rect">
            <a:avLst/>
          </a:prstGeom>
          <a:noFill/>
        </p:spPr>
        <p:txBody>
          <a:bodyPr wrap="square" rtlCol="0">
            <a:spAutoFit/>
          </a:bodyPr>
          <a:lstStyle/>
          <a:p>
            <a:pPr algn="just"/>
            <a:r>
              <a:rPr lang="en-US" sz="2400" b="1">
                <a:solidFill>
                  <a:schemeClr val="accent2">
                    <a:lumMod val="75000"/>
                  </a:schemeClr>
                </a:solidFill>
                <a:latin typeface="Myriad Pro" pitchFamily="34" charset="0"/>
              </a:rPr>
              <a:t>KHÁI NIỆM</a:t>
            </a:r>
            <a:endParaRPr lang="en-US" sz="2400" b="1" dirty="0">
              <a:solidFill>
                <a:schemeClr val="accent2">
                  <a:lumMod val="75000"/>
                </a:schemeClr>
              </a:solidFill>
              <a:latin typeface="Myriad Pro" pitchFamily="34" charset="0"/>
            </a:endParaRPr>
          </a:p>
        </p:txBody>
      </p:sp>
      <p:sp>
        <p:nvSpPr>
          <p:cNvPr id="14" name="Rectangle 27" descr="Parchment">
            <a:extLst>
              <a:ext uri="{FF2B5EF4-FFF2-40B4-BE49-F238E27FC236}">
                <a16:creationId xmlns="" xmlns:a16="http://schemas.microsoft.com/office/drawing/2014/main" id="{0A453712-B30C-4413-898A-CF1CBD860844}"/>
              </a:ext>
            </a:extLst>
          </p:cNvPr>
          <p:cNvSpPr>
            <a:spLocks noChangeArrowheads="1"/>
          </p:cNvSpPr>
          <p:nvPr/>
        </p:nvSpPr>
        <p:spPr bwMode="auto">
          <a:xfrm>
            <a:off x="1404366" y="7074716"/>
            <a:ext cx="10287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Font typeface="Wingdings" panose="05000000000000000000" pitchFamily="2" charset="2"/>
              <a:buNone/>
            </a:pPr>
            <a:endParaRPr lang="en-US" altLang="en-US" sz="3200">
              <a:solidFill>
                <a:srgbClr val="0000FF"/>
              </a:solidFill>
              <a:cs typeface="Arial" panose="020B0604020202020204" pitchFamily="34" charset="0"/>
              <a:sym typeface="Wingdings" panose="05000000000000000000" pitchFamily="2" charset="2"/>
            </a:endParaRPr>
          </a:p>
        </p:txBody>
      </p:sp>
      <p:pic>
        <p:nvPicPr>
          <p:cNvPr id="17" name="Picture 2" descr="D:\Day Pho Thong Vo Van Kiet\Lớp 11\Giao an soan\Powerpoint\Design\icon\Orange\CauHoi-02.png">
            <a:extLst>
              <a:ext uri="{FF2B5EF4-FFF2-40B4-BE49-F238E27FC236}">
                <a16:creationId xmlns="" xmlns:a16="http://schemas.microsoft.com/office/drawing/2014/main" id="{BAD40472-4279-4EE8-8E79-8576385F92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35" y="1603218"/>
            <a:ext cx="584200" cy="571500"/>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2">
            <a:extLst>
              <a:ext uri="{FF2B5EF4-FFF2-40B4-BE49-F238E27FC236}">
                <a16:creationId xmlns="" xmlns:a16="http://schemas.microsoft.com/office/drawing/2014/main" id="{9494918C-C3B9-4D5D-839B-CD724B0CC272}"/>
              </a:ext>
            </a:extLst>
          </p:cNvPr>
          <p:cNvSpPr/>
          <p:nvPr/>
        </p:nvSpPr>
        <p:spPr>
          <a:xfrm>
            <a:off x="591184" y="1485739"/>
            <a:ext cx="10991215" cy="10130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a:cs typeface="Arial" panose="020B0604020202020204" pitchFamily="34" charset="0"/>
              </a:rPr>
              <a:t>Quan sát hình và cho</a:t>
            </a:r>
            <a:r>
              <a:rPr lang="en-US" sz="2800">
                <a:cs typeface="Arial" panose="020B0604020202020204" pitchFamily="34" charset="0"/>
              </a:rPr>
              <a:t> </a:t>
            </a:r>
            <a:r>
              <a:rPr lang="vi-VN" sz="2800">
                <a:cs typeface="Arial" panose="020B0604020202020204" pitchFamily="34" charset="0"/>
              </a:rPr>
              <a:t>biết đâu là sinh sản vô</a:t>
            </a:r>
            <a:r>
              <a:rPr lang="en-US" sz="2800">
                <a:cs typeface="Arial" panose="020B0604020202020204" pitchFamily="34" charset="0"/>
              </a:rPr>
              <a:t> </a:t>
            </a:r>
            <a:r>
              <a:rPr lang="vi-VN" sz="2800">
                <a:cs typeface="Arial" panose="020B0604020202020204" pitchFamily="34" charset="0"/>
              </a:rPr>
              <a:t>tính, đâu là sinh sản hữu</a:t>
            </a:r>
            <a:r>
              <a:rPr lang="en-US" sz="2800">
                <a:cs typeface="Arial" panose="020B0604020202020204" pitchFamily="34" charset="0"/>
              </a:rPr>
              <a:t> </a:t>
            </a:r>
            <a:r>
              <a:rPr lang="vi-VN" sz="2800">
                <a:cs typeface="Arial" panose="020B0604020202020204" pitchFamily="34" charset="0"/>
              </a:rPr>
              <a:t>tính.</a:t>
            </a:r>
          </a:p>
        </p:txBody>
      </p:sp>
    </p:spTree>
    <p:extLst>
      <p:ext uri="{BB962C8B-B14F-4D97-AF65-F5344CB8AC3E}">
        <p14:creationId xmlns:p14="http://schemas.microsoft.com/office/powerpoint/2010/main" val="50807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511300" y="26985"/>
            <a:ext cx="10680700" cy="592167"/>
          </a:xfrm>
          <a:prstGeom prst="roundRect">
            <a:avLst/>
          </a:prstGeom>
          <a:solidFill>
            <a:schemeClr val="accent1">
              <a:lumMod val="20000"/>
              <a:lumOff val="80000"/>
            </a:schemeClr>
          </a:solidFill>
          <a:ln>
            <a:solidFill>
              <a:schemeClr val="accent6">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a:solidFill>
                  <a:srgbClr val="0070C0"/>
                </a:solidFill>
                <a:latin typeface="Myriad Pro" pitchFamily="34" charset="0"/>
              </a:rPr>
              <a:t>SINH SẢN HỮU TÍNH Ở ĐỘNG VẬT</a:t>
            </a:r>
            <a:endParaRPr lang="en-US" sz="2400" b="1" dirty="0">
              <a:solidFill>
                <a:srgbClr val="0070C0"/>
              </a:solidFill>
              <a:latin typeface="Myriad Pro" pitchFamily="34" charset="0"/>
            </a:endParaRPr>
          </a:p>
        </p:txBody>
      </p:sp>
      <p:sp>
        <p:nvSpPr>
          <p:cNvPr id="11" name="Rounded Rectangle 10"/>
          <p:cNvSpPr/>
          <p:nvPr/>
        </p:nvSpPr>
        <p:spPr>
          <a:xfrm>
            <a:off x="773350" y="22227"/>
            <a:ext cx="1360250" cy="628339"/>
          </a:xfrm>
          <a:prstGeom prst="roundRect">
            <a:avLst/>
          </a:prstGeom>
          <a:solidFill>
            <a:schemeClr val="accent1">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a:t>Bài 45</a:t>
            </a:r>
            <a:endParaRPr lang="en-US" sz="2000" b="1"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5" y="39686"/>
            <a:ext cx="673100" cy="506414"/>
          </a:xfrm>
          <a:prstGeom prst="roundRect">
            <a:avLst>
              <a:gd name="adj" fmla="val 8594"/>
            </a:avLst>
          </a:prstGeom>
          <a:solidFill>
            <a:srgbClr val="FFFFFF">
              <a:shade val="85000"/>
            </a:srgbClr>
          </a:solidFill>
          <a:ln>
            <a:solidFill>
              <a:schemeClr val="accent1">
                <a:lumMod val="75000"/>
              </a:schemeClr>
            </a:solidFill>
          </a:ln>
          <a:effectLst>
            <a:reflection blurRad="12700" stA="38000" endPos="28000" dist="5000" dir="5400000" sy="-100000" algn="bl" rotWithShape="0"/>
          </a:effectLst>
        </p:spPr>
      </p:pic>
      <p:sp>
        <p:nvSpPr>
          <p:cNvPr id="2" name="Slide Number Placeholder 1"/>
          <p:cNvSpPr>
            <a:spLocks noGrp="1"/>
          </p:cNvSpPr>
          <p:nvPr>
            <p:ph type="sldNum" sz="quarter" idx="12"/>
          </p:nvPr>
        </p:nvSpPr>
        <p:spPr>
          <a:xfrm>
            <a:off x="8737600" y="6356353"/>
            <a:ext cx="2844800" cy="365125"/>
          </a:xfrm>
        </p:spPr>
        <p:txBody>
          <a:bodyPr/>
          <a:lstStyle/>
          <a:p>
            <a:fld id="{AEC32211-C4AE-4200-8F1C-AB7060CFF7B4}" type="slidenum">
              <a:rPr lang="en-US" smtClean="0"/>
              <a:t>20</a:t>
            </a:fld>
            <a:endParaRPr lang="en-US" dirty="0"/>
          </a:p>
        </p:txBody>
      </p:sp>
      <p:sp>
        <p:nvSpPr>
          <p:cNvPr id="7" name="Pentagon 12">
            <a:extLst>
              <a:ext uri="{FF2B5EF4-FFF2-40B4-BE49-F238E27FC236}">
                <a16:creationId xmlns="" xmlns:a16="http://schemas.microsoft.com/office/drawing/2014/main" id="{2C663F78-FBC2-4F02-BD7F-26CA8F5733E3}"/>
              </a:ext>
            </a:extLst>
          </p:cNvPr>
          <p:cNvSpPr/>
          <p:nvPr/>
        </p:nvSpPr>
        <p:spPr>
          <a:xfrm>
            <a:off x="16167" y="838200"/>
            <a:ext cx="727075" cy="389729"/>
          </a:xfrm>
          <a:prstGeom prst="homePlate">
            <a:avLst/>
          </a:prstGeom>
          <a:solidFill>
            <a:schemeClr val="accent2">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IV</a:t>
            </a:r>
            <a:endParaRPr lang="en-US" sz="2000" b="1" dirty="0">
              <a:latin typeface="Times New Roman" panose="02020603050405020304" pitchFamily="18" charset="0"/>
              <a:cs typeface="Times New Roman" panose="02020603050405020304" pitchFamily="18" charset="0"/>
            </a:endParaRPr>
          </a:p>
        </p:txBody>
      </p:sp>
      <p:sp>
        <p:nvSpPr>
          <p:cNvPr id="8" name="TextBox 13">
            <a:extLst>
              <a:ext uri="{FF2B5EF4-FFF2-40B4-BE49-F238E27FC236}">
                <a16:creationId xmlns="" xmlns:a16="http://schemas.microsoft.com/office/drawing/2014/main" id="{FFC32C07-7AAE-4391-A800-187E876ACB05}"/>
              </a:ext>
            </a:extLst>
          </p:cNvPr>
          <p:cNvSpPr txBox="1"/>
          <p:nvPr/>
        </p:nvSpPr>
        <p:spPr>
          <a:xfrm>
            <a:off x="773350" y="838200"/>
            <a:ext cx="10792890" cy="461665"/>
          </a:xfrm>
          <a:prstGeom prst="rect">
            <a:avLst/>
          </a:prstGeom>
          <a:noFill/>
        </p:spPr>
        <p:txBody>
          <a:bodyPr wrap="square" rtlCol="0">
            <a:spAutoFit/>
          </a:bodyPr>
          <a:lstStyle/>
          <a:p>
            <a:pPr algn="just"/>
            <a:r>
              <a:rPr lang="en-US" sz="2400" b="1">
                <a:solidFill>
                  <a:schemeClr val="accent2">
                    <a:lumMod val="75000"/>
                  </a:schemeClr>
                </a:solidFill>
                <a:latin typeface="Myriad Pro" pitchFamily="34" charset="0"/>
              </a:rPr>
              <a:t>ĐẺ TRỨNG VÀ ĐẺ CON</a:t>
            </a:r>
            <a:endParaRPr lang="en-US" sz="2400" b="1" dirty="0">
              <a:solidFill>
                <a:schemeClr val="accent2">
                  <a:lumMod val="75000"/>
                </a:schemeClr>
              </a:solidFill>
              <a:latin typeface="Myriad Pro" pitchFamily="34" charset="0"/>
            </a:endParaRPr>
          </a:p>
        </p:txBody>
      </p:sp>
      <p:sp>
        <p:nvSpPr>
          <p:cNvPr id="14" name="Rectangle 27" descr="Parchment">
            <a:extLst>
              <a:ext uri="{FF2B5EF4-FFF2-40B4-BE49-F238E27FC236}">
                <a16:creationId xmlns="" xmlns:a16="http://schemas.microsoft.com/office/drawing/2014/main" id="{0A453712-B30C-4413-898A-CF1CBD860844}"/>
              </a:ext>
            </a:extLst>
          </p:cNvPr>
          <p:cNvSpPr>
            <a:spLocks noChangeArrowheads="1"/>
          </p:cNvSpPr>
          <p:nvPr/>
        </p:nvSpPr>
        <p:spPr bwMode="auto">
          <a:xfrm>
            <a:off x="1404366" y="7074716"/>
            <a:ext cx="10287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Font typeface="Wingdings" panose="05000000000000000000" pitchFamily="2" charset="2"/>
              <a:buNone/>
            </a:pPr>
            <a:endParaRPr lang="en-US" altLang="en-US" sz="3200">
              <a:solidFill>
                <a:srgbClr val="0000FF"/>
              </a:solidFill>
              <a:cs typeface="Arial" panose="020B0604020202020204" pitchFamily="34" charset="0"/>
              <a:sym typeface="Wingdings" panose="05000000000000000000" pitchFamily="2" charset="2"/>
            </a:endParaRPr>
          </a:p>
        </p:txBody>
      </p:sp>
      <p:pic>
        <p:nvPicPr>
          <p:cNvPr id="13" name="Picture 3" descr="ca_ro_dong">
            <a:extLst>
              <a:ext uri="{FF2B5EF4-FFF2-40B4-BE49-F238E27FC236}">
                <a16:creationId xmlns="" xmlns:a16="http://schemas.microsoft.com/office/drawing/2014/main" id="{4E7A5EC2-273B-438F-B585-B9DC1D4F76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6125" y="4474048"/>
            <a:ext cx="2051956" cy="2209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250px-Kangaroo_and_joey03">
            <a:extLst>
              <a:ext uri="{FF2B5EF4-FFF2-40B4-BE49-F238E27FC236}">
                <a16:creationId xmlns="" xmlns:a16="http://schemas.microsoft.com/office/drawing/2014/main" id="{33EE0961-5170-4953-97F9-2587841F60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7750" y="4474049"/>
            <a:ext cx="1905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gau baccuc">
            <a:extLst>
              <a:ext uri="{FF2B5EF4-FFF2-40B4-BE49-F238E27FC236}">
                <a16:creationId xmlns="" xmlns:a16="http://schemas.microsoft.com/office/drawing/2014/main" id="{BA592170-AD4F-4E22-96A1-161B3EAD5F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8700" y="1337965"/>
            <a:ext cx="2057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a:extLst>
              <a:ext uri="{FF2B5EF4-FFF2-40B4-BE49-F238E27FC236}">
                <a16:creationId xmlns="" xmlns:a16="http://schemas.microsoft.com/office/drawing/2014/main" id="{4CD61374-A711-438D-8B80-270458FA8E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7860" y="4453991"/>
            <a:ext cx="2133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tiger">
            <a:extLst>
              <a:ext uri="{FF2B5EF4-FFF2-40B4-BE49-F238E27FC236}">
                <a16:creationId xmlns="" xmlns:a16="http://schemas.microsoft.com/office/drawing/2014/main" id="{4B52176D-400D-45A8-A08B-BA1AA380D2B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55000" y="1367891"/>
            <a:ext cx="1905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0" descr="wildlife_herps_fowlers-toad">
            <a:extLst>
              <a:ext uri="{FF2B5EF4-FFF2-40B4-BE49-F238E27FC236}">
                <a16:creationId xmlns="" xmlns:a16="http://schemas.microsoft.com/office/drawing/2014/main" id="{0C3B01BE-E2A7-4A9B-B666-FF480E75112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200" y="4489289"/>
            <a:ext cx="2438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1" descr="dog-pictures">
            <a:extLst>
              <a:ext uri="{FF2B5EF4-FFF2-40B4-BE49-F238E27FC236}">
                <a16:creationId xmlns="" xmlns:a16="http://schemas.microsoft.com/office/drawing/2014/main" id="{09FA708F-9970-4CFD-A1FA-91E5603BA48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24250" y="1299865"/>
            <a:ext cx="2209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egg snake">
            <a:extLst>
              <a:ext uri="{FF2B5EF4-FFF2-40B4-BE49-F238E27FC236}">
                <a16:creationId xmlns="" xmlns:a16="http://schemas.microsoft.com/office/drawing/2014/main" id="{A4C798B4-9D33-43CE-B702-1702C813755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50221" y="1337965"/>
            <a:ext cx="1905000" cy="284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421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down)">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down)">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2">
            <a:extLst>
              <a:ext uri="{FF2B5EF4-FFF2-40B4-BE49-F238E27FC236}">
                <a16:creationId xmlns="" xmlns:a16="http://schemas.microsoft.com/office/drawing/2014/main" id="{F36AB9BB-9D10-420E-81ED-40D5457E7359}"/>
              </a:ext>
            </a:extLst>
          </p:cNvPr>
          <p:cNvGraphicFramePr>
            <a:graphicFrameLocks noGrp="1"/>
          </p:cNvGraphicFramePr>
          <p:nvPr>
            <p:extLst>
              <p:ext uri="{D42A27DB-BD31-4B8C-83A1-F6EECF244321}">
                <p14:modId xmlns:p14="http://schemas.microsoft.com/office/powerpoint/2010/main" val="1032256556"/>
              </p:ext>
            </p:extLst>
          </p:nvPr>
        </p:nvGraphicFramePr>
        <p:xfrm>
          <a:off x="228600" y="0"/>
          <a:ext cx="11582400" cy="6781800"/>
        </p:xfrm>
        <a:graphic>
          <a:graphicData uri="http://schemas.openxmlformats.org/drawingml/2006/table">
            <a:tbl>
              <a:tblPr firstRow="1" bandRow="1">
                <a:tableStyleId>{5940675A-B579-460E-94D1-54222C63F5DA}</a:tableStyleId>
              </a:tblPr>
              <a:tblGrid>
                <a:gridCol w="5791200">
                  <a:extLst>
                    <a:ext uri="{9D8B030D-6E8A-4147-A177-3AD203B41FA5}">
                      <a16:colId xmlns="" xmlns:a16="http://schemas.microsoft.com/office/drawing/2014/main" val="2776772140"/>
                    </a:ext>
                  </a:extLst>
                </a:gridCol>
                <a:gridCol w="5791200">
                  <a:extLst>
                    <a:ext uri="{9D8B030D-6E8A-4147-A177-3AD203B41FA5}">
                      <a16:colId xmlns="" xmlns:a16="http://schemas.microsoft.com/office/drawing/2014/main" val="1799425574"/>
                    </a:ext>
                  </a:extLst>
                </a:gridCol>
              </a:tblGrid>
              <a:tr h="6781800">
                <a:tc>
                  <a:txBody>
                    <a:bodyPr/>
                    <a:lstStyle/>
                    <a:p>
                      <a:endParaRPr lang="en-US"/>
                    </a:p>
                  </a:txBody>
                  <a:tcPr/>
                </a:tc>
                <a:tc>
                  <a:txBody>
                    <a:bodyPr/>
                    <a:lstStyle/>
                    <a:p>
                      <a:endParaRPr lang="en-US"/>
                    </a:p>
                  </a:txBody>
                  <a:tcPr/>
                </a:tc>
                <a:extLst>
                  <a:ext uri="{0D108BD9-81ED-4DB2-BD59-A6C34878D82A}">
                    <a16:rowId xmlns="" xmlns:a16="http://schemas.microsoft.com/office/drawing/2014/main" val="1842905770"/>
                  </a:ext>
                </a:extLst>
              </a:tr>
            </a:tbl>
          </a:graphicData>
        </a:graphic>
      </p:graphicFrame>
      <p:sp>
        <p:nvSpPr>
          <p:cNvPr id="4" name="Hình chữ nhật 3">
            <a:extLst>
              <a:ext uri="{FF2B5EF4-FFF2-40B4-BE49-F238E27FC236}">
                <a16:creationId xmlns="" xmlns:a16="http://schemas.microsoft.com/office/drawing/2014/main" id="{73DC8F4D-5849-4B30-AFB5-6CD6CE6E0757}"/>
              </a:ext>
            </a:extLst>
          </p:cNvPr>
          <p:cNvSpPr/>
          <p:nvPr/>
        </p:nvSpPr>
        <p:spPr>
          <a:xfrm>
            <a:off x="228600" y="6099810"/>
            <a:ext cx="5791200" cy="6858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ĐỘNG VẬT ĐẺ TRỨNG</a:t>
            </a:r>
          </a:p>
        </p:txBody>
      </p:sp>
      <p:sp>
        <p:nvSpPr>
          <p:cNvPr id="5" name="Hình chữ nhật 4">
            <a:extLst>
              <a:ext uri="{FF2B5EF4-FFF2-40B4-BE49-F238E27FC236}">
                <a16:creationId xmlns="" xmlns:a16="http://schemas.microsoft.com/office/drawing/2014/main" id="{A44A30C3-B013-4A93-9EB6-A09C88F4B8A9}"/>
              </a:ext>
            </a:extLst>
          </p:cNvPr>
          <p:cNvSpPr/>
          <p:nvPr/>
        </p:nvSpPr>
        <p:spPr>
          <a:xfrm>
            <a:off x="6019800" y="6096000"/>
            <a:ext cx="5791200" cy="6858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a:latin typeface="Arial" panose="020B0604020202020204" pitchFamily="34" charset="0"/>
                <a:cs typeface="Arial" panose="020B0604020202020204" pitchFamily="34" charset="0"/>
              </a:rPr>
              <a:t>ĐỘNG VẬT ĐẺ CON</a:t>
            </a:r>
          </a:p>
        </p:txBody>
      </p:sp>
      <p:pic>
        <p:nvPicPr>
          <p:cNvPr id="6" name="Picture 3" descr="ca_ro_dong">
            <a:extLst>
              <a:ext uri="{FF2B5EF4-FFF2-40B4-BE49-F238E27FC236}">
                <a16:creationId xmlns="" xmlns:a16="http://schemas.microsoft.com/office/drawing/2014/main" id="{03A4607D-C8CE-42D8-BFE8-21BBE2A999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522" y="3173571"/>
            <a:ext cx="2586172" cy="2785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 xmlns:a16="http://schemas.microsoft.com/office/drawing/2014/main" id="{B1CE593C-603E-4ED6-ADED-6C5CEEA2AF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3215480"/>
            <a:ext cx="256032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wildlife_herps_fowlers-toad">
            <a:extLst>
              <a:ext uri="{FF2B5EF4-FFF2-40B4-BE49-F238E27FC236}">
                <a16:creationId xmlns="" xmlns:a16="http://schemas.microsoft.com/office/drawing/2014/main" id="{8E40F54C-7304-4084-8CB1-0AD1C7D551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1260" y="70164"/>
            <a:ext cx="3222170" cy="281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egg snake">
            <a:extLst>
              <a:ext uri="{FF2B5EF4-FFF2-40B4-BE49-F238E27FC236}">
                <a16:creationId xmlns="" xmlns:a16="http://schemas.microsoft.com/office/drawing/2014/main" id="{B3418C85-5611-4986-935C-5C96107B2A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9011"/>
            <a:ext cx="1905000" cy="284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250px-Kangaroo_and_joey03">
            <a:extLst>
              <a:ext uri="{FF2B5EF4-FFF2-40B4-BE49-F238E27FC236}">
                <a16:creationId xmlns="" xmlns:a16="http://schemas.microsoft.com/office/drawing/2014/main" id="{349DCA28-E76A-4698-ABE8-E8A33A8B48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64295" y="3165951"/>
            <a:ext cx="2430516" cy="281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gau baccuc">
            <a:extLst>
              <a:ext uri="{FF2B5EF4-FFF2-40B4-BE49-F238E27FC236}">
                <a16:creationId xmlns="" xmlns:a16="http://schemas.microsoft.com/office/drawing/2014/main" id="{3E1518F2-5706-44FB-8AA3-828E79EF30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82995" y="102074"/>
            <a:ext cx="2057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tiger">
            <a:extLst>
              <a:ext uri="{FF2B5EF4-FFF2-40B4-BE49-F238E27FC236}">
                <a16:creationId xmlns="" xmlns:a16="http://schemas.microsoft.com/office/drawing/2014/main" id="{4EBF82DC-11ED-4C0F-B85A-C759A58CCA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73800" y="3165952"/>
            <a:ext cx="1905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dog-pictures">
            <a:extLst>
              <a:ext uri="{FF2B5EF4-FFF2-40B4-BE49-F238E27FC236}">
                <a16:creationId xmlns="" xmlns:a16="http://schemas.microsoft.com/office/drawing/2014/main" id="{7183F075-1489-4106-90C0-D28AA9BC25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36990" y="97987"/>
            <a:ext cx="2209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04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511300" y="26985"/>
            <a:ext cx="10680700" cy="592167"/>
          </a:xfrm>
          <a:prstGeom prst="roundRect">
            <a:avLst/>
          </a:prstGeom>
          <a:solidFill>
            <a:schemeClr val="accent1">
              <a:lumMod val="20000"/>
              <a:lumOff val="80000"/>
            </a:schemeClr>
          </a:solidFill>
          <a:ln>
            <a:solidFill>
              <a:schemeClr val="accent6">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a:solidFill>
                  <a:srgbClr val="0070C0"/>
                </a:solidFill>
                <a:latin typeface="Myriad Pro" pitchFamily="34" charset="0"/>
              </a:rPr>
              <a:t>SINH SẢN HỮU TÍNH Ở ĐỘNG VẬT</a:t>
            </a:r>
            <a:endParaRPr lang="en-US" sz="2400" b="1" dirty="0">
              <a:solidFill>
                <a:srgbClr val="0070C0"/>
              </a:solidFill>
              <a:latin typeface="Myriad Pro" pitchFamily="34" charset="0"/>
            </a:endParaRPr>
          </a:p>
        </p:txBody>
      </p:sp>
      <p:sp>
        <p:nvSpPr>
          <p:cNvPr id="11" name="Rounded Rectangle 10"/>
          <p:cNvSpPr/>
          <p:nvPr/>
        </p:nvSpPr>
        <p:spPr>
          <a:xfrm>
            <a:off x="773350" y="22227"/>
            <a:ext cx="1360250" cy="628339"/>
          </a:xfrm>
          <a:prstGeom prst="roundRect">
            <a:avLst/>
          </a:prstGeom>
          <a:solidFill>
            <a:schemeClr val="accent1">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a:t>Bài 45</a:t>
            </a:r>
            <a:endParaRPr lang="en-US" sz="2000" b="1"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5" y="39686"/>
            <a:ext cx="673100" cy="506414"/>
          </a:xfrm>
          <a:prstGeom prst="roundRect">
            <a:avLst>
              <a:gd name="adj" fmla="val 8594"/>
            </a:avLst>
          </a:prstGeom>
          <a:solidFill>
            <a:srgbClr val="FFFFFF">
              <a:shade val="85000"/>
            </a:srgbClr>
          </a:solidFill>
          <a:ln>
            <a:solidFill>
              <a:schemeClr val="accent1">
                <a:lumMod val="75000"/>
              </a:schemeClr>
            </a:solidFill>
          </a:ln>
          <a:effectLst>
            <a:reflection blurRad="12700" stA="38000" endPos="28000" dist="5000" dir="5400000" sy="-100000" algn="bl" rotWithShape="0"/>
          </a:effectLst>
        </p:spPr>
      </p:pic>
      <p:sp>
        <p:nvSpPr>
          <p:cNvPr id="2" name="Slide Number Placeholder 1"/>
          <p:cNvSpPr>
            <a:spLocks noGrp="1"/>
          </p:cNvSpPr>
          <p:nvPr>
            <p:ph type="sldNum" sz="quarter" idx="12"/>
          </p:nvPr>
        </p:nvSpPr>
        <p:spPr>
          <a:xfrm>
            <a:off x="8737600" y="6356353"/>
            <a:ext cx="2844800" cy="365125"/>
          </a:xfrm>
        </p:spPr>
        <p:txBody>
          <a:bodyPr/>
          <a:lstStyle/>
          <a:p>
            <a:fld id="{AEC32211-C4AE-4200-8F1C-AB7060CFF7B4}" type="slidenum">
              <a:rPr lang="en-US" smtClean="0"/>
              <a:t>22</a:t>
            </a:fld>
            <a:endParaRPr lang="en-US" dirty="0"/>
          </a:p>
        </p:txBody>
      </p:sp>
      <p:sp>
        <p:nvSpPr>
          <p:cNvPr id="7" name="Pentagon 12">
            <a:extLst>
              <a:ext uri="{FF2B5EF4-FFF2-40B4-BE49-F238E27FC236}">
                <a16:creationId xmlns="" xmlns:a16="http://schemas.microsoft.com/office/drawing/2014/main" id="{2C663F78-FBC2-4F02-BD7F-26CA8F5733E3}"/>
              </a:ext>
            </a:extLst>
          </p:cNvPr>
          <p:cNvSpPr/>
          <p:nvPr/>
        </p:nvSpPr>
        <p:spPr>
          <a:xfrm>
            <a:off x="16167" y="838200"/>
            <a:ext cx="727075" cy="389729"/>
          </a:xfrm>
          <a:prstGeom prst="homePlate">
            <a:avLst/>
          </a:prstGeom>
          <a:solidFill>
            <a:schemeClr val="accent2">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IV</a:t>
            </a:r>
            <a:endParaRPr lang="en-US" sz="2000" b="1" dirty="0">
              <a:latin typeface="Times New Roman" panose="02020603050405020304" pitchFamily="18" charset="0"/>
              <a:cs typeface="Times New Roman" panose="02020603050405020304" pitchFamily="18" charset="0"/>
            </a:endParaRPr>
          </a:p>
        </p:txBody>
      </p:sp>
      <p:sp>
        <p:nvSpPr>
          <p:cNvPr id="8" name="TextBox 13">
            <a:extLst>
              <a:ext uri="{FF2B5EF4-FFF2-40B4-BE49-F238E27FC236}">
                <a16:creationId xmlns="" xmlns:a16="http://schemas.microsoft.com/office/drawing/2014/main" id="{FFC32C07-7AAE-4391-A800-187E876ACB05}"/>
              </a:ext>
            </a:extLst>
          </p:cNvPr>
          <p:cNvSpPr txBox="1"/>
          <p:nvPr/>
        </p:nvSpPr>
        <p:spPr>
          <a:xfrm>
            <a:off x="773350" y="838200"/>
            <a:ext cx="10792890" cy="461665"/>
          </a:xfrm>
          <a:prstGeom prst="rect">
            <a:avLst/>
          </a:prstGeom>
          <a:noFill/>
        </p:spPr>
        <p:txBody>
          <a:bodyPr wrap="square" rtlCol="0">
            <a:spAutoFit/>
          </a:bodyPr>
          <a:lstStyle/>
          <a:p>
            <a:pPr algn="just"/>
            <a:r>
              <a:rPr lang="en-US" sz="2400" b="1">
                <a:solidFill>
                  <a:schemeClr val="accent2">
                    <a:lumMod val="75000"/>
                  </a:schemeClr>
                </a:solidFill>
                <a:latin typeface="Myriad Pro" pitchFamily="34" charset="0"/>
              </a:rPr>
              <a:t>ĐẺ TRỨNG VÀ ĐẺ CON</a:t>
            </a:r>
            <a:endParaRPr lang="en-US" sz="2400" b="1" dirty="0">
              <a:solidFill>
                <a:schemeClr val="accent2">
                  <a:lumMod val="75000"/>
                </a:schemeClr>
              </a:solidFill>
              <a:latin typeface="Myriad Pro" pitchFamily="34" charset="0"/>
            </a:endParaRPr>
          </a:p>
        </p:txBody>
      </p:sp>
      <p:sp>
        <p:nvSpPr>
          <p:cNvPr id="14" name="Rectangle 27" descr="Parchment">
            <a:extLst>
              <a:ext uri="{FF2B5EF4-FFF2-40B4-BE49-F238E27FC236}">
                <a16:creationId xmlns="" xmlns:a16="http://schemas.microsoft.com/office/drawing/2014/main" id="{0A453712-B30C-4413-898A-CF1CBD860844}"/>
              </a:ext>
            </a:extLst>
          </p:cNvPr>
          <p:cNvSpPr>
            <a:spLocks noChangeArrowheads="1"/>
          </p:cNvSpPr>
          <p:nvPr/>
        </p:nvSpPr>
        <p:spPr bwMode="auto">
          <a:xfrm>
            <a:off x="1404366" y="7074716"/>
            <a:ext cx="10287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Font typeface="Wingdings" panose="05000000000000000000" pitchFamily="2" charset="2"/>
              <a:buNone/>
            </a:pPr>
            <a:endParaRPr lang="en-US" altLang="en-US" sz="3200">
              <a:solidFill>
                <a:srgbClr val="0000FF"/>
              </a:solidFill>
              <a:cs typeface="Arial" panose="020B0604020202020204" pitchFamily="34" charset="0"/>
              <a:sym typeface="Wingdings" panose="05000000000000000000" pitchFamily="2" charset="2"/>
            </a:endParaRPr>
          </a:p>
        </p:txBody>
      </p:sp>
      <p:sp>
        <p:nvSpPr>
          <p:cNvPr id="19" name="Rounded Rectangle 14">
            <a:extLst>
              <a:ext uri="{FF2B5EF4-FFF2-40B4-BE49-F238E27FC236}">
                <a16:creationId xmlns="" xmlns:a16="http://schemas.microsoft.com/office/drawing/2014/main" id="{A18B2F52-269E-43D6-9E5B-1BA20D20F9E2}"/>
              </a:ext>
            </a:extLst>
          </p:cNvPr>
          <p:cNvSpPr/>
          <p:nvPr/>
        </p:nvSpPr>
        <p:spPr>
          <a:xfrm>
            <a:off x="561975" y="1341589"/>
            <a:ext cx="403225" cy="356039"/>
          </a:xfrm>
          <a:prstGeom prst="roundRect">
            <a:avLst/>
          </a:prstGeom>
          <a:solidFill>
            <a:schemeClr val="accent6">
              <a:lumMod val="75000"/>
            </a:schemeClr>
          </a:solidFill>
          <a:ln>
            <a:solidFill>
              <a:schemeClr val="accent6">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b="1"/>
              <a:t>1</a:t>
            </a:r>
            <a:endParaRPr lang="en-US" sz="2000" b="1" dirty="0"/>
          </a:p>
        </p:txBody>
      </p:sp>
      <p:sp>
        <p:nvSpPr>
          <p:cNvPr id="20" name="TextBox 15">
            <a:extLst>
              <a:ext uri="{FF2B5EF4-FFF2-40B4-BE49-F238E27FC236}">
                <a16:creationId xmlns="" xmlns:a16="http://schemas.microsoft.com/office/drawing/2014/main" id="{16ECF06C-3558-4C0E-B7FE-F6FF7F3DB147}"/>
              </a:ext>
            </a:extLst>
          </p:cNvPr>
          <p:cNvSpPr txBox="1"/>
          <p:nvPr/>
        </p:nvSpPr>
        <p:spPr>
          <a:xfrm>
            <a:off x="965199" y="1290935"/>
            <a:ext cx="10680700" cy="461665"/>
          </a:xfrm>
          <a:prstGeom prst="rect">
            <a:avLst/>
          </a:prstGeom>
          <a:noFill/>
        </p:spPr>
        <p:txBody>
          <a:bodyPr wrap="square" rtlCol="0">
            <a:spAutoFit/>
          </a:bodyPr>
          <a:lstStyle/>
          <a:p>
            <a:r>
              <a:rPr lang="en-US" sz="2400" b="1">
                <a:solidFill>
                  <a:schemeClr val="accent6">
                    <a:lumMod val="75000"/>
                  </a:schemeClr>
                </a:solidFill>
                <a:latin typeface="Myriad Pro" pitchFamily="34" charset="0"/>
              </a:rPr>
              <a:t>Đẻ trứng</a:t>
            </a:r>
            <a:endParaRPr lang="en-US" sz="2400" b="1" dirty="0">
              <a:solidFill>
                <a:schemeClr val="accent6">
                  <a:lumMod val="75000"/>
                </a:schemeClr>
              </a:solidFill>
              <a:latin typeface="Myriad Pro" pitchFamily="34" charset="0"/>
            </a:endParaRPr>
          </a:p>
        </p:txBody>
      </p:sp>
      <p:sp>
        <p:nvSpPr>
          <p:cNvPr id="21" name="Rounded Rectangle 2">
            <a:extLst>
              <a:ext uri="{FF2B5EF4-FFF2-40B4-BE49-F238E27FC236}">
                <a16:creationId xmlns="" xmlns:a16="http://schemas.microsoft.com/office/drawing/2014/main" id="{E62B26E5-510B-4C4C-8336-B41D1C5F6EBE}"/>
              </a:ext>
            </a:extLst>
          </p:cNvPr>
          <p:cNvSpPr/>
          <p:nvPr/>
        </p:nvSpPr>
        <p:spPr>
          <a:xfrm>
            <a:off x="126524" y="2050866"/>
            <a:ext cx="11938951" cy="374764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vi-VN" sz="2800">
                <a:cs typeface="Arial" panose="020B0604020202020204" pitchFamily="34" charset="0"/>
              </a:rPr>
              <a:t>- Cá, lưỡng cư, bò sát, chim và nhiều loài động vật không xương sống đẻ trứng: cá chép, ếch nhái, chim sẻ, thú mỏ vịt...</a:t>
            </a:r>
          </a:p>
          <a:p>
            <a:pPr algn="just">
              <a:lnSpc>
                <a:spcPct val="150000"/>
              </a:lnSpc>
            </a:pPr>
            <a:r>
              <a:rPr lang="vi-VN" sz="2800">
                <a:cs typeface="Arial" panose="020B0604020202020204" pitchFamily="34" charset="0"/>
              </a:rPr>
              <a:t>* Hiện tượng noãn thai sinh (đẻ trứng thai): có vài loài cá và bò sát đẻ con do trứng thụ tinh nằm lại trong ống dẫn trứng và phát triển thành phôi nhờ chất dự trữ trong noãn hoàng của trứng.</a:t>
            </a:r>
          </a:p>
        </p:txBody>
      </p:sp>
    </p:spTree>
    <p:extLst>
      <p:ext uri="{BB962C8B-B14F-4D97-AF65-F5344CB8AC3E}">
        <p14:creationId xmlns:p14="http://schemas.microsoft.com/office/powerpoint/2010/main" val="3549898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511300" y="26985"/>
            <a:ext cx="10680700" cy="592167"/>
          </a:xfrm>
          <a:prstGeom prst="roundRect">
            <a:avLst/>
          </a:prstGeom>
          <a:solidFill>
            <a:schemeClr val="accent1">
              <a:lumMod val="20000"/>
              <a:lumOff val="80000"/>
            </a:schemeClr>
          </a:solidFill>
          <a:ln>
            <a:solidFill>
              <a:schemeClr val="accent6">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a:solidFill>
                  <a:srgbClr val="0070C0"/>
                </a:solidFill>
                <a:latin typeface="Myriad Pro" pitchFamily="34" charset="0"/>
              </a:rPr>
              <a:t>SINH SẢN HỮU TÍNH Ở ĐỘNG VẬT</a:t>
            </a:r>
            <a:endParaRPr lang="en-US" sz="2400" b="1" dirty="0">
              <a:solidFill>
                <a:srgbClr val="0070C0"/>
              </a:solidFill>
              <a:latin typeface="Myriad Pro" pitchFamily="34" charset="0"/>
            </a:endParaRPr>
          </a:p>
        </p:txBody>
      </p:sp>
      <p:sp>
        <p:nvSpPr>
          <p:cNvPr id="11" name="Rounded Rectangle 10"/>
          <p:cNvSpPr/>
          <p:nvPr/>
        </p:nvSpPr>
        <p:spPr>
          <a:xfrm>
            <a:off x="773350" y="22227"/>
            <a:ext cx="1360250" cy="628339"/>
          </a:xfrm>
          <a:prstGeom prst="roundRect">
            <a:avLst/>
          </a:prstGeom>
          <a:solidFill>
            <a:schemeClr val="accent1">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a:t>Bài 45</a:t>
            </a:r>
            <a:endParaRPr lang="en-US" sz="2000" b="1"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5" y="39686"/>
            <a:ext cx="673100" cy="506414"/>
          </a:xfrm>
          <a:prstGeom prst="roundRect">
            <a:avLst>
              <a:gd name="adj" fmla="val 8594"/>
            </a:avLst>
          </a:prstGeom>
          <a:solidFill>
            <a:srgbClr val="FFFFFF">
              <a:shade val="85000"/>
            </a:srgbClr>
          </a:solidFill>
          <a:ln>
            <a:solidFill>
              <a:schemeClr val="accent1">
                <a:lumMod val="75000"/>
              </a:schemeClr>
            </a:solidFill>
          </a:ln>
          <a:effectLst>
            <a:reflection blurRad="12700" stA="38000" endPos="28000" dist="5000" dir="5400000" sy="-100000" algn="bl" rotWithShape="0"/>
          </a:effectLst>
        </p:spPr>
      </p:pic>
      <p:sp>
        <p:nvSpPr>
          <p:cNvPr id="2" name="Slide Number Placeholder 1"/>
          <p:cNvSpPr>
            <a:spLocks noGrp="1"/>
          </p:cNvSpPr>
          <p:nvPr>
            <p:ph type="sldNum" sz="quarter" idx="12"/>
          </p:nvPr>
        </p:nvSpPr>
        <p:spPr>
          <a:xfrm>
            <a:off x="8737600" y="6356353"/>
            <a:ext cx="2844800" cy="365125"/>
          </a:xfrm>
        </p:spPr>
        <p:txBody>
          <a:bodyPr/>
          <a:lstStyle/>
          <a:p>
            <a:fld id="{AEC32211-C4AE-4200-8F1C-AB7060CFF7B4}" type="slidenum">
              <a:rPr lang="en-US" smtClean="0"/>
              <a:t>23</a:t>
            </a:fld>
            <a:endParaRPr lang="en-US" dirty="0"/>
          </a:p>
        </p:txBody>
      </p:sp>
      <p:sp>
        <p:nvSpPr>
          <p:cNvPr id="7" name="Pentagon 12">
            <a:extLst>
              <a:ext uri="{FF2B5EF4-FFF2-40B4-BE49-F238E27FC236}">
                <a16:creationId xmlns="" xmlns:a16="http://schemas.microsoft.com/office/drawing/2014/main" id="{2C663F78-FBC2-4F02-BD7F-26CA8F5733E3}"/>
              </a:ext>
            </a:extLst>
          </p:cNvPr>
          <p:cNvSpPr/>
          <p:nvPr/>
        </p:nvSpPr>
        <p:spPr>
          <a:xfrm>
            <a:off x="16167" y="838200"/>
            <a:ext cx="727075" cy="389729"/>
          </a:xfrm>
          <a:prstGeom prst="homePlate">
            <a:avLst/>
          </a:prstGeom>
          <a:solidFill>
            <a:schemeClr val="accent2">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IV</a:t>
            </a:r>
            <a:endParaRPr lang="en-US" sz="2000" b="1" dirty="0">
              <a:latin typeface="Times New Roman" panose="02020603050405020304" pitchFamily="18" charset="0"/>
              <a:cs typeface="Times New Roman" panose="02020603050405020304" pitchFamily="18" charset="0"/>
            </a:endParaRPr>
          </a:p>
        </p:txBody>
      </p:sp>
      <p:sp>
        <p:nvSpPr>
          <p:cNvPr id="8" name="TextBox 13">
            <a:extLst>
              <a:ext uri="{FF2B5EF4-FFF2-40B4-BE49-F238E27FC236}">
                <a16:creationId xmlns="" xmlns:a16="http://schemas.microsoft.com/office/drawing/2014/main" id="{FFC32C07-7AAE-4391-A800-187E876ACB05}"/>
              </a:ext>
            </a:extLst>
          </p:cNvPr>
          <p:cNvSpPr txBox="1"/>
          <p:nvPr/>
        </p:nvSpPr>
        <p:spPr>
          <a:xfrm>
            <a:off x="773350" y="838200"/>
            <a:ext cx="10792890" cy="461665"/>
          </a:xfrm>
          <a:prstGeom prst="rect">
            <a:avLst/>
          </a:prstGeom>
          <a:noFill/>
        </p:spPr>
        <p:txBody>
          <a:bodyPr wrap="square" rtlCol="0">
            <a:spAutoFit/>
          </a:bodyPr>
          <a:lstStyle/>
          <a:p>
            <a:pPr algn="just"/>
            <a:r>
              <a:rPr lang="en-US" sz="2400" b="1">
                <a:solidFill>
                  <a:schemeClr val="accent2">
                    <a:lumMod val="75000"/>
                  </a:schemeClr>
                </a:solidFill>
                <a:latin typeface="Myriad Pro" pitchFamily="34" charset="0"/>
              </a:rPr>
              <a:t>ĐẺ TRỨNG VÀ ĐẺ CON</a:t>
            </a:r>
            <a:endParaRPr lang="en-US" sz="2400" b="1" dirty="0">
              <a:solidFill>
                <a:schemeClr val="accent2">
                  <a:lumMod val="75000"/>
                </a:schemeClr>
              </a:solidFill>
              <a:latin typeface="Myriad Pro" pitchFamily="34" charset="0"/>
            </a:endParaRPr>
          </a:p>
        </p:txBody>
      </p:sp>
      <p:sp>
        <p:nvSpPr>
          <p:cNvPr id="14" name="Rectangle 27" descr="Parchment">
            <a:extLst>
              <a:ext uri="{FF2B5EF4-FFF2-40B4-BE49-F238E27FC236}">
                <a16:creationId xmlns="" xmlns:a16="http://schemas.microsoft.com/office/drawing/2014/main" id="{0A453712-B30C-4413-898A-CF1CBD860844}"/>
              </a:ext>
            </a:extLst>
          </p:cNvPr>
          <p:cNvSpPr>
            <a:spLocks noChangeArrowheads="1"/>
          </p:cNvSpPr>
          <p:nvPr/>
        </p:nvSpPr>
        <p:spPr bwMode="auto">
          <a:xfrm>
            <a:off x="1404366" y="7074716"/>
            <a:ext cx="10287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Font typeface="Wingdings" panose="05000000000000000000" pitchFamily="2" charset="2"/>
              <a:buNone/>
            </a:pPr>
            <a:endParaRPr lang="en-US" altLang="en-US" sz="3200">
              <a:solidFill>
                <a:srgbClr val="0000FF"/>
              </a:solidFill>
              <a:cs typeface="Arial" panose="020B0604020202020204" pitchFamily="34" charset="0"/>
              <a:sym typeface="Wingdings" panose="05000000000000000000" pitchFamily="2" charset="2"/>
            </a:endParaRPr>
          </a:p>
        </p:txBody>
      </p:sp>
      <p:sp>
        <p:nvSpPr>
          <p:cNvPr id="19" name="Rounded Rectangle 14">
            <a:extLst>
              <a:ext uri="{FF2B5EF4-FFF2-40B4-BE49-F238E27FC236}">
                <a16:creationId xmlns="" xmlns:a16="http://schemas.microsoft.com/office/drawing/2014/main" id="{A18B2F52-269E-43D6-9E5B-1BA20D20F9E2}"/>
              </a:ext>
            </a:extLst>
          </p:cNvPr>
          <p:cNvSpPr/>
          <p:nvPr/>
        </p:nvSpPr>
        <p:spPr>
          <a:xfrm>
            <a:off x="561975" y="1341589"/>
            <a:ext cx="403225" cy="356039"/>
          </a:xfrm>
          <a:prstGeom prst="roundRect">
            <a:avLst/>
          </a:prstGeom>
          <a:solidFill>
            <a:schemeClr val="accent6">
              <a:lumMod val="75000"/>
            </a:schemeClr>
          </a:solidFill>
          <a:ln>
            <a:solidFill>
              <a:schemeClr val="accent6">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b="1"/>
              <a:t>1</a:t>
            </a:r>
            <a:endParaRPr lang="en-US" sz="2000" b="1" dirty="0"/>
          </a:p>
        </p:txBody>
      </p:sp>
      <p:sp>
        <p:nvSpPr>
          <p:cNvPr id="20" name="TextBox 15">
            <a:extLst>
              <a:ext uri="{FF2B5EF4-FFF2-40B4-BE49-F238E27FC236}">
                <a16:creationId xmlns="" xmlns:a16="http://schemas.microsoft.com/office/drawing/2014/main" id="{16ECF06C-3558-4C0E-B7FE-F6FF7F3DB147}"/>
              </a:ext>
            </a:extLst>
          </p:cNvPr>
          <p:cNvSpPr txBox="1"/>
          <p:nvPr/>
        </p:nvSpPr>
        <p:spPr>
          <a:xfrm>
            <a:off x="965199" y="1290935"/>
            <a:ext cx="10680700" cy="461665"/>
          </a:xfrm>
          <a:prstGeom prst="rect">
            <a:avLst/>
          </a:prstGeom>
          <a:noFill/>
        </p:spPr>
        <p:txBody>
          <a:bodyPr wrap="square" rtlCol="0">
            <a:spAutoFit/>
          </a:bodyPr>
          <a:lstStyle/>
          <a:p>
            <a:r>
              <a:rPr lang="en-US" sz="2400" b="1">
                <a:solidFill>
                  <a:schemeClr val="accent6">
                    <a:lumMod val="75000"/>
                  </a:schemeClr>
                </a:solidFill>
                <a:latin typeface="Myriad Pro" pitchFamily="34" charset="0"/>
              </a:rPr>
              <a:t>Đẻ trứng</a:t>
            </a:r>
            <a:endParaRPr lang="en-US" sz="2400" b="1" dirty="0">
              <a:solidFill>
                <a:schemeClr val="accent6">
                  <a:lumMod val="75000"/>
                </a:schemeClr>
              </a:solidFill>
              <a:latin typeface="Myriad Pro" pitchFamily="34" charset="0"/>
            </a:endParaRPr>
          </a:p>
        </p:txBody>
      </p:sp>
      <p:grpSp>
        <p:nvGrpSpPr>
          <p:cNvPr id="4" name="Nhóm 3">
            <a:extLst>
              <a:ext uri="{FF2B5EF4-FFF2-40B4-BE49-F238E27FC236}">
                <a16:creationId xmlns="" xmlns:a16="http://schemas.microsoft.com/office/drawing/2014/main" id="{6EB53E57-5C86-47D0-9F5A-F19F26D4E165}"/>
              </a:ext>
            </a:extLst>
          </p:cNvPr>
          <p:cNvGrpSpPr/>
          <p:nvPr/>
        </p:nvGrpSpPr>
        <p:grpSpPr>
          <a:xfrm>
            <a:off x="1779097" y="1935002"/>
            <a:ext cx="8168938" cy="4820766"/>
            <a:chOff x="1779097" y="1935002"/>
            <a:chExt cx="8168938" cy="4820766"/>
          </a:xfrm>
        </p:grpSpPr>
        <p:pic>
          <p:nvPicPr>
            <p:cNvPr id="15" name="Picture 3">
              <a:extLst>
                <a:ext uri="{FF2B5EF4-FFF2-40B4-BE49-F238E27FC236}">
                  <a16:creationId xmlns="" xmlns:a16="http://schemas.microsoft.com/office/drawing/2014/main" id="{BE7068FB-8FC3-4AA3-97AF-2E86321E40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935002"/>
              <a:ext cx="7814435" cy="4820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Line 4">
              <a:extLst>
                <a:ext uri="{FF2B5EF4-FFF2-40B4-BE49-F238E27FC236}">
                  <a16:creationId xmlns="" xmlns:a16="http://schemas.microsoft.com/office/drawing/2014/main" id="{3BBCA8BA-18DE-48CE-BE94-B7DACD46F43E}"/>
                </a:ext>
              </a:extLst>
            </p:cNvPr>
            <p:cNvSpPr>
              <a:spLocks noChangeShapeType="1"/>
            </p:cNvSpPr>
            <p:nvPr/>
          </p:nvSpPr>
          <p:spPr bwMode="auto">
            <a:xfrm>
              <a:off x="1779097" y="5535762"/>
              <a:ext cx="3413220" cy="20528"/>
            </a:xfrm>
            <a:prstGeom prst="line">
              <a:avLst/>
            </a:prstGeom>
            <a:ln w="76200">
              <a:headEnd/>
              <a:tailEnd type="triangle" w="med" len="med"/>
            </a:ln>
            <a:extLst>
              <a:ext uri="{909E8E84-426E-40DD-AFC4-6F175D3DCCD1}">
                <a14:hiddenFill xmlns:a14="http://schemas.microsoft.com/office/drawing/2010/main">
                  <a:noFill/>
                </a14:hiddenFill>
              </a:ext>
            </a:extLst>
          </p:spPr>
          <p:style>
            <a:lnRef idx="3">
              <a:schemeClr val="accent6"/>
            </a:lnRef>
            <a:fillRef idx="0">
              <a:schemeClr val="accent6"/>
            </a:fillRef>
            <a:effectRef idx="2">
              <a:schemeClr val="accent6"/>
            </a:effectRef>
            <a:fontRef idx="minor">
              <a:schemeClr val="tx1"/>
            </a:fontRef>
          </p:style>
          <p:txBody>
            <a:bodyPr/>
            <a:lstStyle/>
            <a:p>
              <a:endParaRPr lang="en-US"/>
            </a:p>
          </p:txBody>
        </p:sp>
      </p:grpSp>
      <p:sp>
        <p:nvSpPr>
          <p:cNvPr id="17" name="Text Box 14">
            <a:extLst>
              <a:ext uri="{FF2B5EF4-FFF2-40B4-BE49-F238E27FC236}">
                <a16:creationId xmlns="" xmlns:a16="http://schemas.microsoft.com/office/drawing/2014/main" id="{5929ECC8-225A-448C-92A7-7B5491F4E2B6}"/>
              </a:ext>
            </a:extLst>
          </p:cNvPr>
          <p:cNvSpPr txBox="1">
            <a:spLocks noChangeArrowheads="1"/>
          </p:cNvSpPr>
          <p:nvPr/>
        </p:nvSpPr>
        <p:spPr bwMode="auto">
          <a:xfrm>
            <a:off x="77885" y="4345385"/>
            <a:ext cx="1704975" cy="1815882"/>
          </a:xfrm>
          <a:prstGeom prst="rect">
            <a:avLst/>
          </a:prstGeom>
          <a:ln/>
        </p:spPr>
        <p:style>
          <a:lnRef idx="3">
            <a:schemeClr val="lt1"/>
          </a:lnRef>
          <a:fillRef idx="1">
            <a:schemeClr val="accent6"/>
          </a:fillRef>
          <a:effectRef idx="1">
            <a:schemeClr val="accent6"/>
          </a:effectRef>
          <a:fontRef idx="minor">
            <a:schemeClr val="lt1"/>
          </a:fontRef>
        </p:style>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a:solidFill>
                  <a:schemeClr val="bg1"/>
                </a:solidFill>
                <a:cs typeface="Arial" panose="020B0604020202020204" pitchFamily="34" charset="0"/>
              </a:rPr>
              <a:t>Noãn thai sinh (đẻ trứng thai)</a:t>
            </a:r>
          </a:p>
        </p:txBody>
      </p:sp>
      <p:grpSp>
        <p:nvGrpSpPr>
          <p:cNvPr id="3" name="Nhóm 2">
            <a:extLst>
              <a:ext uri="{FF2B5EF4-FFF2-40B4-BE49-F238E27FC236}">
                <a16:creationId xmlns="" xmlns:a16="http://schemas.microsoft.com/office/drawing/2014/main" id="{AD38439A-9BF3-482E-BD27-3B5CB581C6FF}"/>
              </a:ext>
            </a:extLst>
          </p:cNvPr>
          <p:cNvGrpSpPr/>
          <p:nvPr/>
        </p:nvGrpSpPr>
        <p:grpSpPr>
          <a:xfrm>
            <a:off x="2743200" y="1971648"/>
            <a:ext cx="5902526" cy="4680284"/>
            <a:chOff x="2243965" y="2041194"/>
            <a:chExt cx="5902526" cy="4680284"/>
          </a:xfrm>
        </p:grpSpPr>
        <p:pic>
          <p:nvPicPr>
            <p:cNvPr id="22" name="Picture 18" descr="1318263946_1b031f5661108a6f58d8ff6254ae69a2">
              <a:extLst>
                <a:ext uri="{FF2B5EF4-FFF2-40B4-BE49-F238E27FC236}">
                  <a16:creationId xmlns="" xmlns:a16="http://schemas.microsoft.com/office/drawing/2014/main" id="{868719E2-DFC6-4010-9B1C-20B5358D2B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3965" y="2041194"/>
              <a:ext cx="5902526" cy="4680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9">
              <a:extLst>
                <a:ext uri="{FF2B5EF4-FFF2-40B4-BE49-F238E27FC236}">
                  <a16:creationId xmlns="" xmlns:a16="http://schemas.microsoft.com/office/drawing/2014/main" id="{CCA9F1A7-051B-40B4-A057-912AAAC5227F}"/>
                </a:ext>
              </a:extLst>
            </p:cNvPr>
            <p:cNvSpPr txBox="1">
              <a:spLocks noChangeArrowheads="1"/>
            </p:cNvSpPr>
            <p:nvPr/>
          </p:nvSpPr>
          <p:spPr bwMode="auto">
            <a:xfrm>
              <a:off x="2562583" y="5660700"/>
              <a:ext cx="18324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chemeClr val="bg1"/>
                  </a:solidFill>
                  <a:cs typeface="Arial" panose="020B0604020202020204" pitchFamily="34" charset="0"/>
                </a:rPr>
                <a:t>Rắn lục đuôi đỏ</a:t>
              </a:r>
            </a:p>
          </p:txBody>
        </p:sp>
      </p:grpSp>
    </p:spTree>
    <p:extLst>
      <p:ext uri="{BB962C8B-B14F-4D97-AF65-F5344CB8AC3E}">
        <p14:creationId xmlns:p14="http://schemas.microsoft.com/office/powerpoint/2010/main" val="257894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xit" presetSubtype="21" fill="hold" nodeType="clickEffect">
                                  <p:stCondLst>
                                    <p:cond delay="0"/>
                                  </p:stCondLst>
                                  <p:childTnLst>
                                    <p:animEffect transition="out" filter="barn(inVertical)">
                                      <p:cBhvr>
                                        <p:cTn id="14" dur="500"/>
                                        <p:tgtEl>
                                          <p:spTgt spid="4"/>
                                        </p:tgtEl>
                                      </p:cBhvr>
                                    </p:animEffect>
                                    <p:set>
                                      <p:cBhvr>
                                        <p:cTn id="15" dur="1" fill="hold">
                                          <p:stCondLst>
                                            <p:cond delay="499"/>
                                          </p:stCondLst>
                                        </p:cTn>
                                        <p:tgtEl>
                                          <p:spTgt spid="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511300" y="26985"/>
            <a:ext cx="10680700" cy="592167"/>
          </a:xfrm>
          <a:prstGeom prst="roundRect">
            <a:avLst/>
          </a:prstGeom>
          <a:solidFill>
            <a:schemeClr val="accent1">
              <a:lumMod val="20000"/>
              <a:lumOff val="80000"/>
            </a:schemeClr>
          </a:solidFill>
          <a:ln>
            <a:solidFill>
              <a:schemeClr val="accent6">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a:solidFill>
                  <a:srgbClr val="0070C0"/>
                </a:solidFill>
                <a:latin typeface="Myriad Pro" pitchFamily="34" charset="0"/>
              </a:rPr>
              <a:t>SINH SẢN HỮU TÍNH Ở ĐỘNG VẬT</a:t>
            </a:r>
            <a:endParaRPr lang="en-US" sz="2400" b="1" dirty="0">
              <a:solidFill>
                <a:srgbClr val="0070C0"/>
              </a:solidFill>
              <a:latin typeface="Myriad Pro" pitchFamily="34" charset="0"/>
            </a:endParaRPr>
          </a:p>
        </p:txBody>
      </p:sp>
      <p:sp>
        <p:nvSpPr>
          <p:cNvPr id="11" name="Rounded Rectangle 10"/>
          <p:cNvSpPr/>
          <p:nvPr/>
        </p:nvSpPr>
        <p:spPr>
          <a:xfrm>
            <a:off x="773350" y="22227"/>
            <a:ext cx="1360250" cy="628339"/>
          </a:xfrm>
          <a:prstGeom prst="roundRect">
            <a:avLst/>
          </a:prstGeom>
          <a:solidFill>
            <a:schemeClr val="accent1">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a:t>Bài 45</a:t>
            </a:r>
            <a:endParaRPr lang="en-US" sz="2000" b="1"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5" y="39686"/>
            <a:ext cx="673100" cy="506414"/>
          </a:xfrm>
          <a:prstGeom prst="roundRect">
            <a:avLst>
              <a:gd name="adj" fmla="val 8594"/>
            </a:avLst>
          </a:prstGeom>
          <a:solidFill>
            <a:srgbClr val="FFFFFF">
              <a:shade val="85000"/>
            </a:srgbClr>
          </a:solidFill>
          <a:ln>
            <a:solidFill>
              <a:schemeClr val="accent1">
                <a:lumMod val="75000"/>
              </a:schemeClr>
            </a:solidFill>
          </a:ln>
          <a:effectLst>
            <a:reflection blurRad="12700" stA="38000" endPos="28000" dist="5000" dir="5400000" sy="-100000" algn="bl" rotWithShape="0"/>
          </a:effectLst>
        </p:spPr>
      </p:pic>
      <p:sp>
        <p:nvSpPr>
          <p:cNvPr id="2" name="Slide Number Placeholder 1"/>
          <p:cNvSpPr>
            <a:spLocks noGrp="1"/>
          </p:cNvSpPr>
          <p:nvPr>
            <p:ph type="sldNum" sz="quarter" idx="12"/>
          </p:nvPr>
        </p:nvSpPr>
        <p:spPr>
          <a:xfrm>
            <a:off x="8737600" y="6356353"/>
            <a:ext cx="2844800" cy="365125"/>
          </a:xfrm>
        </p:spPr>
        <p:txBody>
          <a:bodyPr/>
          <a:lstStyle/>
          <a:p>
            <a:fld id="{AEC32211-C4AE-4200-8F1C-AB7060CFF7B4}" type="slidenum">
              <a:rPr lang="en-US" smtClean="0"/>
              <a:t>24</a:t>
            </a:fld>
            <a:endParaRPr lang="en-US" dirty="0"/>
          </a:p>
        </p:txBody>
      </p:sp>
      <p:sp>
        <p:nvSpPr>
          <p:cNvPr id="7" name="Pentagon 12">
            <a:extLst>
              <a:ext uri="{FF2B5EF4-FFF2-40B4-BE49-F238E27FC236}">
                <a16:creationId xmlns="" xmlns:a16="http://schemas.microsoft.com/office/drawing/2014/main" id="{2C663F78-FBC2-4F02-BD7F-26CA8F5733E3}"/>
              </a:ext>
            </a:extLst>
          </p:cNvPr>
          <p:cNvSpPr/>
          <p:nvPr/>
        </p:nvSpPr>
        <p:spPr>
          <a:xfrm>
            <a:off x="16167" y="838200"/>
            <a:ext cx="727075" cy="389729"/>
          </a:xfrm>
          <a:prstGeom prst="homePlate">
            <a:avLst/>
          </a:prstGeom>
          <a:solidFill>
            <a:schemeClr val="accent2">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IV</a:t>
            </a:r>
            <a:endParaRPr lang="en-US" sz="2000" b="1" dirty="0">
              <a:latin typeface="Times New Roman" panose="02020603050405020304" pitchFamily="18" charset="0"/>
              <a:cs typeface="Times New Roman" panose="02020603050405020304" pitchFamily="18" charset="0"/>
            </a:endParaRPr>
          </a:p>
        </p:txBody>
      </p:sp>
      <p:sp>
        <p:nvSpPr>
          <p:cNvPr id="8" name="TextBox 13">
            <a:extLst>
              <a:ext uri="{FF2B5EF4-FFF2-40B4-BE49-F238E27FC236}">
                <a16:creationId xmlns="" xmlns:a16="http://schemas.microsoft.com/office/drawing/2014/main" id="{FFC32C07-7AAE-4391-A800-187E876ACB05}"/>
              </a:ext>
            </a:extLst>
          </p:cNvPr>
          <p:cNvSpPr txBox="1"/>
          <p:nvPr/>
        </p:nvSpPr>
        <p:spPr>
          <a:xfrm>
            <a:off x="773350" y="838200"/>
            <a:ext cx="10792890" cy="461665"/>
          </a:xfrm>
          <a:prstGeom prst="rect">
            <a:avLst/>
          </a:prstGeom>
          <a:noFill/>
        </p:spPr>
        <p:txBody>
          <a:bodyPr wrap="square" rtlCol="0">
            <a:spAutoFit/>
          </a:bodyPr>
          <a:lstStyle/>
          <a:p>
            <a:pPr algn="just"/>
            <a:r>
              <a:rPr lang="en-US" sz="2400" b="1">
                <a:solidFill>
                  <a:schemeClr val="accent2">
                    <a:lumMod val="75000"/>
                  </a:schemeClr>
                </a:solidFill>
                <a:latin typeface="Myriad Pro" pitchFamily="34" charset="0"/>
              </a:rPr>
              <a:t>ĐẺ TRỨNG VÀ ĐẺ CON</a:t>
            </a:r>
            <a:endParaRPr lang="en-US" sz="2400" b="1" dirty="0">
              <a:solidFill>
                <a:schemeClr val="accent2">
                  <a:lumMod val="75000"/>
                </a:schemeClr>
              </a:solidFill>
              <a:latin typeface="Myriad Pro" pitchFamily="34" charset="0"/>
            </a:endParaRPr>
          </a:p>
        </p:txBody>
      </p:sp>
      <p:sp>
        <p:nvSpPr>
          <p:cNvPr id="14" name="Rectangle 27" descr="Parchment">
            <a:extLst>
              <a:ext uri="{FF2B5EF4-FFF2-40B4-BE49-F238E27FC236}">
                <a16:creationId xmlns="" xmlns:a16="http://schemas.microsoft.com/office/drawing/2014/main" id="{0A453712-B30C-4413-898A-CF1CBD860844}"/>
              </a:ext>
            </a:extLst>
          </p:cNvPr>
          <p:cNvSpPr>
            <a:spLocks noChangeArrowheads="1"/>
          </p:cNvSpPr>
          <p:nvPr/>
        </p:nvSpPr>
        <p:spPr bwMode="auto">
          <a:xfrm>
            <a:off x="1404366" y="7074716"/>
            <a:ext cx="10287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Font typeface="Wingdings" panose="05000000000000000000" pitchFamily="2" charset="2"/>
              <a:buNone/>
            </a:pPr>
            <a:endParaRPr lang="en-US" altLang="en-US" sz="3200">
              <a:solidFill>
                <a:srgbClr val="0000FF"/>
              </a:solidFill>
              <a:cs typeface="Arial" panose="020B0604020202020204" pitchFamily="34" charset="0"/>
              <a:sym typeface="Wingdings" panose="05000000000000000000" pitchFamily="2" charset="2"/>
            </a:endParaRPr>
          </a:p>
        </p:txBody>
      </p:sp>
      <p:sp>
        <p:nvSpPr>
          <p:cNvPr id="19" name="Rounded Rectangle 14">
            <a:extLst>
              <a:ext uri="{FF2B5EF4-FFF2-40B4-BE49-F238E27FC236}">
                <a16:creationId xmlns="" xmlns:a16="http://schemas.microsoft.com/office/drawing/2014/main" id="{A18B2F52-269E-43D6-9E5B-1BA20D20F9E2}"/>
              </a:ext>
            </a:extLst>
          </p:cNvPr>
          <p:cNvSpPr/>
          <p:nvPr/>
        </p:nvSpPr>
        <p:spPr>
          <a:xfrm>
            <a:off x="561975" y="1341589"/>
            <a:ext cx="403225" cy="356039"/>
          </a:xfrm>
          <a:prstGeom prst="roundRect">
            <a:avLst/>
          </a:prstGeom>
          <a:solidFill>
            <a:schemeClr val="accent6">
              <a:lumMod val="75000"/>
            </a:schemeClr>
          </a:solidFill>
          <a:ln>
            <a:solidFill>
              <a:schemeClr val="accent6">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000" b="1"/>
              <a:t>2</a:t>
            </a:r>
            <a:endParaRPr lang="en-US" sz="2000" b="1" dirty="0"/>
          </a:p>
        </p:txBody>
      </p:sp>
      <p:sp>
        <p:nvSpPr>
          <p:cNvPr id="20" name="TextBox 15">
            <a:extLst>
              <a:ext uri="{FF2B5EF4-FFF2-40B4-BE49-F238E27FC236}">
                <a16:creationId xmlns="" xmlns:a16="http://schemas.microsoft.com/office/drawing/2014/main" id="{16ECF06C-3558-4C0E-B7FE-F6FF7F3DB147}"/>
              </a:ext>
            </a:extLst>
          </p:cNvPr>
          <p:cNvSpPr txBox="1"/>
          <p:nvPr/>
        </p:nvSpPr>
        <p:spPr>
          <a:xfrm>
            <a:off x="965199" y="1290935"/>
            <a:ext cx="10680700" cy="461665"/>
          </a:xfrm>
          <a:prstGeom prst="rect">
            <a:avLst/>
          </a:prstGeom>
          <a:noFill/>
        </p:spPr>
        <p:txBody>
          <a:bodyPr wrap="square" rtlCol="0">
            <a:spAutoFit/>
          </a:bodyPr>
          <a:lstStyle/>
          <a:p>
            <a:r>
              <a:rPr lang="en-US" sz="2400" b="1">
                <a:solidFill>
                  <a:schemeClr val="accent6">
                    <a:lumMod val="75000"/>
                  </a:schemeClr>
                </a:solidFill>
                <a:latin typeface="Myriad Pro" pitchFamily="34" charset="0"/>
              </a:rPr>
              <a:t>Đẻ con</a:t>
            </a:r>
            <a:endParaRPr lang="en-US" sz="2400" b="1" dirty="0">
              <a:solidFill>
                <a:schemeClr val="accent6">
                  <a:lumMod val="75000"/>
                </a:schemeClr>
              </a:solidFill>
              <a:latin typeface="Myriad Pro" pitchFamily="34" charset="0"/>
            </a:endParaRPr>
          </a:p>
        </p:txBody>
      </p:sp>
      <p:sp>
        <p:nvSpPr>
          <p:cNvPr id="21" name="Rounded Rectangle 2">
            <a:extLst>
              <a:ext uri="{FF2B5EF4-FFF2-40B4-BE49-F238E27FC236}">
                <a16:creationId xmlns="" xmlns:a16="http://schemas.microsoft.com/office/drawing/2014/main" id="{E62B26E5-510B-4C4C-8336-B41D1C5F6EBE}"/>
              </a:ext>
            </a:extLst>
          </p:cNvPr>
          <p:cNvSpPr/>
          <p:nvPr/>
        </p:nvSpPr>
        <p:spPr>
          <a:xfrm>
            <a:off x="126524" y="2381031"/>
            <a:ext cx="11938951" cy="221633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vi-VN" sz="2800">
                <a:cs typeface="Arial" panose="020B0604020202020204" pitchFamily="34" charset="0"/>
              </a:rPr>
              <a:t>- Hầu hết các loài thú (trừ thú bậc thấp).</a:t>
            </a:r>
          </a:p>
          <a:p>
            <a:pPr algn="just">
              <a:lnSpc>
                <a:spcPct val="150000"/>
              </a:lnSpc>
            </a:pPr>
            <a:r>
              <a:rPr lang="vi-VN" sz="2800">
                <a:cs typeface="Arial" panose="020B0604020202020204" pitchFamily="34" charset="0"/>
              </a:rPr>
              <a:t>- Phôi thai phát triển trong cơ thể mẹ nhờ chất dinh dưỡng nhận từ cơ thể mẹ qua nhau thai. </a:t>
            </a:r>
          </a:p>
        </p:txBody>
      </p:sp>
    </p:spTree>
    <p:extLst>
      <p:ext uri="{BB962C8B-B14F-4D97-AF65-F5344CB8AC3E}">
        <p14:creationId xmlns:p14="http://schemas.microsoft.com/office/powerpoint/2010/main" val="241181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518649" y="6427790"/>
            <a:ext cx="2586182" cy="365125"/>
          </a:xfrm>
        </p:spPr>
        <p:txBody>
          <a:bodyPr/>
          <a:lstStyle/>
          <a:p>
            <a:fld id="{AEC32211-C4AE-4200-8F1C-AB7060CFF7B4}" type="slidenum">
              <a:rPr lang="en-US" smtClean="0"/>
              <a:t>25</a:t>
            </a:fld>
            <a:endParaRPr lang="en-US"/>
          </a:p>
        </p:txBody>
      </p:sp>
      <p:sp>
        <p:nvSpPr>
          <p:cNvPr id="9" name="TextBox 2">
            <a:extLst>
              <a:ext uri="{FF2B5EF4-FFF2-40B4-BE49-F238E27FC236}">
                <a16:creationId xmlns="" xmlns:a16="http://schemas.microsoft.com/office/drawing/2014/main" id="{B0CB993A-F08F-444E-9D4A-77B994587445}"/>
              </a:ext>
            </a:extLst>
          </p:cNvPr>
          <p:cNvSpPr txBox="1"/>
          <p:nvPr/>
        </p:nvSpPr>
        <p:spPr>
          <a:xfrm>
            <a:off x="5562600" y="833738"/>
            <a:ext cx="1359668" cy="461665"/>
          </a:xfrm>
          <a:prstGeom prst="rect">
            <a:avLst/>
          </a:prstGeom>
          <a:noFill/>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b="1">
                <a:solidFill>
                  <a:srgbClr val="C00000"/>
                </a:solidFill>
                <a:latin typeface="Myriad Pro" pitchFamily="34" charset="0"/>
              </a:rPr>
              <a:t>Củng cố</a:t>
            </a:r>
          </a:p>
        </p:txBody>
      </p:sp>
      <p:sp>
        <p:nvSpPr>
          <p:cNvPr id="8" name="Rectangle 1">
            <a:extLst>
              <a:ext uri="{FF2B5EF4-FFF2-40B4-BE49-F238E27FC236}">
                <a16:creationId xmlns="" xmlns:a16="http://schemas.microsoft.com/office/drawing/2014/main" id="{07F3FE4E-3F9C-4930-914B-71A6D5DEE6A9}"/>
              </a:ext>
            </a:extLst>
          </p:cNvPr>
          <p:cNvSpPr/>
          <p:nvPr/>
        </p:nvSpPr>
        <p:spPr>
          <a:xfrm>
            <a:off x="53975" y="1295403"/>
            <a:ext cx="12130405" cy="2217082"/>
          </a:xfrm>
          <a:prstGeom prst="rect">
            <a:avLst/>
          </a:prstGeom>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defRPr/>
            </a:pPr>
            <a:r>
              <a:rPr lang="en-US" sz="3200" b="1"/>
              <a:t>Câu 1. </a:t>
            </a:r>
            <a:r>
              <a:rPr lang="vi-VN" sz="3200"/>
              <a:t>Ưu điểm của mang thai và sinh con ở Thú so với các ĐV đẻ trứng là gì?</a:t>
            </a:r>
          </a:p>
          <a:p>
            <a:pPr algn="just">
              <a:lnSpc>
                <a:spcPct val="150000"/>
              </a:lnSpc>
              <a:defRPr/>
            </a:pPr>
            <a:endParaRPr lang="en-US" sz="3200" dirty="0"/>
          </a:p>
        </p:txBody>
      </p:sp>
      <p:sp>
        <p:nvSpPr>
          <p:cNvPr id="13" name="Rounded Rectangle 9">
            <a:extLst>
              <a:ext uri="{FF2B5EF4-FFF2-40B4-BE49-F238E27FC236}">
                <a16:creationId xmlns="" xmlns:a16="http://schemas.microsoft.com/office/drawing/2014/main" id="{EA312416-2095-4A28-9D0A-008B1A0BE733}"/>
              </a:ext>
            </a:extLst>
          </p:cNvPr>
          <p:cNvSpPr/>
          <p:nvPr/>
        </p:nvSpPr>
        <p:spPr>
          <a:xfrm>
            <a:off x="1511300" y="26985"/>
            <a:ext cx="10680700" cy="592167"/>
          </a:xfrm>
          <a:prstGeom prst="roundRect">
            <a:avLst/>
          </a:prstGeom>
          <a:solidFill>
            <a:schemeClr val="accent1">
              <a:lumMod val="20000"/>
              <a:lumOff val="80000"/>
            </a:schemeClr>
          </a:solidFill>
          <a:ln>
            <a:solidFill>
              <a:schemeClr val="accent6">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a:solidFill>
                  <a:srgbClr val="0070C0"/>
                </a:solidFill>
                <a:latin typeface="Myriad Pro" pitchFamily="34" charset="0"/>
              </a:rPr>
              <a:t>SINH SẢN HỮU TÍNH Ở ĐỘNG VẬT</a:t>
            </a:r>
            <a:endParaRPr lang="en-US" sz="2400" b="1" dirty="0">
              <a:solidFill>
                <a:srgbClr val="0070C0"/>
              </a:solidFill>
              <a:latin typeface="Myriad Pro" pitchFamily="34" charset="0"/>
            </a:endParaRPr>
          </a:p>
        </p:txBody>
      </p:sp>
      <p:sp>
        <p:nvSpPr>
          <p:cNvPr id="14" name="Rounded Rectangle 10">
            <a:extLst>
              <a:ext uri="{FF2B5EF4-FFF2-40B4-BE49-F238E27FC236}">
                <a16:creationId xmlns="" xmlns:a16="http://schemas.microsoft.com/office/drawing/2014/main" id="{B1A40BA8-888A-4C5B-BA74-4C59E79094D2}"/>
              </a:ext>
            </a:extLst>
          </p:cNvPr>
          <p:cNvSpPr/>
          <p:nvPr/>
        </p:nvSpPr>
        <p:spPr>
          <a:xfrm>
            <a:off x="773350" y="22227"/>
            <a:ext cx="1360250" cy="628339"/>
          </a:xfrm>
          <a:prstGeom prst="roundRect">
            <a:avLst/>
          </a:prstGeom>
          <a:solidFill>
            <a:schemeClr val="accent1">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a:t>Bài 45</a:t>
            </a:r>
            <a:endParaRPr lang="en-US" sz="2000" b="1" dirty="0"/>
          </a:p>
        </p:txBody>
      </p:sp>
      <p:pic>
        <p:nvPicPr>
          <p:cNvPr id="15" name="Picture 11">
            <a:extLst>
              <a:ext uri="{FF2B5EF4-FFF2-40B4-BE49-F238E27FC236}">
                <a16:creationId xmlns="" xmlns:a16="http://schemas.microsoft.com/office/drawing/2014/main" id="{A2917FEC-806F-428C-94E4-8A6E6FDF79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5" y="39686"/>
            <a:ext cx="673100" cy="506414"/>
          </a:xfrm>
          <a:prstGeom prst="roundRect">
            <a:avLst>
              <a:gd name="adj" fmla="val 8594"/>
            </a:avLst>
          </a:prstGeom>
          <a:solidFill>
            <a:srgbClr val="FFFFFF">
              <a:shade val="85000"/>
            </a:srgbClr>
          </a:solidFill>
          <a:ln>
            <a:solidFill>
              <a:schemeClr val="accent1">
                <a:lumMod val="75000"/>
              </a:schemeClr>
            </a:solidFill>
          </a:ln>
          <a:effectLst>
            <a:reflection blurRad="12700" stA="38000" endPos="28000" dist="5000" dir="5400000" sy="-100000" algn="bl" rotWithShape="0"/>
          </a:effectLst>
        </p:spPr>
      </p:pic>
      <p:sp>
        <p:nvSpPr>
          <p:cNvPr id="10" name="Rectangle 1">
            <a:extLst>
              <a:ext uri="{FF2B5EF4-FFF2-40B4-BE49-F238E27FC236}">
                <a16:creationId xmlns="" xmlns:a16="http://schemas.microsoft.com/office/drawing/2014/main" id="{42D033AD-EDD0-4FF7-9BF0-1AC4A577F046}"/>
              </a:ext>
            </a:extLst>
          </p:cNvPr>
          <p:cNvSpPr/>
          <p:nvPr/>
        </p:nvSpPr>
        <p:spPr>
          <a:xfrm>
            <a:off x="685800" y="2905543"/>
            <a:ext cx="10820400" cy="1305165"/>
          </a:xfrm>
          <a:prstGeom prst="rect">
            <a:avLst/>
          </a:prstGeom>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defRPr/>
            </a:pPr>
            <a:r>
              <a:rPr lang="vi-VN" sz="2800" b="1"/>
              <a:t>-</a:t>
            </a:r>
            <a:r>
              <a:rPr lang="en-US" sz="2800" b="1"/>
              <a:t> </a:t>
            </a:r>
            <a:r>
              <a:rPr lang="vi-VN" sz="2800" b="1"/>
              <a:t>Cơ thể mẹ cung cấp chất dinh dưỡng cho thai qua nhau thai.</a:t>
            </a:r>
          </a:p>
          <a:p>
            <a:pPr algn="just">
              <a:lnSpc>
                <a:spcPct val="150000"/>
              </a:lnSpc>
              <a:defRPr/>
            </a:pPr>
            <a:r>
              <a:rPr lang="vi-VN" sz="2800" b="1"/>
              <a:t>-</a:t>
            </a:r>
            <a:r>
              <a:rPr lang="en-US" sz="2800" b="1"/>
              <a:t> </a:t>
            </a:r>
            <a:r>
              <a:rPr lang="vi-VN" sz="2800" b="1"/>
              <a:t>Thai được bảo vệ tốt hơn trước kẻ thù và tác nhân gây bệnh.</a:t>
            </a:r>
          </a:p>
        </p:txBody>
      </p:sp>
    </p:spTree>
    <p:extLst>
      <p:ext uri="{BB962C8B-B14F-4D97-AF65-F5344CB8AC3E}">
        <p14:creationId xmlns:p14="http://schemas.microsoft.com/office/powerpoint/2010/main" val="283648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518649" y="6427790"/>
            <a:ext cx="2586182" cy="365125"/>
          </a:xfrm>
        </p:spPr>
        <p:txBody>
          <a:bodyPr/>
          <a:lstStyle/>
          <a:p>
            <a:fld id="{AEC32211-C4AE-4200-8F1C-AB7060CFF7B4}" type="slidenum">
              <a:rPr lang="en-US" smtClean="0"/>
              <a:t>26</a:t>
            </a:fld>
            <a:endParaRPr lang="en-US"/>
          </a:p>
        </p:txBody>
      </p:sp>
      <p:sp>
        <p:nvSpPr>
          <p:cNvPr id="9" name="TextBox 2">
            <a:extLst>
              <a:ext uri="{FF2B5EF4-FFF2-40B4-BE49-F238E27FC236}">
                <a16:creationId xmlns="" xmlns:a16="http://schemas.microsoft.com/office/drawing/2014/main" id="{B0CB993A-F08F-444E-9D4A-77B994587445}"/>
              </a:ext>
            </a:extLst>
          </p:cNvPr>
          <p:cNvSpPr txBox="1"/>
          <p:nvPr/>
        </p:nvSpPr>
        <p:spPr>
          <a:xfrm>
            <a:off x="5562600" y="833738"/>
            <a:ext cx="1359668" cy="461665"/>
          </a:xfrm>
          <a:prstGeom prst="rect">
            <a:avLst/>
          </a:prstGeom>
          <a:noFill/>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b="1">
                <a:solidFill>
                  <a:srgbClr val="C00000"/>
                </a:solidFill>
                <a:latin typeface="Myriad Pro" pitchFamily="34" charset="0"/>
              </a:rPr>
              <a:t>Củng cố</a:t>
            </a:r>
          </a:p>
        </p:txBody>
      </p:sp>
      <p:sp>
        <p:nvSpPr>
          <p:cNvPr id="13" name="Rounded Rectangle 9">
            <a:extLst>
              <a:ext uri="{FF2B5EF4-FFF2-40B4-BE49-F238E27FC236}">
                <a16:creationId xmlns="" xmlns:a16="http://schemas.microsoft.com/office/drawing/2014/main" id="{EA312416-2095-4A28-9D0A-008B1A0BE733}"/>
              </a:ext>
            </a:extLst>
          </p:cNvPr>
          <p:cNvSpPr/>
          <p:nvPr/>
        </p:nvSpPr>
        <p:spPr>
          <a:xfrm>
            <a:off x="1511300" y="26985"/>
            <a:ext cx="10680700" cy="592167"/>
          </a:xfrm>
          <a:prstGeom prst="roundRect">
            <a:avLst/>
          </a:prstGeom>
          <a:solidFill>
            <a:schemeClr val="accent1">
              <a:lumMod val="20000"/>
              <a:lumOff val="80000"/>
            </a:schemeClr>
          </a:solidFill>
          <a:ln>
            <a:solidFill>
              <a:schemeClr val="accent6">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a:solidFill>
                  <a:srgbClr val="0070C0"/>
                </a:solidFill>
                <a:latin typeface="Myriad Pro" pitchFamily="34" charset="0"/>
              </a:rPr>
              <a:t>SINH SẢN HỮU TÍNH Ở ĐỘNG VẬT</a:t>
            </a:r>
            <a:endParaRPr lang="en-US" sz="2400" b="1" dirty="0">
              <a:solidFill>
                <a:srgbClr val="0070C0"/>
              </a:solidFill>
              <a:latin typeface="Myriad Pro" pitchFamily="34" charset="0"/>
            </a:endParaRPr>
          </a:p>
        </p:txBody>
      </p:sp>
      <p:sp>
        <p:nvSpPr>
          <p:cNvPr id="14" name="Rounded Rectangle 10">
            <a:extLst>
              <a:ext uri="{FF2B5EF4-FFF2-40B4-BE49-F238E27FC236}">
                <a16:creationId xmlns="" xmlns:a16="http://schemas.microsoft.com/office/drawing/2014/main" id="{B1A40BA8-888A-4C5B-BA74-4C59E79094D2}"/>
              </a:ext>
            </a:extLst>
          </p:cNvPr>
          <p:cNvSpPr/>
          <p:nvPr/>
        </p:nvSpPr>
        <p:spPr>
          <a:xfrm>
            <a:off x="773350" y="22227"/>
            <a:ext cx="1360250" cy="628339"/>
          </a:xfrm>
          <a:prstGeom prst="roundRect">
            <a:avLst/>
          </a:prstGeom>
          <a:solidFill>
            <a:schemeClr val="accent1">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a:t>Bài 45</a:t>
            </a:r>
            <a:endParaRPr lang="en-US" sz="2000" b="1" dirty="0"/>
          </a:p>
        </p:txBody>
      </p:sp>
      <p:pic>
        <p:nvPicPr>
          <p:cNvPr id="15" name="Picture 11">
            <a:extLst>
              <a:ext uri="{FF2B5EF4-FFF2-40B4-BE49-F238E27FC236}">
                <a16:creationId xmlns="" xmlns:a16="http://schemas.microsoft.com/office/drawing/2014/main" id="{A2917FEC-806F-428C-94E4-8A6E6FDF79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5" y="39686"/>
            <a:ext cx="673100" cy="506414"/>
          </a:xfrm>
          <a:prstGeom prst="roundRect">
            <a:avLst>
              <a:gd name="adj" fmla="val 8594"/>
            </a:avLst>
          </a:prstGeom>
          <a:solidFill>
            <a:srgbClr val="FFFFFF">
              <a:shade val="85000"/>
            </a:srgbClr>
          </a:solidFill>
          <a:ln>
            <a:solidFill>
              <a:schemeClr val="accent1">
                <a:lumMod val="75000"/>
              </a:schemeClr>
            </a:solidFill>
          </a:ln>
          <a:effectLst>
            <a:reflection blurRad="12700" stA="38000" endPos="28000" dist="5000" dir="5400000" sy="-100000" algn="bl" rotWithShape="0"/>
          </a:effectLst>
        </p:spPr>
      </p:pic>
      <p:sp>
        <p:nvSpPr>
          <p:cNvPr id="10" name="Rectangle 1">
            <a:extLst>
              <a:ext uri="{FF2B5EF4-FFF2-40B4-BE49-F238E27FC236}">
                <a16:creationId xmlns="" xmlns:a16="http://schemas.microsoft.com/office/drawing/2014/main" id="{42D033AD-EDD0-4FF7-9BF0-1AC4A577F046}"/>
              </a:ext>
            </a:extLst>
          </p:cNvPr>
          <p:cNvSpPr/>
          <p:nvPr/>
        </p:nvSpPr>
        <p:spPr>
          <a:xfrm>
            <a:off x="61595" y="1337803"/>
            <a:ext cx="12130405" cy="1478418"/>
          </a:xfrm>
          <a:prstGeom prst="rect">
            <a:avLst/>
          </a:prstGeom>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defRPr/>
            </a:pPr>
            <a:r>
              <a:rPr lang="en-US" sz="3200" b="1"/>
              <a:t>Câu 2. </a:t>
            </a:r>
            <a:r>
              <a:rPr lang="en-US" sz="3200"/>
              <a:t>Sinh sản hữu tính ở hầu hết các loài ĐV là quá trình gồm các giai đoạn theo thứ tự là:</a:t>
            </a:r>
            <a:endParaRPr lang="en-US" sz="3200" dirty="0"/>
          </a:p>
        </p:txBody>
      </p:sp>
      <p:sp>
        <p:nvSpPr>
          <p:cNvPr id="4" name="Hình chữ nhật 3">
            <a:extLst>
              <a:ext uri="{FF2B5EF4-FFF2-40B4-BE49-F238E27FC236}">
                <a16:creationId xmlns="" xmlns:a16="http://schemas.microsoft.com/office/drawing/2014/main" id="{5DD2F63A-BDB2-4170-AC36-F53D129D1D52}"/>
              </a:ext>
            </a:extLst>
          </p:cNvPr>
          <p:cNvSpPr/>
          <p:nvPr/>
        </p:nvSpPr>
        <p:spPr>
          <a:xfrm>
            <a:off x="723900" y="2810073"/>
            <a:ext cx="10744200" cy="2955874"/>
          </a:xfrm>
          <a:prstGeom prst="rect">
            <a:avLst/>
          </a:prstGeom>
        </p:spPr>
        <p:txBody>
          <a:bodyPr wrap="square">
            <a:spAutoFit/>
          </a:bodyPr>
          <a:lstStyle/>
          <a:p>
            <a:pPr marL="514350" indent="-514350">
              <a:lnSpc>
                <a:spcPct val="150000"/>
              </a:lnSpc>
              <a:buFont typeface="+mj-lt"/>
              <a:buAutoNum type="alphaUcPeriod"/>
            </a:pPr>
            <a:r>
              <a:rPr lang="en-US" sz="3200">
                <a:latin typeface="Arial" panose="020B0604020202020204" pitchFamily="34" charset="0"/>
                <a:cs typeface="Arial" panose="020B0604020202020204" pitchFamily="34" charset="0"/>
              </a:rPr>
              <a:t>Tạo tinh trùng, trứng </a:t>
            </a:r>
            <a:r>
              <a:rPr lang="en-US" sz="3200">
                <a:latin typeface="Arial" panose="020B0604020202020204" pitchFamily="34" charset="0"/>
                <a:cs typeface="Arial" panose="020B0604020202020204" pitchFamily="34" charset="0"/>
                <a:sym typeface="Wingdings" panose="05000000000000000000" pitchFamily="2" charset="2"/>
              </a:rPr>
              <a:t></a:t>
            </a:r>
            <a:r>
              <a:rPr lang="en-US" sz="3200">
                <a:latin typeface="Arial" panose="020B0604020202020204" pitchFamily="34" charset="0"/>
                <a:cs typeface="Arial" panose="020B0604020202020204" pitchFamily="34" charset="0"/>
              </a:rPr>
              <a:t>Thụ tinh </a:t>
            </a:r>
            <a:r>
              <a:rPr lang="en-US" sz="3200">
                <a:latin typeface="Arial" panose="020B0604020202020204" pitchFamily="34" charset="0"/>
                <a:cs typeface="Arial" panose="020B0604020202020204" pitchFamily="34" charset="0"/>
                <a:sym typeface="Wingdings" panose="05000000000000000000" pitchFamily="2" charset="2"/>
              </a:rPr>
              <a:t></a:t>
            </a:r>
            <a:r>
              <a:rPr lang="en-US" sz="3200">
                <a:latin typeface="Arial" panose="020B0604020202020204" pitchFamily="34" charset="0"/>
                <a:cs typeface="Arial" panose="020B0604020202020204" pitchFamily="34" charset="0"/>
              </a:rPr>
              <a:t> phát triển phôi</a:t>
            </a:r>
          </a:p>
          <a:p>
            <a:pPr marL="514350" indent="-514350">
              <a:lnSpc>
                <a:spcPct val="150000"/>
              </a:lnSpc>
              <a:buFont typeface="+mj-lt"/>
              <a:buAutoNum type="alphaUcPeriod"/>
            </a:pPr>
            <a:r>
              <a:rPr lang="en-US" sz="3200">
                <a:latin typeface="Arial" panose="020B0604020202020204" pitchFamily="34" charset="0"/>
                <a:cs typeface="Arial" panose="020B0604020202020204" pitchFamily="34" charset="0"/>
              </a:rPr>
              <a:t>Thụ tinh </a:t>
            </a:r>
            <a:r>
              <a:rPr lang="en-US" sz="3200">
                <a:latin typeface="Arial" panose="020B0604020202020204" pitchFamily="34" charset="0"/>
                <a:cs typeface="Arial" panose="020B0604020202020204" pitchFamily="34" charset="0"/>
                <a:sym typeface="Wingdings" panose="05000000000000000000" pitchFamily="2" charset="2"/>
              </a:rPr>
              <a:t> </a:t>
            </a:r>
            <a:r>
              <a:rPr lang="en-US" sz="3200">
                <a:latin typeface="Arial" panose="020B0604020202020204" pitchFamily="34" charset="0"/>
                <a:cs typeface="Arial" panose="020B0604020202020204" pitchFamily="34" charset="0"/>
              </a:rPr>
              <a:t>Tạo tinh trùng, trứng </a:t>
            </a:r>
            <a:r>
              <a:rPr lang="en-US" sz="3200">
                <a:latin typeface="Arial" panose="020B0604020202020204" pitchFamily="34" charset="0"/>
                <a:cs typeface="Arial" panose="020B0604020202020204" pitchFamily="34" charset="0"/>
                <a:sym typeface="Wingdings" panose="05000000000000000000" pitchFamily="2" charset="2"/>
              </a:rPr>
              <a:t></a:t>
            </a:r>
            <a:r>
              <a:rPr lang="en-US" sz="3200">
                <a:latin typeface="Arial" panose="020B0604020202020204" pitchFamily="34" charset="0"/>
                <a:cs typeface="Arial" panose="020B0604020202020204" pitchFamily="34" charset="0"/>
              </a:rPr>
              <a:t> phát triển phôi</a:t>
            </a:r>
          </a:p>
          <a:p>
            <a:pPr marL="514350" indent="-514350">
              <a:lnSpc>
                <a:spcPct val="150000"/>
              </a:lnSpc>
              <a:buFont typeface="+mj-lt"/>
              <a:buAutoNum type="alphaUcPeriod"/>
            </a:pPr>
            <a:r>
              <a:rPr lang="en-US" sz="3200">
                <a:latin typeface="Arial" panose="020B0604020202020204" pitchFamily="34" charset="0"/>
                <a:cs typeface="Arial" panose="020B0604020202020204" pitchFamily="34" charset="0"/>
              </a:rPr>
              <a:t>Phát triển phôi </a:t>
            </a:r>
            <a:r>
              <a:rPr lang="en-US" sz="3200">
                <a:latin typeface="Arial" panose="020B0604020202020204" pitchFamily="34" charset="0"/>
                <a:cs typeface="Arial" panose="020B0604020202020204" pitchFamily="34" charset="0"/>
                <a:sym typeface="Wingdings" panose="05000000000000000000" pitchFamily="2" charset="2"/>
              </a:rPr>
              <a:t> </a:t>
            </a:r>
            <a:r>
              <a:rPr lang="en-US" sz="3200">
                <a:latin typeface="Arial" panose="020B0604020202020204" pitchFamily="34" charset="0"/>
                <a:cs typeface="Arial" panose="020B0604020202020204" pitchFamily="34" charset="0"/>
              </a:rPr>
              <a:t>Thụ tinh </a:t>
            </a:r>
            <a:r>
              <a:rPr lang="en-US" sz="3200">
                <a:latin typeface="Arial" panose="020B0604020202020204" pitchFamily="34" charset="0"/>
                <a:cs typeface="Arial" panose="020B0604020202020204" pitchFamily="34" charset="0"/>
                <a:sym typeface="Wingdings" panose="05000000000000000000" pitchFamily="2" charset="2"/>
              </a:rPr>
              <a:t> </a:t>
            </a:r>
            <a:r>
              <a:rPr lang="en-US" sz="3200">
                <a:latin typeface="Arial" panose="020B0604020202020204" pitchFamily="34" charset="0"/>
                <a:cs typeface="Arial" panose="020B0604020202020204" pitchFamily="34" charset="0"/>
              </a:rPr>
              <a:t>Tạo tinh trùng, trứng</a:t>
            </a:r>
          </a:p>
          <a:p>
            <a:pPr marL="514350" indent="-514350">
              <a:lnSpc>
                <a:spcPct val="150000"/>
              </a:lnSpc>
              <a:buFont typeface="+mj-lt"/>
              <a:buAutoNum type="alphaUcPeriod"/>
            </a:pPr>
            <a:r>
              <a:rPr lang="en-US" sz="3200">
                <a:latin typeface="Arial" panose="020B0604020202020204" pitchFamily="34" charset="0"/>
                <a:cs typeface="Arial" panose="020B0604020202020204" pitchFamily="34" charset="0"/>
              </a:rPr>
              <a:t>Thụ tinh </a:t>
            </a:r>
            <a:r>
              <a:rPr lang="en-US" sz="3200">
                <a:latin typeface="Arial" panose="020B0604020202020204" pitchFamily="34" charset="0"/>
                <a:cs typeface="Arial" panose="020B0604020202020204" pitchFamily="34" charset="0"/>
                <a:sym typeface="Wingdings" panose="05000000000000000000" pitchFamily="2" charset="2"/>
              </a:rPr>
              <a:t></a:t>
            </a:r>
            <a:r>
              <a:rPr lang="en-US" sz="3200">
                <a:latin typeface="Arial" panose="020B0604020202020204" pitchFamily="34" charset="0"/>
                <a:cs typeface="Arial" panose="020B0604020202020204" pitchFamily="34" charset="0"/>
              </a:rPr>
              <a:t> Phát triển phôi </a:t>
            </a:r>
            <a:r>
              <a:rPr lang="en-US" sz="3200">
                <a:latin typeface="Arial" panose="020B0604020202020204" pitchFamily="34" charset="0"/>
                <a:cs typeface="Arial" panose="020B0604020202020204" pitchFamily="34" charset="0"/>
                <a:sym typeface="Wingdings" panose="05000000000000000000" pitchFamily="2" charset="2"/>
              </a:rPr>
              <a:t> </a:t>
            </a:r>
            <a:r>
              <a:rPr lang="en-US" sz="3200">
                <a:latin typeface="Arial" panose="020B0604020202020204" pitchFamily="34" charset="0"/>
                <a:cs typeface="Arial" panose="020B0604020202020204" pitchFamily="34" charset="0"/>
              </a:rPr>
              <a:t>Tạo tinh trùng, trứng</a:t>
            </a:r>
          </a:p>
        </p:txBody>
      </p:sp>
      <p:sp>
        <p:nvSpPr>
          <p:cNvPr id="5" name="Hình Bầu dục 4">
            <a:extLst>
              <a:ext uri="{FF2B5EF4-FFF2-40B4-BE49-F238E27FC236}">
                <a16:creationId xmlns="" xmlns:a16="http://schemas.microsoft.com/office/drawing/2014/main" id="{B4D622B8-0CC8-46B0-9581-33F370966B83}"/>
              </a:ext>
            </a:extLst>
          </p:cNvPr>
          <p:cNvSpPr/>
          <p:nvPr/>
        </p:nvSpPr>
        <p:spPr>
          <a:xfrm>
            <a:off x="609601" y="2858621"/>
            <a:ext cx="685800" cy="749303"/>
          </a:xfrm>
          <a:prstGeom prst="ellipse">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1354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518649" y="6427790"/>
            <a:ext cx="2586182" cy="365125"/>
          </a:xfrm>
        </p:spPr>
        <p:txBody>
          <a:bodyPr/>
          <a:lstStyle/>
          <a:p>
            <a:fld id="{AEC32211-C4AE-4200-8F1C-AB7060CFF7B4}" type="slidenum">
              <a:rPr lang="en-US" smtClean="0"/>
              <a:t>27</a:t>
            </a:fld>
            <a:endParaRPr lang="en-US"/>
          </a:p>
        </p:txBody>
      </p:sp>
      <p:sp>
        <p:nvSpPr>
          <p:cNvPr id="9" name="TextBox 2">
            <a:extLst>
              <a:ext uri="{FF2B5EF4-FFF2-40B4-BE49-F238E27FC236}">
                <a16:creationId xmlns="" xmlns:a16="http://schemas.microsoft.com/office/drawing/2014/main" id="{B0CB993A-F08F-444E-9D4A-77B994587445}"/>
              </a:ext>
            </a:extLst>
          </p:cNvPr>
          <p:cNvSpPr txBox="1"/>
          <p:nvPr/>
        </p:nvSpPr>
        <p:spPr>
          <a:xfrm>
            <a:off x="5562600" y="833738"/>
            <a:ext cx="1359668" cy="461665"/>
          </a:xfrm>
          <a:prstGeom prst="rect">
            <a:avLst/>
          </a:prstGeom>
          <a:noFill/>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b="1">
                <a:solidFill>
                  <a:srgbClr val="C00000"/>
                </a:solidFill>
                <a:latin typeface="Myriad Pro" pitchFamily="34" charset="0"/>
              </a:rPr>
              <a:t>Củng cố</a:t>
            </a:r>
          </a:p>
        </p:txBody>
      </p:sp>
      <p:sp>
        <p:nvSpPr>
          <p:cNvPr id="13" name="Rounded Rectangle 9">
            <a:extLst>
              <a:ext uri="{FF2B5EF4-FFF2-40B4-BE49-F238E27FC236}">
                <a16:creationId xmlns="" xmlns:a16="http://schemas.microsoft.com/office/drawing/2014/main" id="{EA312416-2095-4A28-9D0A-008B1A0BE733}"/>
              </a:ext>
            </a:extLst>
          </p:cNvPr>
          <p:cNvSpPr/>
          <p:nvPr/>
        </p:nvSpPr>
        <p:spPr>
          <a:xfrm>
            <a:off x="1511300" y="26985"/>
            <a:ext cx="10680700" cy="592167"/>
          </a:xfrm>
          <a:prstGeom prst="roundRect">
            <a:avLst/>
          </a:prstGeom>
          <a:solidFill>
            <a:schemeClr val="accent1">
              <a:lumMod val="20000"/>
              <a:lumOff val="80000"/>
            </a:schemeClr>
          </a:solidFill>
          <a:ln>
            <a:solidFill>
              <a:schemeClr val="accent6">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a:solidFill>
                  <a:srgbClr val="0070C0"/>
                </a:solidFill>
                <a:latin typeface="Myriad Pro" pitchFamily="34" charset="0"/>
              </a:rPr>
              <a:t>SINH SẢN HỮU TÍNH Ở ĐỘNG VẬT</a:t>
            </a:r>
            <a:endParaRPr lang="en-US" sz="2400" b="1" dirty="0">
              <a:solidFill>
                <a:srgbClr val="0070C0"/>
              </a:solidFill>
              <a:latin typeface="Myriad Pro" pitchFamily="34" charset="0"/>
            </a:endParaRPr>
          </a:p>
        </p:txBody>
      </p:sp>
      <p:sp>
        <p:nvSpPr>
          <p:cNvPr id="14" name="Rounded Rectangle 10">
            <a:extLst>
              <a:ext uri="{FF2B5EF4-FFF2-40B4-BE49-F238E27FC236}">
                <a16:creationId xmlns="" xmlns:a16="http://schemas.microsoft.com/office/drawing/2014/main" id="{B1A40BA8-888A-4C5B-BA74-4C59E79094D2}"/>
              </a:ext>
            </a:extLst>
          </p:cNvPr>
          <p:cNvSpPr/>
          <p:nvPr/>
        </p:nvSpPr>
        <p:spPr>
          <a:xfrm>
            <a:off x="773350" y="22227"/>
            <a:ext cx="1360250" cy="628339"/>
          </a:xfrm>
          <a:prstGeom prst="roundRect">
            <a:avLst/>
          </a:prstGeom>
          <a:solidFill>
            <a:schemeClr val="accent1">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a:t>Bài 45</a:t>
            </a:r>
            <a:endParaRPr lang="en-US" sz="2000" b="1" dirty="0"/>
          </a:p>
        </p:txBody>
      </p:sp>
      <p:pic>
        <p:nvPicPr>
          <p:cNvPr id="15" name="Picture 11">
            <a:extLst>
              <a:ext uri="{FF2B5EF4-FFF2-40B4-BE49-F238E27FC236}">
                <a16:creationId xmlns="" xmlns:a16="http://schemas.microsoft.com/office/drawing/2014/main" id="{A2917FEC-806F-428C-94E4-8A6E6FDF79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5" y="39686"/>
            <a:ext cx="673100" cy="506414"/>
          </a:xfrm>
          <a:prstGeom prst="roundRect">
            <a:avLst>
              <a:gd name="adj" fmla="val 8594"/>
            </a:avLst>
          </a:prstGeom>
          <a:solidFill>
            <a:srgbClr val="FFFFFF">
              <a:shade val="85000"/>
            </a:srgbClr>
          </a:solidFill>
          <a:ln>
            <a:solidFill>
              <a:schemeClr val="accent1">
                <a:lumMod val="75000"/>
              </a:schemeClr>
            </a:solidFill>
          </a:ln>
          <a:effectLst>
            <a:reflection blurRad="12700" stA="38000" endPos="28000" dist="5000" dir="5400000" sy="-100000" algn="bl" rotWithShape="0"/>
          </a:effectLst>
        </p:spPr>
      </p:pic>
      <p:sp>
        <p:nvSpPr>
          <p:cNvPr id="10" name="Rectangle 1">
            <a:extLst>
              <a:ext uri="{FF2B5EF4-FFF2-40B4-BE49-F238E27FC236}">
                <a16:creationId xmlns="" xmlns:a16="http://schemas.microsoft.com/office/drawing/2014/main" id="{42D033AD-EDD0-4FF7-9BF0-1AC4A577F046}"/>
              </a:ext>
            </a:extLst>
          </p:cNvPr>
          <p:cNvSpPr/>
          <p:nvPr/>
        </p:nvSpPr>
        <p:spPr>
          <a:xfrm>
            <a:off x="61595" y="1337803"/>
            <a:ext cx="12130405" cy="739754"/>
          </a:xfrm>
          <a:prstGeom prst="rect">
            <a:avLst/>
          </a:prstGeom>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defRPr/>
            </a:pPr>
            <a:r>
              <a:rPr lang="en-US" sz="3200" b="1"/>
              <a:t>Câu 3. </a:t>
            </a:r>
            <a:r>
              <a:rPr lang="en-US" sz="3200"/>
              <a:t>Thụ tinh là quá trình</a:t>
            </a:r>
            <a:endParaRPr lang="en-US" sz="3200" dirty="0"/>
          </a:p>
        </p:txBody>
      </p:sp>
      <p:sp>
        <p:nvSpPr>
          <p:cNvPr id="4" name="Hình chữ nhật 3">
            <a:extLst>
              <a:ext uri="{FF2B5EF4-FFF2-40B4-BE49-F238E27FC236}">
                <a16:creationId xmlns="" xmlns:a16="http://schemas.microsoft.com/office/drawing/2014/main" id="{5DD2F63A-BDB2-4170-AC36-F53D129D1D52}"/>
              </a:ext>
            </a:extLst>
          </p:cNvPr>
          <p:cNvSpPr/>
          <p:nvPr/>
        </p:nvSpPr>
        <p:spPr>
          <a:xfrm>
            <a:off x="609601" y="2286000"/>
            <a:ext cx="10744200" cy="2955746"/>
          </a:xfrm>
          <a:prstGeom prst="rect">
            <a:avLst/>
          </a:prstGeom>
        </p:spPr>
        <p:txBody>
          <a:bodyPr wrap="square">
            <a:spAutoFit/>
          </a:bodyPr>
          <a:lstStyle/>
          <a:p>
            <a:pPr marL="514350" indent="-514350">
              <a:lnSpc>
                <a:spcPct val="150000"/>
              </a:lnSpc>
              <a:buFont typeface="+mj-lt"/>
              <a:buAutoNum type="alphaUcPeriod"/>
            </a:pPr>
            <a:r>
              <a:rPr lang="vi-VN" sz="3200">
                <a:cs typeface="Arial" panose="020B0604020202020204" pitchFamily="34" charset="0"/>
              </a:rPr>
              <a:t>Hình thành giao tử đực và cái</a:t>
            </a:r>
          </a:p>
          <a:p>
            <a:pPr marL="514350" indent="-514350">
              <a:lnSpc>
                <a:spcPct val="150000"/>
              </a:lnSpc>
              <a:buFont typeface="+mj-lt"/>
              <a:buAutoNum type="alphaUcPeriod"/>
            </a:pPr>
            <a:r>
              <a:rPr lang="vi-VN" sz="3200">
                <a:cs typeface="Arial" panose="020B0604020202020204" pitchFamily="34" charset="0"/>
              </a:rPr>
              <a:t>Hợp nhất con đực và con cái.</a:t>
            </a:r>
          </a:p>
          <a:p>
            <a:pPr marL="514350" indent="-514350">
              <a:lnSpc>
                <a:spcPct val="150000"/>
              </a:lnSpc>
              <a:buFont typeface="+mj-lt"/>
              <a:buAutoNum type="alphaUcPeriod"/>
            </a:pPr>
            <a:r>
              <a:rPr lang="vi-VN" sz="3200">
                <a:cs typeface="Arial" panose="020B0604020202020204" pitchFamily="34" charset="0"/>
              </a:rPr>
              <a:t>Hợp nhất giao tử đơn bội đực và giao tử đơn bội cái.</a:t>
            </a:r>
          </a:p>
          <a:p>
            <a:pPr marL="514350" indent="-514350">
              <a:lnSpc>
                <a:spcPct val="150000"/>
              </a:lnSpc>
              <a:buFont typeface="+mj-lt"/>
              <a:buAutoNum type="alphaUcPeriod"/>
            </a:pPr>
            <a:r>
              <a:rPr lang="vi-VN" sz="3200">
                <a:cs typeface="Arial" panose="020B0604020202020204" pitchFamily="34" charset="0"/>
              </a:rPr>
              <a:t>Hình thành con đực và con cái. </a:t>
            </a:r>
            <a:endParaRPr lang="en-US" sz="3200">
              <a:latin typeface="Arial" panose="020B0604020202020204" pitchFamily="34" charset="0"/>
              <a:cs typeface="Arial" panose="020B0604020202020204" pitchFamily="34" charset="0"/>
            </a:endParaRPr>
          </a:p>
        </p:txBody>
      </p:sp>
      <p:sp>
        <p:nvSpPr>
          <p:cNvPr id="5" name="Hình Bầu dục 4">
            <a:extLst>
              <a:ext uri="{FF2B5EF4-FFF2-40B4-BE49-F238E27FC236}">
                <a16:creationId xmlns="" xmlns:a16="http://schemas.microsoft.com/office/drawing/2014/main" id="{B4D622B8-0CC8-46B0-9581-33F370966B83}"/>
              </a:ext>
            </a:extLst>
          </p:cNvPr>
          <p:cNvSpPr/>
          <p:nvPr/>
        </p:nvSpPr>
        <p:spPr>
          <a:xfrm>
            <a:off x="495299" y="3878022"/>
            <a:ext cx="685800" cy="749303"/>
          </a:xfrm>
          <a:prstGeom prst="ellipse">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9149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518649" y="6427790"/>
            <a:ext cx="2586182" cy="365125"/>
          </a:xfrm>
        </p:spPr>
        <p:txBody>
          <a:bodyPr/>
          <a:lstStyle/>
          <a:p>
            <a:fld id="{AEC32211-C4AE-4200-8F1C-AB7060CFF7B4}" type="slidenum">
              <a:rPr lang="en-US" smtClean="0"/>
              <a:t>28</a:t>
            </a:fld>
            <a:endParaRPr lang="en-US"/>
          </a:p>
        </p:txBody>
      </p:sp>
      <p:sp>
        <p:nvSpPr>
          <p:cNvPr id="9" name="TextBox 2">
            <a:extLst>
              <a:ext uri="{FF2B5EF4-FFF2-40B4-BE49-F238E27FC236}">
                <a16:creationId xmlns="" xmlns:a16="http://schemas.microsoft.com/office/drawing/2014/main" id="{B0CB993A-F08F-444E-9D4A-77B994587445}"/>
              </a:ext>
            </a:extLst>
          </p:cNvPr>
          <p:cNvSpPr txBox="1"/>
          <p:nvPr/>
        </p:nvSpPr>
        <p:spPr>
          <a:xfrm>
            <a:off x="5562600" y="833738"/>
            <a:ext cx="1359668" cy="461665"/>
          </a:xfrm>
          <a:prstGeom prst="rect">
            <a:avLst/>
          </a:prstGeom>
          <a:noFill/>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b="1">
                <a:solidFill>
                  <a:srgbClr val="C00000"/>
                </a:solidFill>
                <a:latin typeface="Myriad Pro" pitchFamily="34" charset="0"/>
              </a:rPr>
              <a:t>Củng cố</a:t>
            </a:r>
          </a:p>
        </p:txBody>
      </p:sp>
      <p:sp>
        <p:nvSpPr>
          <p:cNvPr id="13" name="Rounded Rectangle 9">
            <a:extLst>
              <a:ext uri="{FF2B5EF4-FFF2-40B4-BE49-F238E27FC236}">
                <a16:creationId xmlns="" xmlns:a16="http://schemas.microsoft.com/office/drawing/2014/main" id="{EA312416-2095-4A28-9D0A-008B1A0BE733}"/>
              </a:ext>
            </a:extLst>
          </p:cNvPr>
          <p:cNvSpPr/>
          <p:nvPr/>
        </p:nvSpPr>
        <p:spPr>
          <a:xfrm>
            <a:off x="1511300" y="26985"/>
            <a:ext cx="10680700" cy="592167"/>
          </a:xfrm>
          <a:prstGeom prst="roundRect">
            <a:avLst/>
          </a:prstGeom>
          <a:solidFill>
            <a:schemeClr val="accent1">
              <a:lumMod val="20000"/>
              <a:lumOff val="80000"/>
            </a:schemeClr>
          </a:solidFill>
          <a:ln>
            <a:solidFill>
              <a:schemeClr val="accent6">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a:solidFill>
                  <a:srgbClr val="0070C0"/>
                </a:solidFill>
                <a:latin typeface="Myriad Pro" pitchFamily="34" charset="0"/>
              </a:rPr>
              <a:t>SINH SẢN HỮU TÍNH Ở ĐỘNG VẬT</a:t>
            </a:r>
            <a:endParaRPr lang="en-US" sz="2400" b="1" dirty="0">
              <a:solidFill>
                <a:srgbClr val="0070C0"/>
              </a:solidFill>
              <a:latin typeface="Myriad Pro" pitchFamily="34" charset="0"/>
            </a:endParaRPr>
          </a:p>
        </p:txBody>
      </p:sp>
      <p:sp>
        <p:nvSpPr>
          <p:cNvPr id="14" name="Rounded Rectangle 10">
            <a:extLst>
              <a:ext uri="{FF2B5EF4-FFF2-40B4-BE49-F238E27FC236}">
                <a16:creationId xmlns="" xmlns:a16="http://schemas.microsoft.com/office/drawing/2014/main" id="{B1A40BA8-888A-4C5B-BA74-4C59E79094D2}"/>
              </a:ext>
            </a:extLst>
          </p:cNvPr>
          <p:cNvSpPr/>
          <p:nvPr/>
        </p:nvSpPr>
        <p:spPr>
          <a:xfrm>
            <a:off x="773350" y="22227"/>
            <a:ext cx="1360250" cy="628339"/>
          </a:xfrm>
          <a:prstGeom prst="roundRect">
            <a:avLst/>
          </a:prstGeom>
          <a:solidFill>
            <a:schemeClr val="accent1">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a:t>Bài 45</a:t>
            </a:r>
            <a:endParaRPr lang="en-US" sz="2000" b="1" dirty="0"/>
          </a:p>
        </p:txBody>
      </p:sp>
      <p:pic>
        <p:nvPicPr>
          <p:cNvPr id="15" name="Picture 11">
            <a:extLst>
              <a:ext uri="{FF2B5EF4-FFF2-40B4-BE49-F238E27FC236}">
                <a16:creationId xmlns="" xmlns:a16="http://schemas.microsoft.com/office/drawing/2014/main" id="{A2917FEC-806F-428C-94E4-8A6E6FDF79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5" y="39686"/>
            <a:ext cx="673100" cy="506414"/>
          </a:xfrm>
          <a:prstGeom prst="roundRect">
            <a:avLst>
              <a:gd name="adj" fmla="val 8594"/>
            </a:avLst>
          </a:prstGeom>
          <a:solidFill>
            <a:srgbClr val="FFFFFF">
              <a:shade val="85000"/>
            </a:srgbClr>
          </a:solidFill>
          <a:ln>
            <a:solidFill>
              <a:schemeClr val="accent1">
                <a:lumMod val="75000"/>
              </a:schemeClr>
            </a:solidFill>
          </a:ln>
          <a:effectLst>
            <a:reflection blurRad="12700" stA="38000" endPos="28000" dist="5000" dir="5400000" sy="-100000" algn="bl" rotWithShape="0"/>
          </a:effectLst>
        </p:spPr>
      </p:pic>
      <p:sp>
        <p:nvSpPr>
          <p:cNvPr id="10" name="Rectangle 1">
            <a:extLst>
              <a:ext uri="{FF2B5EF4-FFF2-40B4-BE49-F238E27FC236}">
                <a16:creationId xmlns="" xmlns:a16="http://schemas.microsoft.com/office/drawing/2014/main" id="{42D033AD-EDD0-4FF7-9BF0-1AC4A577F046}"/>
              </a:ext>
            </a:extLst>
          </p:cNvPr>
          <p:cNvSpPr/>
          <p:nvPr/>
        </p:nvSpPr>
        <p:spPr>
          <a:xfrm>
            <a:off x="61595" y="1337803"/>
            <a:ext cx="12130405" cy="1478418"/>
          </a:xfrm>
          <a:prstGeom prst="rect">
            <a:avLst/>
          </a:prstGeom>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defRPr/>
            </a:pPr>
            <a:r>
              <a:rPr lang="en-US" sz="3200" b="1"/>
              <a:t>Câu 4. </a:t>
            </a:r>
            <a:r>
              <a:rPr lang="vi-VN" sz="3200"/>
              <a:t>Động vật đẻ trứng và xuất tinh trùng vào nước, các giao tử gặp nhau ngẫu nhiên . Đây là hiện tượng :</a:t>
            </a:r>
            <a:endParaRPr lang="en-US" sz="3200" dirty="0"/>
          </a:p>
        </p:txBody>
      </p:sp>
      <p:sp>
        <p:nvSpPr>
          <p:cNvPr id="4" name="Hình chữ nhật 3">
            <a:extLst>
              <a:ext uri="{FF2B5EF4-FFF2-40B4-BE49-F238E27FC236}">
                <a16:creationId xmlns="" xmlns:a16="http://schemas.microsoft.com/office/drawing/2014/main" id="{5DD2F63A-BDB2-4170-AC36-F53D129D1D52}"/>
              </a:ext>
            </a:extLst>
          </p:cNvPr>
          <p:cNvSpPr/>
          <p:nvPr/>
        </p:nvSpPr>
        <p:spPr>
          <a:xfrm>
            <a:off x="609600" y="2979978"/>
            <a:ext cx="10744200" cy="2955746"/>
          </a:xfrm>
          <a:prstGeom prst="rect">
            <a:avLst/>
          </a:prstGeom>
        </p:spPr>
        <p:txBody>
          <a:bodyPr wrap="square">
            <a:spAutoFit/>
          </a:bodyPr>
          <a:lstStyle/>
          <a:p>
            <a:pPr marL="514350" indent="-514350">
              <a:lnSpc>
                <a:spcPct val="150000"/>
              </a:lnSpc>
              <a:buFont typeface="+mj-lt"/>
              <a:buAutoNum type="alphaUcPeriod"/>
            </a:pPr>
            <a:r>
              <a:rPr lang="vi-VN" sz="3200">
                <a:cs typeface="Arial" panose="020B0604020202020204" pitchFamily="34" charset="0"/>
              </a:rPr>
              <a:t>Tự thụ tinh.</a:t>
            </a:r>
          </a:p>
          <a:p>
            <a:pPr marL="514350" indent="-514350">
              <a:lnSpc>
                <a:spcPct val="150000"/>
              </a:lnSpc>
              <a:buFont typeface="+mj-lt"/>
              <a:buAutoNum type="alphaUcPeriod"/>
            </a:pPr>
            <a:r>
              <a:rPr lang="vi-VN" sz="3200">
                <a:cs typeface="Arial" panose="020B0604020202020204" pitchFamily="34" charset="0"/>
              </a:rPr>
              <a:t>Thụ tinh trong</a:t>
            </a:r>
          </a:p>
          <a:p>
            <a:pPr marL="514350" indent="-514350">
              <a:lnSpc>
                <a:spcPct val="150000"/>
              </a:lnSpc>
              <a:buFont typeface="+mj-lt"/>
              <a:buAutoNum type="alphaUcPeriod"/>
            </a:pPr>
            <a:r>
              <a:rPr lang="vi-VN" sz="3200">
                <a:cs typeface="Arial" panose="020B0604020202020204" pitchFamily="34" charset="0"/>
              </a:rPr>
              <a:t>Trinh sản</a:t>
            </a:r>
          </a:p>
          <a:p>
            <a:pPr marL="514350" indent="-514350">
              <a:lnSpc>
                <a:spcPct val="150000"/>
              </a:lnSpc>
              <a:buFont typeface="+mj-lt"/>
              <a:buAutoNum type="alphaUcPeriod"/>
            </a:pPr>
            <a:r>
              <a:rPr lang="vi-VN" sz="3200">
                <a:cs typeface="Arial" panose="020B0604020202020204" pitchFamily="34" charset="0"/>
              </a:rPr>
              <a:t>Thụ tinh ngoài</a:t>
            </a:r>
          </a:p>
        </p:txBody>
      </p:sp>
      <p:sp>
        <p:nvSpPr>
          <p:cNvPr id="5" name="Hình Bầu dục 4">
            <a:extLst>
              <a:ext uri="{FF2B5EF4-FFF2-40B4-BE49-F238E27FC236}">
                <a16:creationId xmlns="" xmlns:a16="http://schemas.microsoft.com/office/drawing/2014/main" id="{B4D622B8-0CC8-46B0-9581-33F370966B83}"/>
              </a:ext>
            </a:extLst>
          </p:cNvPr>
          <p:cNvSpPr/>
          <p:nvPr/>
        </p:nvSpPr>
        <p:spPr>
          <a:xfrm>
            <a:off x="495300" y="5324135"/>
            <a:ext cx="685800" cy="749303"/>
          </a:xfrm>
          <a:prstGeom prst="ellipse">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2564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518649" y="6427790"/>
            <a:ext cx="2586182" cy="365125"/>
          </a:xfrm>
        </p:spPr>
        <p:txBody>
          <a:bodyPr/>
          <a:lstStyle/>
          <a:p>
            <a:fld id="{AEC32211-C4AE-4200-8F1C-AB7060CFF7B4}" type="slidenum">
              <a:rPr lang="en-US" smtClean="0"/>
              <a:t>29</a:t>
            </a:fld>
            <a:endParaRPr lang="en-US"/>
          </a:p>
        </p:txBody>
      </p:sp>
      <p:sp>
        <p:nvSpPr>
          <p:cNvPr id="9" name="TextBox 2">
            <a:extLst>
              <a:ext uri="{FF2B5EF4-FFF2-40B4-BE49-F238E27FC236}">
                <a16:creationId xmlns="" xmlns:a16="http://schemas.microsoft.com/office/drawing/2014/main" id="{B0CB993A-F08F-444E-9D4A-77B994587445}"/>
              </a:ext>
            </a:extLst>
          </p:cNvPr>
          <p:cNvSpPr txBox="1"/>
          <p:nvPr/>
        </p:nvSpPr>
        <p:spPr>
          <a:xfrm>
            <a:off x="5562600" y="833738"/>
            <a:ext cx="1359668" cy="461665"/>
          </a:xfrm>
          <a:prstGeom prst="rect">
            <a:avLst/>
          </a:prstGeom>
          <a:noFill/>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b="1">
                <a:solidFill>
                  <a:srgbClr val="C00000"/>
                </a:solidFill>
                <a:latin typeface="Myriad Pro" pitchFamily="34" charset="0"/>
              </a:rPr>
              <a:t>Củng cố</a:t>
            </a:r>
          </a:p>
        </p:txBody>
      </p:sp>
      <p:sp>
        <p:nvSpPr>
          <p:cNvPr id="13" name="Rounded Rectangle 9">
            <a:extLst>
              <a:ext uri="{FF2B5EF4-FFF2-40B4-BE49-F238E27FC236}">
                <a16:creationId xmlns="" xmlns:a16="http://schemas.microsoft.com/office/drawing/2014/main" id="{EA312416-2095-4A28-9D0A-008B1A0BE733}"/>
              </a:ext>
            </a:extLst>
          </p:cNvPr>
          <p:cNvSpPr/>
          <p:nvPr/>
        </p:nvSpPr>
        <p:spPr>
          <a:xfrm>
            <a:off x="1511300" y="26985"/>
            <a:ext cx="10680700" cy="592167"/>
          </a:xfrm>
          <a:prstGeom prst="roundRect">
            <a:avLst/>
          </a:prstGeom>
          <a:solidFill>
            <a:schemeClr val="accent1">
              <a:lumMod val="20000"/>
              <a:lumOff val="80000"/>
            </a:schemeClr>
          </a:solidFill>
          <a:ln>
            <a:solidFill>
              <a:schemeClr val="accent6">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a:solidFill>
                  <a:srgbClr val="0070C0"/>
                </a:solidFill>
                <a:latin typeface="Myriad Pro" pitchFamily="34" charset="0"/>
              </a:rPr>
              <a:t>SINH SẢN HỮU TÍNH Ở ĐỘNG VẬT</a:t>
            </a:r>
            <a:endParaRPr lang="en-US" sz="2400" b="1" dirty="0">
              <a:solidFill>
                <a:srgbClr val="0070C0"/>
              </a:solidFill>
              <a:latin typeface="Myriad Pro" pitchFamily="34" charset="0"/>
            </a:endParaRPr>
          </a:p>
        </p:txBody>
      </p:sp>
      <p:sp>
        <p:nvSpPr>
          <p:cNvPr id="14" name="Rounded Rectangle 10">
            <a:extLst>
              <a:ext uri="{FF2B5EF4-FFF2-40B4-BE49-F238E27FC236}">
                <a16:creationId xmlns="" xmlns:a16="http://schemas.microsoft.com/office/drawing/2014/main" id="{B1A40BA8-888A-4C5B-BA74-4C59E79094D2}"/>
              </a:ext>
            </a:extLst>
          </p:cNvPr>
          <p:cNvSpPr/>
          <p:nvPr/>
        </p:nvSpPr>
        <p:spPr>
          <a:xfrm>
            <a:off x="773350" y="22227"/>
            <a:ext cx="1360250" cy="628339"/>
          </a:xfrm>
          <a:prstGeom prst="roundRect">
            <a:avLst/>
          </a:prstGeom>
          <a:solidFill>
            <a:schemeClr val="accent1">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a:t>Bài 45</a:t>
            </a:r>
            <a:endParaRPr lang="en-US" sz="2000" b="1" dirty="0"/>
          </a:p>
        </p:txBody>
      </p:sp>
      <p:pic>
        <p:nvPicPr>
          <p:cNvPr id="15" name="Picture 11">
            <a:extLst>
              <a:ext uri="{FF2B5EF4-FFF2-40B4-BE49-F238E27FC236}">
                <a16:creationId xmlns="" xmlns:a16="http://schemas.microsoft.com/office/drawing/2014/main" id="{A2917FEC-806F-428C-94E4-8A6E6FDF79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5" y="39686"/>
            <a:ext cx="673100" cy="506414"/>
          </a:xfrm>
          <a:prstGeom prst="roundRect">
            <a:avLst>
              <a:gd name="adj" fmla="val 8594"/>
            </a:avLst>
          </a:prstGeom>
          <a:solidFill>
            <a:srgbClr val="FFFFFF">
              <a:shade val="85000"/>
            </a:srgbClr>
          </a:solidFill>
          <a:ln>
            <a:solidFill>
              <a:schemeClr val="accent1">
                <a:lumMod val="75000"/>
              </a:schemeClr>
            </a:solidFill>
          </a:ln>
          <a:effectLst>
            <a:reflection blurRad="12700" stA="38000" endPos="28000" dist="5000" dir="5400000" sy="-100000" algn="bl" rotWithShape="0"/>
          </a:effectLst>
        </p:spPr>
      </p:pic>
      <p:sp>
        <p:nvSpPr>
          <p:cNvPr id="10" name="Rectangle 1">
            <a:extLst>
              <a:ext uri="{FF2B5EF4-FFF2-40B4-BE49-F238E27FC236}">
                <a16:creationId xmlns="" xmlns:a16="http://schemas.microsoft.com/office/drawing/2014/main" id="{42D033AD-EDD0-4FF7-9BF0-1AC4A577F046}"/>
              </a:ext>
            </a:extLst>
          </p:cNvPr>
          <p:cNvSpPr/>
          <p:nvPr/>
        </p:nvSpPr>
        <p:spPr>
          <a:xfrm>
            <a:off x="61595" y="1466733"/>
            <a:ext cx="12130405" cy="739754"/>
          </a:xfrm>
          <a:prstGeom prst="rect">
            <a:avLst/>
          </a:prstGeom>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defRPr/>
            </a:pPr>
            <a:r>
              <a:rPr lang="en-US" sz="3200" b="1"/>
              <a:t>Câu 5. </a:t>
            </a:r>
            <a:r>
              <a:rPr lang="vi-VN" sz="3200"/>
              <a:t>Hình thức thụ tinh ở Cá Voi là :</a:t>
            </a:r>
            <a:endParaRPr lang="en-US" sz="3200" dirty="0"/>
          </a:p>
        </p:txBody>
      </p:sp>
      <p:sp>
        <p:nvSpPr>
          <p:cNvPr id="4" name="Hình chữ nhật 3">
            <a:extLst>
              <a:ext uri="{FF2B5EF4-FFF2-40B4-BE49-F238E27FC236}">
                <a16:creationId xmlns="" xmlns:a16="http://schemas.microsoft.com/office/drawing/2014/main" id="{5DD2F63A-BDB2-4170-AC36-F53D129D1D52}"/>
              </a:ext>
            </a:extLst>
          </p:cNvPr>
          <p:cNvSpPr/>
          <p:nvPr/>
        </p:nvSpPr>
        <p:spPr>
          <a:xfrm>
            <a:off x="727075" y="2286000"/>
            <a:ext cx="10744200" cy="2955746"/>
          </a:xfrm>
          <a:prstGeom prst="rect">
            <a:avLst/>
          </a:prstGeom>
        </p:spPr>
        <p:txBody>
          <a:bodyPr wrap="square">
            <a:spAutoFit/>
          </a:bodyPr>
          <a:lstStyle/>
          <a:p>
            <a:pPr marL="514350" indent="-514350">
              <a:lnSpc>
                <a:spcPct val="150000"/>
              </a:lnSpc>
              <a:buFont typeface="+mj-lt"/>
              <a:buAutoNum type="alphaUcPeriod"/>
            </a:pPr>
            <a:r>
              <a:rPr lang="vi-VN" sz="3200">
                <a:cs typeface="Arial" panose="020B0604020202020204" pitchFamily="34" charset="0"/>
              </a:rPr>
              <a:t>Tự thụ tinh</a:t>
            </a:r>
          </a:p>
          <a:p>
            <a:pPr marL="514350" indent="-514350">
              <a:lnSpc>
                <a:spcPct val="150000"/>
              </a:lnSpc>
              <a:buFont typeface="+mj-lt"/>
              <a:buAutoNum type="alphaUcPeriod"/>
            </a:pPr>
            <a:r>
              <a:rPr lang="vi-VN" sz="3200">
                <a:cs typeface="Arial" panose="020B0604020202020204" pitchFamily="34" charset="0"/>
              </a:rPr>
              <a:t>Thụ tinh trong</a:t>
            </a:r>
          </a:p>
          <a:p>
            <a:pPr marL="514350" indent="-514350">
              <a:lnSpc>
                <a:spcPct val="150000"/>
              </a:lnSpc>
              <a:buFont typeface="+mj-lt"/>
              <a:buAutoNum type="alphaUcPeriod"/>
            </a:pPr>
            <a:r>
              <a:rPr lang="vi-VN" sz="3200">
                <a:cs typeface="Arial" panose="020B0604020202020204" pitchFamily="34" charset="0"/>
              </a:rPr>
              <a:t>Cả A và C đúng.</a:t>
            </a:r>
          </a:p>
          <a:p>
            <a:pPr marL="514350" indent="-514350">
              <a:lnSpc>
                <a:spcPct val="150000"/>
              </a:lnSpc>
              <a:buFont typeface="+mj-lt"/>
              <a:buAutoNum type="alphaUcPeriod"/>
            </a:pPr>
            <a:r>
              <a:rPr lang="vi-VN" sz="3200">
                <a:cs typeface="Arial" panose="020B0604020202020204" pitchFamily="34" charset="0"/>
              </a:rPr>
              <a:t>Thụ tinh ngoài</a:t>
            </a:r>
          </a:p>
        </p:txBody>
      </p:sp>
      <p:sp>
        <p:nvSpPr>
          <p:cNvPr id="5" name="Hình Bầu dục 4">
            <a:extLst>
              <a:ext uri="{FF2B5EF4-FFF2-40B4-BE49-F238E27FC236}">
                <a16:creationId xmlns="" xmlns:a16="http://schemas.microsoft.com/office/drawing/2014/main" id="{B4D622B8-0CC8-46B0-9581-33F370966B83}"/>
              </a:ext>
            </a:extLst>
          </p:cNvPr>
          <p:cNvSpPr/>
          <p:nvPr/>
        </p:nvSpPr>
        <p:spPr>
          <a:xfrm>
            <a:off x="612775" y="3184044"/>
            <a:ext cx="685800" cy="749303"/>
          </a:xfrm>
          <a:prstGeom prst="ellipse">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3634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ea%20star%20regeneration">
            <a:extLst>
              <a:ext uri="{FF2B5EF4-FFF2-40B4-BE49-F238E27FC236}">
                <a16:creationId xmlns="" xmlns:a16="http://schemas.microsoft.com/office/drawing/2014/main" id="{B0DF5B9B-88CA-46A1-8BE2-6FAEACDF47D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1676400"/>
            <a:ext cx="63246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5">
            <a:extLst>
              <a:ext uri="{FF2B5EF4-FFF2-40B4-BE49-F238E27FC236}">
                <a16:creationId xmlns="" xmlns:a16="http://schemas.microsoft.com/office/drawing/2014/main" id="{F1DA2A55-CBAA-4E47-878D-E1C325715935}"/>
              </a:ext>
            </a:extLst>
          </p:cNvPr>
          <p:cNvSpPr txBox="1">
            <a:spLocks noChangeArrowheads="1"/>
          </p:cNvSpPr>
          <p:nvPr/>
        </p:nvSpPr>
        <p:spPr bwMode="auto">
          <a:xfrm>
            <a:off x="7848600" y="5410200"/>
            <a:ext cx="2819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a:solidFill>
                  <a:srgbClr val="0000DA"/>
                </a:solidFill>
                <a:latin typeface="Times New Roman" panose="02020603050405020304" pitchFamily="18" charset="0"/>
                <a:cs typeface="Times New Roman" panose="02020603050405020304" pitchFamily="18" charset="0"/>
              </a:rPr>
              <a:t>Sao biển</a:t>
            </a:r>
          </a:p>
        </p:txBody>
      </p:sp>
      <p:sp>
        <p:nvSpPr>
          <p:cNvPr id="4" name="Rectangle 7">
            <a:extLst>
              <a:ext uri="{FF2B5EF4-FFF2-40B4-BE49-F238E27FC236}">
                <a16:creationId xmlns="" xmlns:a16="http://schemas.microsoft.com/office/drawing/2014/main" id="{CF5E22CE-8E7E-46BD-B307-FF51B8F183FB}"/>
              </a:ext>
            </a:extLst>
          </p:cNvPr>
          <p:cNvSpPr>
            <a:spLocks noChangeArrowheads="1"/>
          </p:cNvSpPr>
          <p:nvPr/>
        </p:nvSpPr>
        <p:spPr bwMode="auto">
          <a:xfrm>
            <a:off x="1524000" y="6248400"/>
            <a:ext cx="685800" cy="45720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cs typeface="Arial" panose="020B0604020202020204" pitchFamily="34" charset="0"/>
              </a:rPr>
              <a:t>A</a:t>
            </a:r>
            <a:r>
              <a:rPr lang="en-US" altLang="en-US" sz="2400">
                <a:solidFill>
                  <a:srgbClr val="FF0066"/>
                </a:solidFill>
                <a:cs typeface="Arial" panose="020B0604020202020204" pitchFamily="34" charset="0"/>
              </a:rPr>
              <a:t> </a:t>
            </a:r>
          </a:p>
        </p:txBody>
      </p:sp>
      <p:sp>
        <p:nvSpPr>
          <p:cNvPr id="5" name="Rectangle 8">
            <a:extLst>
              <a:ext uri="{FF2B5EF4-FFF2-40B4-BE49-F238E27FC236}">
                <a16:creationId xmlns="" xmlns:a16="http://schemas.microsoft.com/office/drawing/2014/main" id="{28D5404C-EF26-42C2-A76E-7C04624DE6CD}"/>
              </a:ext>
            </a:extLst>
          </p:cNvPr>
          <p:cNvSpPr>
            <a:spLocks noChangeArrowheads="1"/>
          </p:cNvSpPr>
          <p:nvPr/>
        </p:nvSpPr>
        <p:spPr bwMode="auto">
          <a:xfrm>
            <a:off x="8839200" y="6172200"/>
            <a:ext cx="609600" cy="53340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latin typeface="Times New Roman" panose="02020603050405020304" pitchFamily="18" charset="0"/>
                <a:cs typeface="Times New Roman" panose="02020603050405020304" pitchFamily="18" charset="0"/>
              </a:rPr>
              <a:t>B </a:t>
            </a:r>
          </a:p>
        </p:txBody>
      </p:sp>
      <p:grpSp>
        <p:nvGrpSpPr>
          <p:cNvPr id="6" name="Group 12">
            <a:extLst>
              <a:ext uri="{FF2B5EF4-FFF2-40B4-BE49-F238E27FC236}">
                <a16:creationId xmlns="" xmlns:a16="http://schemas.microsoft.com/office/drawing/2014/main" id="{CDEB8EF8-CE86-4929-9511-E519417A0333}"/>
              </a:ext>
            </a:extLst>
          </p:cNvPr>
          <p:cNvGrpSpPr>
            <a:grpSpLocks/>
          </p:cNvGrpSpPr>
          <p:nvPr/>
        </p:nvGrpSpPr>
        <p:grpSpPr bwMode="auto">
          <a:xfrm rot="5400000">
            <a:off x="654844" y="1250714"/>
            <a:ext cx="6324600" cy="4586288"/>
            <a:chOff x="548" y="1745"/>
            <a:chExt cx="5666" cy="1453"/>
          </a:xfrm>
        </p:grpSpPr>
        <p:pic>
          <p:nvPicPr>
            <p:cNvPr id="7" name="Picture 4" descr="Picture3">
              <a:extLst>
                <a:ext uri="{FF2B5EF4-FFF2-40B4-BE49-F238E27FC236}">
                  <a16:creationId xmlns="" xmlns:a16="http://schemas.microsoft.com/office/drawing/2014/main" id="{4E98481F-AD5F-4984-BD4B-04755AB4E6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711" y="1610"/>
              <a:ext cx="1113" cy="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gatrong.bmp">
              <a:extLst>
                <a:ext uri="{FF2B5EF4-FFF2-40B4-BE49-F238E27FC236}">
                  <a16:creationId xmlns="" xmlns:a16="http://schemas.microsoft.com/office/drawing/2014/main" id="{11A27310-3942-4F21-9779-6E94CFA8268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007" y="1286"/>
              <a:ext cx="579" cy="1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gamai.jpg">
              <a:extLst>
                <a:ext uri="{FF2B5EF4-FFF2-40B4-BE49-F238E27FC236}">
                  <a16:creationId xmlns="" xmlns:a16="http://schemas.microsoft.com/office/drawing/2014/main" id="{0481DF7F-857D-41D9-A033-EF0E78EC1A3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070" y="2118"/>
              <a:ext cx="633" cy="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ga con.jpg">
              <a:extLst>
                <a:ext uri="{FF2B5EF4-FFF2-40B4-BE49-F238E27FC236}">
                  <a16:creationId xmlns="" xmlns:a16="http://schemas.microsoft.com/office/drawing/2014/main" id="{7506A07D-96F6-409A-ACA1-4A985E2325C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4993" y="1582"/>
              <a:ext cx="779" cy="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3">
              <a:extLst>
                <a:ext uri="{FF2B5EF4-FFF2-40B4-BE49-F238E27FC236}">
                  <a16:creationId xmlns="" xmlns:a16="http://schemas.microsoft.com/office/drawing/2014/main" id="{CD4CC238-6BF8-49F5-A36D-980080B79C93}"/>
                </a:ext>
              </a:extLst>
            </p:cNvPr>
            <p:cNvCxnSpPr/>
            <p:nvPr/>
          </p:nvCxnSpPr>
          <p:spPr>
            <a:xfrm>
              <a:off x="3887" y="2352"/>
              <a:ext cx="816" cy="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4">
              <a:extLst>
                <a:ext uri="{FF2B5EF4-FFF2-40B4-BE49-F238E27FC236}">
                  <a16:creationId xmlns="" xmlns:a16="http://schemas.microsoft.com/office/drawing/2014/main" id="{BDFA0256-CEF2-4E6A-BEBF-6AAC57DB0969}"/>
                </a:ext>
              </a:extLst>
            </p:cNvPr>
            <p:cNvCxnSpPr/>
            <p:nvPr/>
          </p:nvCxnSpPr>
          <p:spPr>
            <a:xfrm rot="16200000">
              <a:off x="2109" y="2419"/>
              <a:ext cx="263" cy="51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5">
              <a:extLst>
                <a:ext uri="{FF2B5EF4-FFF2-40B4-BE49-F238E27FC236}">
                  <a16:creationId xmlns="" xmlns:a16="http://schemas.microsoft.com/office/drawing/2014/main" id="{4E0E5F3C-0F10-41E3-B311-2F4304FC2606}"/>
                </a:ext>
              </a:extLst>
            </p:cNvPr>
            <p:cNvCxnSpPr/>
            <p:nvPr/>
          </p:nvCxnSpPr>
          <p:spPr>
            <a:xfrm rot="5400000" flipV="1">
              <a:off x="2031" y="1926"/>
              <a:ext cx="269" cy="66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4" name="Text Box 16">
            <a:extLst>
              <a:ext uri="{FF2B5EF4-FFF2-40B4-BE49-F238E27FC236}">
                <a16:creationId xmlns="" xmlns:a16="http://schemas.microsoft.com/office/drawing/2014/main" id="{7F1E8978-FF55-420F-8D78-F462A4931980}"/>
              </a:ext>
            </a:extLst>
          </p:cNvPr>
          <p:cNvSpPr txBox="1">
            <a:spLocks noChangeArrowheads="1"/>
          </p:cNvSpPr>
          <p:nvPr/>
        </p:nvSpPr>
        <p:spPr bwMode="auto">
          <a:xfrm>
            <a:off x="1066800" y="2286558"/>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latin typeface="Times New Roman" panose="02020603050405020304" pitchFamily="18" charset="0"/>
              </a:rPr>
              <a:t>Gà mái</a:t>
            </a:r>
          </a:p>
        </p:txBody>
      </p:sp>
      <p:sp>
        <p:nvSpPr>
          <p:cNvPr id="15" name="Text Box 17">
            <a:extLst>
              <a:ext uri="{FF2B5EF4-FFF2-40B4-BE49-F238E27FC236}">
                <a16:creationId xmlns="" xmlns:a16="http://schemas.microsoft.com/office/drawing/2014/main" id="{4D41C81A-A7F6-4067-A99A-143337F33C69}"/>
              </a:ext>
            </a:extLst>
          </p:cNvPr>
          <p:cNvSpPr txBox="1">
            <a:spLocks noChangeArrowheads="1"/>
          </p:cNvSpPr>
          <p:nvPr/>
        </p:nvSpPr>
        <p:spPr bwMode="auto">
          <a:xfrm>
            <a:off x="5257800" y="2134158"/>
            <a:ext cx="914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latin typeface="Times New Roman" panose="02020603050405020304" pitchFamily="18" charset="0"/>
              </a:rPr>
              <a:t>Gà trống</a:t>
            </a:r>
          </a:p>
        </p:txBody>
      </p:sp>
    </p:spTree>
    <p:extLst>
      <p:ext uri="{BB962C8B-B14F-4D97-AF65-F5344CB8AC3E}">
        <p14:creationId xmlns:p14="http://schemas.microsoft.com/office/powerpoint/2010/main" val="168047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trips(downLeft)">
                                      <p:cBhvr>
                                        <p:cTn id="10" dur="500"/>
                                        <p:tgtEl>
                                          <p:spTgt spid="2"/>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trips(downLeft)">
                                      <p:cBhvr>
                                        <p:cTn id="13" dur="500"/>
                                        <p:tgtEl>
                                          <p:spTgt spid="3"/>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strips(downLeft)">
                                      <p:cBhvr>
                                        <p:cTn id="16" dur="500"/>
                                        <p:tgtEl>
                                          <p:spTgt spid="5"/>
                                        </p:tgtEl>
                                      </p:cBhvr>
                                    </p:animEffect>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3" presetClass="entr" presetSubtype="1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linds(horizontal)">
                                      <p:cBhvr>
                                        <p:cTn id="23" dur="500"/>
                                        <p:tgtEl>
                                          <p:spTgt spid="15"/>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linds(horizont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14" grpId="0"/>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518649" y="6427790"/>
            <a:ext cx="2586182" cy="365125"/>
          </a:xfrm>
        </p:spPr>
        <p:txBody>
          <a:bodyPr/>
          <a:lstStyle/>
          <a:p>
            <a:fld id="{AEC32211-C4AE-4200-8F1C-AB7060CFF7B4}" type="slidenum">
              <a:rPr lang="en-US" smtClean="0"/>
              <a:t>30</a:t>
            </a:fld>
            <a:endParaRPr lang="en-US"/>
          </a:p>
        </p:txBody>
      </p:sp>
      <p:sp>
        <p:nvSpPr>
          <p:cNvPr id="9" name="TextBox 2">
            <a:extLst>
              <a:ext uri="{FF2B5EF4-FFF2-40B4-BE49-F238E27FC236}">
                <a16:creationId xmlns="" xmlns:a16="http://schemas.microsoft.com/office/drawing/2014/main" id="{B0CB993A-F08F-444E-9D4A-77B994587445}"/>
              </a:ext>
            </a:extLst>
          </p:cNvPr>
          <p:cNvSpPr txBox="1"/>
          <p:nvPr/>
        </p:nvSpPr>
        <p:spPr>
          <a:xfrm>
            <a:off x="5562600" y="833738"/>
            <a:ext cx="1359668" cy="461665"/>
          </a:xfrm>
          <a:prstGeom prst="rect">
            <a:avLst/>
          </a:prstGeom>
          <a:noFill/>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b="1">
                <a:solidFill>
                  <a:srgbClr val="C00000"/>
                </a:solidFill>
                <a:latin typeface="Myriad Pro" pitchFamily="34" charset="0"/>
              </a:rPr>
              <a:t>Củng cố</a:t>
            </a:r>
          </a:p>
        </p:txBody>
      </p:sp>
      <p:sp>
        <p:nvSpPr>
          <p:cNvPr id="13" name="Rounded Rectangle 9">
            <a:extLst>
              <a:ext uri="{FF2B5EF4-FFF2-40B4-BE49-F238E27FC236}">
                <a16:creationId xmlns="" xmlns:a16="http://schemas.microsoft.com/office/drawing/2014/main" id="{EA312416-2095-4A28-9D0A-008B1A0BE733}"/>
              </a:ext>
            </a:extLst>
          </p:cNvPr>
          <p:cNvSpPr/>
          <p:nvPr/>
        </p:nvSpPr>
        <p:spPr>
          <a:xfrm>
            <a:off x="1511300" y="26985"/>
            <a:ext cx="10680700" cy="592167"/>
          </a:xfrm>
          <a:prstGeom prst="roundRect">
            <a:avLst/>
          </a:prstGeom>
          <a:solidFill>
            <a:schemeClr val="accent1">
              <a:lumMod val="20000"/>
              <a:lumOff val="80000"/>
            </a:schemeClr>
          </a:solidFill>
          <a:ln>
            <a:solidFill>
              <a:schemeClr val="accent6">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a:solidFill>
                  <a:srgbClr val="0070C0"/>
                </a:solidFill>
                <a:latin typeface="Myriad Pro" pitchFamily="34" charset="0"/>
              </a:rPr>
              <a:t>SINH SẢN HỮU TÍNH Ở ĐỘNG VẬT</a:t>
            </a:r>
            <a:endParaRPr lang="en-US" sz="2400" b="1" dirty="0">
              <a:solidFill>
                <a:srgbClr val="0070C0"/>
              </a:solidFill>
              <a:latin typeface="Myriad Pro" pitchFamily="34" charset="0"/>
            </a:endParaRPr>
          </a:p>
        </p:txBody>
      </p:sp>
      <p:sp>
        <p:nvSpPr>
          <p:cNvPr id="14" name="Rounded Rectangle 10">
            <a:extLst>
              <a:ext uri="{FF2B5EF4-FFF2-40B4-BE49-F238E27FC236}">
                <a16:creationId xmlns="" xmlns:a16="http://schemas.microsoft.com/office/drawing/2014/main" id="{B1A40BA8-888A-4C5B-BA74-4C59E79094D2}"/>
              </a:ext>
            </a:extLst>
          </p:cNvPr>
          <p:cNvSpPr/>
          <p:nvPr/>
        </p:nvSpPr>
        <p:spPr>
          <a:xfrm>
            <a:off x="773350" y="22227"/>
            <a:ext cx="1360250" cy="628339"/>
          </a:xfrm>
          <a:prstGeom prst="roundRect">
            <a:avLst/>
          </a:prstGeom>
          <a:solidFill>
            <a:schemeClr val="accent1">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a:t>Bài 45</a:t>
            </a:r>
            <a:endParaRPr lang="en-US" sz="2000" b="1" dirty="0"/>
          </a:p>
        </p:txBody>
      </p:sp>
      <p:pic>
        <p:nvPicPr>
          <p:cNvPr id="15" name="Picture 11">
            <a:extLst>
              <a:ext uri="{FF2B5EF4-FFF2-40B4-BE49-F238E27FC236}">
                <a16:creationId xmlns="" xmlns:a16="http://schemas.microsoft.com/office/drawing/2014/main" id="{A2917FEC-806F-428C-94E4-8A6E6FDF79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5" y="39686"/>
            <a:ext cx="673100" cy="506414"/>
          </a:xfrm>
          <a:prstGeom prst="roundRect">
            <a:avLst>
              <a:gd name="adj" fmla="val 8594"/>
            </a:avLst>
          </a:prstGeom>
          <a:solidFill>
            <a:srgbClr val="FFFFFF">
              <a:shade val="85000"/>
            </a:srgbClr>
          </a:solidFill>
          <a:ln>
            <a:solidFill>
              <a:schemeClr val="accent1">
                <a:lumMod val="75000"/>
              </a:schemeClr>
            </a:solidFill>
          </a:ln>
          <a:effectLst>
            <a:reflection blurRad="12700" stA="38000" endPos="28000" dist="5000" dir="5400000" sy="-100000" algn="bl" rotWithShape="0"/>
          </a:effectLst>
        </p:spPr>
      </p:pic>
      <p:sp>
        <p:nvSpPr>
          <p:cNvPr id="10" name="Rectangle 1">
            <a:extLst>
              <a:ext uri="{FF2B5EF4-FFF2-40B4-BE49-F238E27FC236}">
                <a16:creationId xmlns="" xmlns:a16="http://schemas.microsoft.com/office/drawing/2014/main" id="{42D033AD-EDD0-4FF7-9BF0-1AC4A577F046}"/>
              </a:ext>
            </a:extLst>
          </p:cNvPr>
          <p:cNvSpPr/>
          <p:nvPr/>
        </p:nvSpPr>
        <p:spPr>
          <a:xfrm>
            <a:off x="61595" y="1466733"/>
            <a:ext cx="12130405" cy="739754"/>
          </a:xfrm>
          <a:prstGeom prst="rect">
            <a:avLst/>
          </a:prstGeom>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defRPr/>
            </a:pPr>
            <a:r>
              <a:rPr lang="en-US" sz="3200" b="1"/>
              <a:t>Câu 6. </a:t>
            </a:r>
            <a:r>
              <a:rPr lang="vi-VN" sz="3200"/>
              <a:t>Điều nào sau đây là </a:t>
            </a:r>
            <a:r>
              <a:rPr lang="vi-VN" sz="3200" b="1"/>
              <a:t>không</a:t>
            </a:r>
            <a:r>
              <a:rPr lang="vi-VN" sz="3200"/>
              <a:t> đúng?</a:t>
            </a:r>
            <a:endParaRPr lang="en-US" sz="3200" dirty="0"/>
          </a:p>
        </p:txBody>
      </p:sp>
      <p:sp>
        <p:nvSpPr>
          <p:cNvPr id="4" name="Hình chữ nhật 3">
            <a:extLst>
              <a:ext uri="{FF2B5EF4-FFF2-40B4-BE49-F238E27FC236}">
                <a16:creationId xmlns="" xmlns:a16="http://schemas.microsoft.com/office/drawing/2014/main" id="{5DD2F63A-BDB2-4170-AC36-F53D129D1D52}"/>
              </a:ext>
            </a:extLst>
          </p:cNvPr>
          <p:cNvSpPr/>
          <p:nvPr/>
        </p:nvSpPr>
        <p:spPr>
          <a:xfrm>
            <a:off x="727075" y="2286000"/>
            <a:ext cx="10744200" cy="4433073"/>
          </a:xfrm>
          <a:prstGeom prst="rect">
            <a:avLst/>
          </a:prstGeom>
        </p:spPr>
        <p:txBody>
          <a:bodyPr wrap="square">
            <a:spAutoFit/>
          </a:bodyPr>
          <a:lstStyle/>
          <a:p>
            <a:pPr marL="514350" indent="-514350">
              <a:lnSpc>
                <a:spcPct val="150000"/>
              </a:lnSpc>
              <a:buFont typeface="+mj-lt"/>
              <a:buAutoNum type="alphaUcPeriod"/>
            </a:pPr>
            <a:r>
              <a:rPr lang="vi-VN" sz="3200">
                <a:cs typeface="Arial" panose="020B0604020202020204" pitchFamily="34" charset="0"/>
              </a:rPr>
              <a:t>Khả năng sống sót của phôi trong hình thức đẻ con cao hơn đẻ trứng.</a:t>
            </a:r>
          </a:p>
          <a:p>
            <a:pPr marL="514350" indent="-514350">
              <a:lnSpc>
                <a:spcPct val="150000"/>
              </a:lnSpc>
              <a:buFont typeface="+mj-lt"/>
              <a:buAutoNum type="alphaUcPeriod"/>
            </a:pPr>
            <a:r>
              <a:rPr lang="vi-VN" sz="3200">
                <a:cs typeface="Arial" panose="020B0604020202020204" pitchFamily="34" charset="0"/>
              </a:rPr>
              <a:t>Hiệu suất thụ tinh ở Thỏ cao hơn ở Ếch.</a:t>
            </a:r>
          </a:p>
          <a:p>
            <a:pPr marL="514350" indent="-514350">
              <a:lnSpc>
                <a:spcPct val="150000"/>
              </a:lnSpc>
              <a:buFont typeface="+mj-lt"/>
              <a:buAutoNum type="alphaUcPeriod"/>
            </a:pPr>
            <a:r>
              <a:rPr lang="vi-VN" sz="3200">
                <a:cs typeface="Arial" panose="020B0604020202020204" pitchFamily="34" charset="0"/>
              </a:rPr>
              <a:t>Ở động vật đẻ con chỉ có thụ tinh trong</a:t>
            </a:r>
          </a:p>
          <a:p>
            <a:pPr marL="514350" indent="-514350">
              <a:lnSpc>
                <a:spcPct val="150000"/>
              </a:lnSpc>
              <a:buFont typeface="+mj-lt"/>
              <a:buAutoNum type="alphaUcPeriod"/>
            </a:pPr>
            <a:r>
              <a:rPr lang="vi-VN" sz="3200">
                <a:cs typeface="Arial" panose="020B0604020202020204" pitchFamily="34" charset="0"/>
              </a:rPr>
              <a:t>Hiệu suất thụ tinh ở Ếch cao hơn ở Thỏ</a:t>
            </a:r>
          </a:p>
          <a:p>
            <a:pPr marL="514350" indent="-514350">
              <a:lnSpc>
                <a:spcPct val="150000"/>
              </a:lnSpc>
              <a:buFont typeface="+mj-lt"/>
              <a:buAutoNum type="alphaUcPeriod"/>
            </a:pPr>
            <a:endParaRPr lang="vi-VN" sz="3200">
              <a:cs typeface="Arial" panose="020B0604020202020204" pitchFamily="34" charset="0"/>
            </a:endParaRPr>
          </a:p>
        </p:txBody>
      </p:sp>
      <p:sp>
        <p:nvSpPr>
          <p:cNvPr id="5" name="Hình Bầu dục 4">
            <a:extLst>
              <a:ext uri="{FF2B5EF4-FFF2-40B4-BE49-F238E27FC236}">
                <a16:creationId xmlns="" xmlns:a16="http://schemas.microsoft.com/office/drawing/2014/main" id="{B4D622B8-0CC8-46B0-9581-33F370966B83}"/>
              </a:ext>
            </a:extLst>
          </p:cNvPr>
          <p:cNvSpPr/>
          <p:nvPr/>
        </p:nvSpPr>
        <p:spPr>
          <a:xfrm>
            <a:off x="609600" y="5257800"/>
            <a:ext cx="685800" cy="749303"/>
          </a:xfrm>
          <a:prstGeom prst="ellipse">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9824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518649" y="6427790"/>
            <a:ext cx="2586182" cy="365125"/>
          </a:xfrm>
        </p:spPr>
        <p:txBody>
          <a:bodyPr/>
          <a:lstStyle/>
          <a:p>
            <a:fld id="{AEC32211-C4AE-4200-8F1C-AB7060CFF7B4}" type="slidenum">
              <a:rPr lang="en-US" smtClean="0"/>
              <a:t>31</a:t>
            </a:fld>
            <a:endParaRPr lang="en-US"/>
          </a:p>
        </p:txBody>
      </p:sp>
      <p:sp>
        <p:nvSpPr>
          <p:cNvPr id="9" name="TextBox 2">
            <a:extLst>
              <a:ext uri="{FF2B5EF4-FFF2-40B4-BE49-F238E27FC236}">
                <a16:creationId xmlns="" xmlns:a16="http://schemas.microsoft.com/office/drawing/2014/main" id="{B0CB993A-F08F-444E-9D4A-77B994587445}"/>
              </a:ext>
            </a:extLst>
          </p:cNvPr>
          <p:cNvSpPr txBox="1"/>
          <p:nvPr/>
        </p:nvSpPr>
        <p:spPr>
          <a:xfrm>
            <a:off x="5562600" y="833738"/>
            <a:ext cx="1226618" cy="461665"/>
          </a:xfrm>
          <a:prstGeom prst="rect">
            <a:avLst/>
          </a:prstGeom>
          <a:noFill/>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b="1">
                <a:solidFill>
                  <a:srgbClr val="C00000"/>
                </a:solidFill>
                <a:latin typeface="Myriad Pro" pitchFamily="34" charset="0"/>
              </a:rPr>
              <a:t>Dặn dò</a:t>
            </a:r>
          </a:p>
        </p:txBody>
      </p:sp>
      <p:sp>
        <p:nvSpPr>
          <p:cNvPr id="13" name="Rounded Rectangle 9">
            <a:extLst>
              <a:ext uri="{FF2B5EF4-FFF2-40B4-BE49-F238E27FC236}">
                <a16:creationId xmlns="" xmlns:a16="http://schemas.microsoft.com/office/drawing/2014/main" id="{EA312416-2095-4A28-9D0A-008B1A0BE733}"/>
              </a:ext>
            </a:extLst>
          </p:cNvPr>
          <p:cNvSpPr/>
          <p:nvPr/>
        </p:nvSpPr>
        <p:spPr>
          <a:xfrm>
            <a:off x="1511300" y="26985"/>
            <a:ext cx="10680700" cy="592167"/>
          </a:xfrm>
          <a:prstGeom prst="roundRect">
            <a:avLst/>
          </a:prstGeom>
          <a:solidFill>
            <a:schemeClr val="accent1">
              <a:lumMod val="20000"/>
              <a:lumOff val="80000"/>
            </a:schemeClr>
          </a:solidFill>
          <a:ln>
            <a:solidFill>
              <a:schemeClr val="accent6">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a:solidFill>
                  <a:srgbClr val="0070C0"/>
                </a:solidFill>
                <a:latin typeface="Myriad Pro" pitchFamily="34" charset="0"/>
              </a:rPr>
              <a:t>SINH SẢN HỮU TÍNH Ở ĐỘNG VẬT</a:t>
            </a:r>
            <a:endParaRPr lang="en-US" sz="2400" b="1" dirty="0">
              <a:solidFill>
                <a:srgbClr val="0070C0"/>
              </a:solidFill>
              <a:latin typeface="Myriad Pro" pitchFamily="34" charset="0"/>
            </a:endParaRPr>
          </a:p>
        </p:txBody>
      </p:sp>
      <p:sp>
        <p:nvSpPr>
          <p:cNvPr id="14" name="Rounded Rectangle 10">
            <a:extLst>
              <a:ext uri="{FF2B5EF4-FFF2-40B4-BE49-F238E27FC236}">
                <a16:creationId xmlns="" xmlns:a16="http://schemas.microsoft.com/office/drawing/2014/main" id="{B1A40BA8-888A-4C5B-BA74-4C59E79094D2}"/>
              </a:ext>
            </a:extLst>
          </p:cNvPr>
          <p:cNvSpPr/>
          <p:nvPr/>
        </p:nvSpPr>
        <p:spPr>
          <a:xfrm>
            <a:off x="773350" y="22227"/>
            <a:ext cx="1360250" cy="628339"/>
          </a:xfrm>
          <a:prstGeom prst="roundRect">
            <a:avLst/>
          </a:prstGeom>
          <a:solidFill>
            <a:schemeClr val="accent1">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a:t>Bài 45</a:t>
            </a:r>
            <a:endParaRPr lang="en-US" sz="2000" b="1" dirty="0"/>
          </a:p>
        </p:txBody>
      </p:sp>
      <p:pic>
        <p:nvPicPr>
          <p:cNvPr id="15" name="Picture 11">
            <a:extLst>
              <a:ext uri="{FF2B5EF4-FFF2-40B4-BE49-F238E27FC236}">
                <a16:creationId xmlns="" xmlns:a16="http://schemas.microsoft.com/office/drawing/2014/main" id="{A2917FEC-806F-428C-94E4-8A6E6FDF79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5" y="39686"/>
            <a:ext cx="673100" cy="506414"/>
          </a:xfrm>
          <a:prstGeom prst="roundRect">
            <a:avLst>
              <a:gd name="adj" fmla="val 8594"/>
            </a:avLst>
          </a:prstGeom>
          <a:solidFill>
            <a:srgbClr val="FFFFFF">
              <a:shade val="85000"/>
            </a:srgbClr>
          </a:solidFill>
          <a:ln>
            <a:solidFill>
              <a:schemeClr val="accent1">
                <a:lumMod val="75000"/>
              </a:schemeClr>
            </a:solidFill>
          </a:ln>
          <a:effectLst>
            <a:reflection blurRad="12700" stA="38000" endPos="28000" dist="5000" dir="5400000" sy="-100000" algn="bl" rotWithShape="0"/>
          </a:effectLst>
        </p:spPr>
      </p:pic>
      <p:sp>
        <p:nvSpPr>
          <p:cNvPr id="12" name="Rectangle 5">
            <a:extLst>
              <a:ext uri="{FF2B5EF4-FFF2-40B4-BE49-F238E27FC236}">
                <a16:creationId xmlns="" xmlns:a16="http://schemas.microsoft.com/office/drawing/2014/main" id="{CDD29425-C439-469C-A257-1174AAD78B53}"/>
              </a:ext>
            </a:extLst>
          </p:cNvPr>
          <p:cNvSpPr txBox="1">
            <a:spLocks noChangeArrowheads="1"/>
          </p:cNvSpPr>
          <p:nvPr/>
        </p:nvSpPr>
        <p:spPr>
          <a:xfrm>
            <a:off x="609600" y="1828800"/>
            <a:ext cx="11353800" cy="1066800"/>
          </a:xfrm>
          <a:prstGeom prst="rect">
            <a:avLst/>
          </a:prstGeom>
          <a:noFill/>
          <a:ln/>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just">
              <a:lnSpc>
                <a:spcPct val="150000"/>
              </a:lnSpc>
              <a:buFontTx/>
              <a:buChar char="-"/>
            </a:pPr>
            <a:r>
              <a:rPr lang="en-US" altLang="en-US" sz="3400" dirty="0" err="1">
                <a:latin typeface="Arial" panose="020B0604020202020204" pitchFamily="34" charset="0"/>
                <a:cs typeface="Arial" panose="020B0604020202020204" pitchFamily="34" charset="0"/>
              </a:rPr>
              <a:t>Ghi</a:t>
            </a:r>
            <a:r>
              <a:rPr lang="en-US" altLang="en-US" sz="3400" dirty="0">
                <a:latin typeface="Arial" panose="020B0604020202020204" pitchFamily="34" charset="0"/>
                <a:cs typeface="Arial" panose="020B0604020202020204" pitchFamily="34" charset="0"/>
              </a:rPr>
              <a:t> </a:t>
            </a:r>
            <a:r>
              <a:rPr lang="en-US" altLang="en-US" sz="3400" dirty="0" err="1">
                <a:latin typeface="Arial" panose="020B0604020202020204" pitchFamily="34" charset="0"/>
                <a:cs typeface="Arial" panose="020B0604020202020204" pitchFamily="34" charset="0"/>
              </a:rPr>
              <a:t>chép</a:t>
            </a:r>
            <a:r>
              <a:rPr lang="en-US" altLang="en-US" sz="3400" dirty="0">
                <a:latin typeface="Arial" panose="020B0604020202020204" pitchFamily="34" charset="0"/>
                <a:cs typeface="Arial" panose="020B0604020202020204" pitchFamily="34" charset="0"/>
              </a:rPr>
              <a:t> </a:t>
            </a:r>
            <a:r>
              <a:rPr lang="en-US" altLang="en-US" sz="3400" dirty="0" err="1">
                <a:latin typeface="Arial" panose="020B0604020202020204" pitchFamily="34" charset="0"/>
                <a:cs typeface="Arial" panose="020B0604020202020204" pitchFamily="34" charset="0"/>
              </a:rPr>
              <a:t>bài</a:t>
            </a:r>
            <a:r>
              <a:rPr lang="en-US" altLang="en-US" sz="3400" dirty="0">
                <a:latin typeface="Arial" panose="020B0604020202020204" pitchFamily="34" charset="0"/>
                <a:cs typeface="Arial" panose="020B0604020202020204" pitchFamily="34" charset="0"/>
              </a:rPr>
              <a:t> </a:t>
            </a:r>
            <a:r>
              <a:rPr lang="en-US" altLang="en-US" sz="3400" dirty="0" err="1">
                <a:latin typeface="Arial" panose="020B0604020202020204" pitchFamily="34" charset="0"/>
                <a:cs typeface="Arial" panose="020B0604020202020204" pitchFamily="34" charset="0"/>
              </a:rPr>
              <a:t>đầy</a:t>
            </a:r>
            <a:r>
              <a:rPr lang="en-US" altLang="en-US" sz="3400" dirty="0">
                <a:latin typeface="Arial" panose="020B0604020202020204" pitchFamily="34" charset="0"/>
                <a:cs typeface="Arial" panose="020B0604020202020204" pitchFamily="34" charset="0"/>
              </a:rPr>
              <a:t> </a:t>
            </a:r>
            <a:r>
              <a:rPr lang="en-US" altLang="en-US" sz="3400" dirty="0" err="1">
                <a:latin typeface="Arial" panose="020B0604020202020204" pitchFamily="34" charset="0"/>
                <a:cs typeface="Arial" panose="020B0604020202020204" pitchFamily="34" charset="0"/>
              </a:rPr>
              <a:t>đủ</a:t>
            </a:r>
            <a:r>
              <a:rPr lang="en-US" altLang="en-US" sz="3400" dirty="0">
                <a:latin typeface="Arial" panose="020B0604020202020204" pitchFamily="34" charset="0"/>
                <a:cs typeface="Arial" panose="020B0604020202020204" pitchFamily="34" charset="0"/>
              </a:rPr>
              <a:t> </a:t>
            </a:r>
            <a:endParaRPr lang="en-US" altLang="en-US" sz="3400" dirty="0" smtClean="0">
              <a:latin typeface="Arial" panose="020B0604020202020204" pitchFamily="34" charset="0"/>
              <a:cs typeface="Arial" panose="020B0604020202020204" pitchFamily="34" charset="0"/>
            </a:endParaRPr>
          </a:p>
          <a:p>
            <a:pPr marL="457200" indent="-457200" algn="just">
              <a:lnSpc>
                <a:spcPct val="150000"/>
              </a:lnSpc>
              <a:buFontTx/>
              <a:buChar char="-"/>
            </a:pPr>
            <a:r>
              <a:rPr lang="en-US" altLang="en-US" sz="3400" dirty="0" err="1" smtClean="0">
                <a:latin typeface="Arial" panose="020B0604020202020204" pitchFamily="34" charset="0"/>
                <a:cs typeface="Arial" panose="020B0604020202020204" pitchFamily="34" charset="0"/>
              </a:rPr>
              <a:t>Tự</a:t>
            </a:r>
            <a:r>
              <a:rPr lang="en-US" altLang="en-US" sz="3400" dirty="0" smtClean="0">
                <a:latin typeface="Arial" panose="020B0604020202020204" pitchFamily="34" charset="0"/>
                <a:cs typeface="Arial" panose="020B0604020202020204" pitchFamily="34" charset="0"/>
              </a:rPr>
              <a:t> </a:t>
            </a:r>
            <a:r>
              <a:rPr lang="en-US" altLang="en-US" sz="3400" dirty="0" err="1" smtClean="0">
                <a:latin typeface="Arial" panose="020B0604020202020204" pitchFamily="34" charset="0"/>
                <a:cs typeface="Arial" panose="020B0604020202020204" pitchFamily="34" charset="0"/>
              </a:rPr>
              <a:t>học</a:t>
            </a:r>
            <a:r>
              <a:rPr lang="en-US" altLang="en-US" sz="3400" dirty="0" smtClean="0">
                <a:latin typeface="Arial" panose="020B0604020202020204" pitchFamily="34" charset="0"/>
                <a:cs typeface="Arial" panose="020B0604020202020204" pitchFamily="34" charset="0"/>
              </a:rPr>
              <a:t> </a:t>
            </a:r>
            <a:r>
              <a:rPr lang="en-US" altLang="en-US" sz="3400" dirty="0" err="1" smtClean="0">
                <a:latin typeface="Arial" panose="020B0604020202020204" pitchFamily="34" charset="0"/>
                <a:cs typeface="Arial" panose="020B0604020202020204" pitchFamily="34" charset="0"/>
              </a:rPr>
              <a:t>các</a:t>
            </a:r>
            <a:r>
              <a:rPr lang="en-US" altLang="en-US" sz="3400" dirty="0" smtClean="0">
                <a:latin typeface="Arial" panose="020B0604020202020204" pitchFamily="34" charset="0"/>
                <a:cs typeface="Arial" panose="020B0604020202020204" pitchFamily="34" charset="0"/>
              </a:rPr>
              <a:t> </a:t>
            </a:r>
            <a:r>
              <a:rPr lang="en-US" altLang="en-US" sz="3400" dirty="0" err="1" smtClean="0">
                <a:latin typeface="Arial" panose="020B0604020202020204" pitchFamily="34" charset="0"/>
                <a:cs typeface="Arial" panose="020B0604020202020204" pitchFamily="34" charset="0"/>
              </a:rPr>
              <a:t>nội</a:t>
            </a:r>
            <a:r>
              <a:rPr lang="en-US" altLang="en-US" sz="3400" dirty="0" smtClean="0">
                <a:latin typeface="Arial" panose="020B0604020202020204" pitchFamily="34" charset="0"/>
                <a:cs typeface="Arial" panose="020B0604020202020204" pitchFamily="34" charset="0"/>
              </a:rPr>
              <a:t> dung </a:t>
            </a:r>
            <a:r>
              <a:rPr lang="en-US" altLang="en-US" sz="3400" dirty="0" err="1" smtClean="0">
                <a:latin typeface="Arial" panose="020B0604020202020204" pitchFamily="34" charset="0"/>
                <a:cs typeface="Arial" panose="020B0604020202020204" pitchFamily="34" charset="0"/>
              </a:rPr>
              <a:t>bài</a:t>
            </a:r>
            <a:r>
              <a:rPr lang="en-US" altLang="en-US" sz="3400" dirty="0" smtClean="0">
                <a:latin typeface="Arial" panose="020B0604020202020204" pitchFamily="34" charset="0"/>
                <a:cs typeface="Arial" panose="020B0604020202020204" pitchFamily="34" charset="0"/>
              </a:rPr>
              <a:t> 46 </a:t>
            </a:r>
            <a:r>
              <a:rPr lang="en-US" altLang="en-US" sz="3400" dirty="0" err="1" smtClean="0">
                <a:latin typeface="Arial" panose="020B0604020202020204" pitchFamily="34" charset="0"/>
                <a:cs typeface="Arial" panose="020B0604020202020204" pitchFamily="34" charset="0"/>
              </a:rPr>
              <a:t>và</a:t>
            </a:r>
            <a:r>
              <a:rPr lang="en-US" altLang="en-US" sz="3400" dirty="0" smtClean="0">
                <a:latin typeface="Arial" panose="020B0604020202020204" pitchFamily="34" charset="0"/>
                <a:cs typeface="Arial" panose="020B0604020202020204" pitchFamily="34" charset="0"/>
              </a:rPr>
              <a:t> 47 </a:t>
            </a:r>
            <a:r>
              <a:rPr lang="en-US" altLang="en-US" sz="3400" dirty="0" err="1" smtClean="0">
                <a:latin typeface="Arial" panose="020B0604020202020204" pitchFamily="34" charset="0"/>
                <a:cs typeface="Arial" panose="020B0604020202020204" pitchFamily="34" charset="0"/>
              </a:rPr>
              <a:t>theo</a:t>
            </a:r>
            <a:r>
              <a:rPr lang="en-US" altLang="en-US" sz="3400" dirty="0" smtClean="0">
                <a:latin typeface="Arial" panose="020B0604020202020204" pitchFamily="34" charset="0"/>
                <a:cs typeface="Arial" panose="020B0604020202020204" pitchFamily="34" charset="0"/>
              </a:rPr>
              <a:t> slide </a:t>
            </a:r>
            <a:r>
              <a:rPr lang="en-US" altLang="en-US" sz="3400" dirty="0" err="1" smtClean="0">
                <a:latin typeface="Arial" panose="020B0604020202020204" pitchFamily="34" charset="0"/>
                <a:cs typeface="Arial" panose="020B0604020202020204" pitchFamily="34" charset="0"/>
              </a:rPr>
              <a:t>gợi</a:t>
            </a:r>
            <a:r>
              <a:rPr lang="en-US" altLang="en-US" sz="3400" dirty="0" smtClean="0">
                <a:latin typeface="Arial" panose="020B0604020202020204" pitchFamily="34" charset="0"/>
                <a:cs typeface="Arial" panose="020B0604020202020204" pitchFamily="34" charset="0"/>
              </a:rPr>
              <a:t> ý </a:t>
            </a:r>
            <a:r>
              <a:rPr lang="en-US" altLang="en-US" sz="3400" dirty="0" err="1" smtClean="0">
                <a:latin typeface="Arial" panose="020B0604020202020204" pitchFamily="34" charset="0"/>
                <a:cs typeface="Arial" panose="020B0604020202020204" pitchFamily="34" charset="0"/>
              </a:rPr>
              <a:t>bên</a:t>
            </a:r>
            <a:r>
              <a:rPr lang="en-US" altLang="en-US" sz="3400" dirty="0" smtClean="0">
                <a:latin typeface="Arial" panose="020B0604020202020204" pitchFamily="34" charset="0"/>
                <a:cs typeface="Arial" panose="020B0604020202020204" pitchFamily="34" charset="0"/>
              </a:rPr>
              <a:t> </a:t>
            </a:r>
            <a:r>
              <a:rPr lang="en-US" altLang="en-US" sz="3400" dirty="0" err="1" smtClean="0">
                <a:latin typeface="Arial" panose="020B0604020202020204" pitchFamily="34" charset="0"/>
                <a:cs typeface="Arial" panose="020B0604020202020204" pitchFamily="34" charset="0"/>
              </a:rPr>
              <a:t>dưới</a:t>
            </a:r>
            <a:r>
              <a:rPr lang="en-US" altLang="en-US" sz="3400" dirty="0" smtClean="0">
                <a:latin typeface="Arial" panose="020B0604020202020204" pitchFamily="34" charset="0"/>
                <a:cs typeface="Arial" panose="020B0604020202020204" pitchFamily="34" charset="0"/>
              </a:rPr>
              <a:t>.</a:t>
            </a:r>
            <a:endParaRPr lang="en-US" altLang="en-US" sz="3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468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800" decel="100000"/>
                                        <p:tgtEl>
                                          <p:spTgt spid="12"/>
                                        </p:tgtEl>
                                      </p:cBhvr>
                                    </p:animEffect>
                                    <p:anim calcmode="lin" valueType="num">
                                      <p:cBhvr>
                                        <p:cTn id="8" dur="800" decel="100000" fill="hold"/>
                                        <p:tgtEl>
                                          <p:spTgt spid="12"/>
                                        </p:tgtEl>
                                        <p:attrNameLst>
                                          <p:attrName>style.rotation</p:attrName>
                                        </p:attrNameLst>
                                      </p:cBhvr>
                                      <p:tavLst>
                                        <p:tav tm="0">
                                          <p:val>
                                            <p:fltVal val="-90"/>
                                          </p:val>
                                        </p:tav>
                                        <p:tav tm="100000">
                                          <p:val>
                                            <p:fltVal val="0"/>
                                          </p:val>
                                        </p:tav>
                                      </p:tavLst>
                                    </p:anim>
                                    <p:anim calcmode="lin" valueType="num">
                                      <p:cBhvr>
                                        <p:cTn id="9" dur="800" decel="100000" fill="hold"/>
                                        <p:tgtEl>
                                          <p:spTgt spid="12"/>
                                        </p:tgtEl>
                                        <p:attrNameLst>
                                          <p:attrName>ppt_x</p:attrName>
                                        </p:attrNameLst>
                                      </p:cBhvr>
                                      <p:tavLst>
                                        <p:tav tm="0">
                                          <p:val>
                                            <p:strVal val="#ppt_x+0.4"/>
                                          </p:val>
                                        </p:tav>
                                        <p:tav tm="100000">
                                          <p:val>
                                            <p:strVal val="#ppt_x-0.05"/>
                                          </p:val>
                                        </p:tav>
                                      </p:tavLst>
                                    </p:anim>
                                    <p:anim calcmode="lin" valueType="num">
                                      <p:cBhvr>
                                        <p:cTn id="10" dur="800" decel="100000" fill="hold"/>
                                        <p:tgtEl>
                                          <p:spTgt spid="1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3774" t="19284" r="19009" b="28264"/>
          <a:stretch/>
        </p:blipFill>
        <p:spPr bwMode="auto">
          <a:xfrm>
            <a:off x="7966363" y="19936"/>
            <a:ext cx="4225637" cy="3297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799"/>
          <a:stretch/>
        </p:blipFill>
        <p:spPr bwMode="auto">
          <a:xfrm>
            <a:off x="-15240" y="3886200"/>
            <a:ext cx="3429000" cy="3070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914400" y="2644776"/>
            <a:ext cx="10287000" cy="1470025"/>
          </a:xfrm>
        </p:spPr>
        <p:txBody>
          <a:bodyPr>
            <a:noAutofit/>
          </a:bodyPr>
          <a:lstStyle/>
          <a:p>
            <a:r>
              <a:rPr lang="en-US"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BÀI 46</a:t>
            </a:r>
            <a:br>
              <a:rPr lang="en-US"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br>
            <a:r>
              <a:rPr lang="en-US" sz="4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CƠ CHẾ ĐIỀU HÒA SINH SẢN</a:t>
            </a:r>
            <a:endParaRPr lang="en-US" sz="4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63443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rPr>
              <a:t>NỘI DUNG</a:t>
            </a:r>
            <a:endParaRPr lang="en-US"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571500" indent="-571500" algn="just">
              <a:buAutoNum type="romanUcPeriod"/>
            </a:pPr>
            <a:r>
              <a:rPr lang="en-US" sz="3600" b="1" dirty="0">
                <a:solidFill>
                  <a:srgbClr val="FF0000"/>
                </a:solidFill>
                <a:latin typeface="Times New Roman" panose="02020603050405020304" pitchFamily="18" charset="0"/>
                <a:cs typeface="Times New Roman" panose="02020603050405020304" pitchFamily="18" charset="0"/>
              </a:rPr>
              <a:t>CƠ CHẾ ĐIỀU HÒA SINH TINH VÀ SINH TRỨNG</a:t>
            </a:r>
          </a:p>
          <a:p>
            <a:pPr marL="514350" indent="-514350" algn="just">
              <a:buAutoNum type="arabicPeriod"/>
            </a:pPr>
            <a:r>
              <a:rPr lang="en-US" sz="3600" b="1" dirty="0" err="1">
                <a:latin typeface="Times New Roman" panose="02020603050405020304" pitchFamily="18" charset="0"/>
                <a:cs typeface="Times New Roman" panose="02020603050405020304" pitchFamily="18" charset="0"/>
              </a:rPr>
              <a:t>Cơ</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chế</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điều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hòa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sinh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tinh</a:t>
            </a:r>
            <a:endParaRPr lang="en-US" sz="3600" b="1" dirty="0">
              <a:latin typeface="Times New Roman" panose="02020603050405020304" pitchFamily="18" charset="0"/>
              <a:cs typeface="Times New Roman" panose="02020603050405020304" pitchFamily="18" charset="0"/>
            </a:endParaRPr>
          </a:p>
          <a:p>
            <a:pPr marL="514350" indent="-514350" algn="just">
              <a:buFont typeface="Arial" panose="020B0604020202020204" pitchFamily="34" charset="0"/>
              <a:buAutoNum type="arabicPeriod"/>
            </a:pPr>
            <a:r>
              <a:rPr lang="en-US" sz="3600" b="1" dirty="0" err="1">
                <a:latin typeface="Times New Roman" panose="02020603050405020304" pitchFamily="18" charset="0"/>
                <a:cs typeface="Times New Roman" panose="02020603050405020304" pitchFamily="18" charset="0"/>
              </a:rPr>
              <a:t>Cơ</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chế</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điều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hòa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sinh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trứng</a:t>
            </a:r>
            <a:endParaRPr lang="en-US" sz="3600" b="1" dirty="0">
              <a:latin typeface="Times New Roman" panose="02020603050405020304" pitchFamily="18" charset="0"/>
              <a:cs typeface="Times New Roman" panose="02020603050405020304" pitchFamily="18" charset="0"/>
            </a:endParaRPr>
          </a:p>
          <a:p>
            <a:pPr marL="0" indent="0" algn="just">
              <a:buNone/>
            </a:pPr>
            <a:r>
              <a:rPr lang="en-US" sz="3600" b="1" dirty="0">
                <a:solidFill>
                  <a:srgbClr val="FF0000"/>
                </a:solidFill>
                <a:latin typeface="Times New Roman" panose="02020603050405020304" pitchFamily="18" charset="0"/>
                <a:cs typeface="Times New Roman" panose="02020603050405020304" pitchFamily="18" charset="0"/>
              </a:rPr>
              <a:t>II. ẢNH HƯỞNG CỦA THẦN KINH VÀ MÔI TRƯỜNG SỐNG ĐẾN QUÁ TRÌNH SINH TINH VÀ SINH TRỨNG</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17457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43000" y="418407"/>
            <a:ext cx="1981200" cy="914400"/>
          </a:xfrm>
          <a:prstGeom prst="rect">
            <a:avLst/>
          </a:prstGeom>
          <a:noFill/>
          <a:ln w="9525">
            <a:noFill/>
          </a:ln>
        </p:spPr>
        <p:txBody>
          <a:bodyPr wrap="none" anchor="ctr"/>
          <a:lst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lstStyle>
          <a:p>
            <a:pPr algn="ctr"/>
            <a:r>
              <a:rPr sz="3600" b="1" i="1" u="sng" dirty="0">
                <a:solidFill>
                  <a:srgbClr val="FF3300"/>
                </a:solidFill>
                <a:latin typeface="Times New Roman" panose="02020603050405020304" pitchFamily="18" charset="0"/>
                <a:cs typeface="Times New Roman" panose="02020603050405020304" pitchFamily="18" charset="0"/>
              </a:rPr>
              <a:t>Cơ chế </a:t>
            </a:r>
          </a:p>
          <a:p>
            <a:pPr algn="ctr"/>
            <a:r>
              <a:rPr sz="3600" b="1" i="1" u="sng" dirty="0">
                <a:solidFill>
                  <a:srgbClr val="FF3300"/>
                </a:solidFill>
                <a:latin typeface="Times New Roman" panose="02020603050405020304" pitchFamily="18" charset="0"/>
                <a:cs typeface="Times New Roman" panose="02020603050405020304" pitchFamily="18" charset="0"/>
              </a:rPr>
              <a:t>điều hòa sinh sản</a:t>
            </a:r>
          </a:p>
        </p:txBody>
      </p:sp>
      <p:sp>
        <p:nvSpPr>
          <p:cNvPr id="6" name="Rectangle 5"/>
          <p:cNvSpPr/>
          <p:nvPr/>
        </p:nvSpPr>
        <p:spPr>
          <a:xfrm>
            <a:off x="6400800" y="609600"/>
            <a:ext cx="3048000" cy="990600"/>
          </a:xfrm>
          <a:prstGeom prst="rect">
            <a:avLst/>
          </a:prstGeom>
          <a:noFill/>
          <a:ln w="9525">
            <a:noFill/>
          </a:ln>
        </p:spPr>
        <p:txBody>
          <a:bodyPr wrap="none" anchor="ctr"/>
          <a:lst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lstStyle>
          <a:p>
            <a:pPr algn="ctr"/>
            <a:r>
              <a:rPr sz="3600" b="1" dirty="0">
                <a:latin typeface="Times New Roman" panose="02020603050405020304" pitchFamily="18" charset="0"/>
                <a:cs typeface="Times New Roman" panose="02020603050405020304" pitchFamily="18" charset="0"/>
              </a:rPr>
              <a:t>Tuyến nội tiết</a:t>
            </a:r>
          </a:p>
        </p:txBody>
      </p:sp>
      <p:sp>
        <p:nvSpPr>
          <p:cNvPr id="7" name="Rectangle 6"/>
          <p:cNvSpPr/>
          <p:nvPr/>
        </p:nvSpPr>
        <p:spPr>
          <a:xfrm>
            <a:off x="3276600" y="5524500"/>
            <a:ext cx="2514600" cy="914400"/>
          </a:xfrm>
          <a:prstGeom prst="rect">
            <a:avLst/>
          </a:prstGeom>
          <a:noFill/>
          <a:ln w="9525">
            <a:noFill/>
          </a:ln>
        </p:spPr>
        <p:txBody>
          <a:bodyPr wrap="none" anchor="ctr"/>
          <a:lst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lstStyle>
          <a:p>
            <a:pPr algn="ctr"/>
            <a:r>
              <a:rPr sz="3600" b="1" dirty="0">
                <a:solidFill>
                  <a:srgbClr val="FF9900"/>
                </a:solidFill>
                <a:latin typeface="Times New Roman" panose="02020603050405020304" pitchFamily="18" charset="0"/>
                <a:cs typeface="Times New Roman" panose="02020603050405020304" pitchFamily="18" charset="0"/>
              </a:rPr>
              <a:t>Kích thích sinh</a:t>
            </a:r>
          </a:p>
          <a:p>
            <a:pPr algn="ctr"/>
            <a:r>
              <a:rPr sz="3600" b="1" dirty="0">
                <a:solidFill>
                  <a:srgbClr val="FF9900"/>
                </a:solidFill>
                <a:latin typeface="Times New Roman" panose="02020603050405020304" pitchFamily="18" charset="0"/>
                <a:cs typeface="Times New Roman" panose="02020603050405020304" pitchFamily="18" charset="0"/>
              </a:rPr>
              <a:t> trứng</a:t>
            </a:r>
          </a:p>
        </p:txBody>
      </p:sp>
      <p:sp>
        <p:nvSpPr>
          <p:cNvPr id="8" name="Rectangle 7"/>
          <p:cNvSpPr/>
          <p:nvPr/>
        </p:nvSpPr>
        <p:spPr>
          <a:xfrm>
            <a:off x="8077200" y="3810000"/>
            <a:ext cx="1981200" cy="990600"/>
          </a:xfrm>
          <a:prstGeom prst="rect">
            <a:avLst/>
          </a:prstGeom>
          <a:noFill/>
          <a:ln w="9525">
            <a:noFill/>
          </a:ln>
        </p:spPr>
        <p:txBody>
          <a:bodyPr wrap="none" anchor="ctr"/>
          <a:lst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lstStyle>
          <a:p>
            <a:pPr algn="ctr"/>
            <a:r>
              <a:rPr sz="3600" b="1" dirty="0">
                <a:latin typeface="Times New Roman" panose="02020603050405020304" pitchFamily="18" charset="0"/>
                <a:cs typeface="Times New Roman" panose="02020603050405020304" pitchFamily="18" charset="0"/>
              </a:rPr>
              <a:t>Tinh hoàn</a:t>
            </a:r>
          </a:p>
        </p:txBody>
      </p:sp>
      <p:sp>
        <p:nvSpPr>
          <p:cNvPr id="9" name="Rectangle 8"/>
          <p:cNvSpPr/>
          <p:nvPr/>
        </p:nvSpPr>
        <p:spPr>
          <a:xfrm>
            <a:off x="3810000" y="3695700"/>
            <a:ext cx="2209800" cy="990600"/>
          </a:xfrm>
          <a:prstGeom prst="rect">
            <a:avLst/>
          </a:prstGeom>
          <a:noFill/>
          <a:ln w="9525">
            <a:noFill/>
          </a:ln>
        </p:spPr>
        <p:txBody>
          <a:bodyPr wrap="none" anchor="ctr"/>
          <a:lst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lstStyle>
          <a:p>
            <a:pPr algn="ctr"/>
            <a:r>
              <a:rPr sz="3600" b="1" dirty="0">
                <a:latin typeface="Times New Roman" panose="02020603050405020304" pitchFamily="18" charset="0"/>
                <a:cs typeface="Times New Roman" panose="02020603050405020304" pitchFamily="18" charset="0"/>
              </a:rPr>
              <a:t>Buồng trứng</a:t>
            </a:r>
          </a:p>
        </p:txBody>
      </p:sp>
      <p:sp>
        <p:nvSpPr>
          <p:cNvPr id="10" name="Rectangle 9"/>
          <p:cNvSpPr/>
          <p:nvPr/>
        </p:nvSpPr>
        <p:spPr>
          <a:xfrm>
            <a:off x="6477000" y="2286000"/>
            <a:ext cx="1752600" cy="914400"/>
          </a:xfrm>
          <a:prstGeom prst="rect">
            <a:avLst/>
          </a:prstGeom>
          <a:noFill/>
          <a:ln w="9525">
            <a:noFill/>
          </a:ln>
        </p:spPr>
        <p:txBody>
          <a:bodyPr wrap="none" anchor="ctr"/>
          <a:lst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lstStyle>
          <a:p>
            <a:pPr algn="ctr"/>
            <a:r>
              <a:rPr sz="3600" b="1" dirty="0" err="1">
                <a:latin typeface="Times New Roman" panose="02020603050405020304" pitchFamily="18" charset="0"/>
                <a:cs typeface="Times New Roman" panose="02020603050405020304" pitchFamily="18" charset="0"/>
              </a:rPr>
              <a:t>Hoocm</a:t>
            </a:r>
            <a:r>
              <a:rPr lang="en-US" sz="3600" b="1" dirty="0" err="1">
                <a:latin typeface="Times New Roman" panose="02020603050405020304" pitchFamily="18" charset="0"/>
                <a:cs typeface="Times New Roman" panose="02020603050405020304" pitchFamily="18" charset="0"/>
              </a:rPr>
              <a:t>ô</a:t>
            </a:r>
            <a:r>
              <a:rPr sz="3600" b="1" dirty="0" err="1">
                <a:latin typeface="Times New Roman" panose="02020603050405020304" pitchFamily="18" charset="0"/>
                <a:cs typeface="Times New Roman" panose="02020603050405020304" pitchFamily="18" charset="0"/>
              </a:rPr>
              <a:t>n</a:t>
            </a:r>
            <a:endParaRPr sz="3600" b="1" dirty="0">
              <a:latin typeface="Times New Roman" panose="02020603050405020304" pitchFamily="18" charset="0"/>
              <a:cs typeface="Times New Roman" panose="02020603050405020304" pitchFamily="18" charset="0"/>
            </a:endParaRPr>
          </a:p>
        </p:txBody>
      </p:sp>
      <p:sp>
        <p:nvSpPr>
          <p:cNvPr id="11" name="Line 9"/>
          <p:cNvSpPr/>
          <p:nvPr/>
        </p:nvSpPr>
        <p:spPr>
          <a:xfrm>
            <a:off x="7315200" y="1333500"/>
            <a:ext cx="0" cy="1295400"/>
          </a:xfrm>
          <a:prstGeom prst="line">
            <a:avLst/>
          </a:prstGeom>
          <a:ln w="9525" cap="flat" cmpd="sng">
            <a:solidFill>
              <a:schemeClr val="tx1"/>
            </a:solidFill>
            <a:prstDash val="solid"/>
            <a:headEnd type="none" w="med" len="med"/>
            <a:tailEnd type="triangle" w="med" len="med"/>
          </a:ln>
        </p:spPr>
      </p:sp>
      <p:sp>
        <p:nvSpPr>
          <p:cNvPr id="12" name="Line 10"/>
          <p:cNvSpPr/>
          <p:nvPr/>
        </p:nvSpPr>
        <p:spPr>
          <a:xfrm flipH="1">
            <a:off x="4876800" y="3009900"/>
            <a:ext cx="2362200" cy="1028700"/>
          </a:xfrm>
          <a:prstGeom prst="line">
            <a:avLst/>
          </a:prstGeom>
          <a:ln w="9525" cap="flat" cmpd="sng">
            <a:solidFill>
              <a:schemeClr val="tx1"/>
            </a:solidFill>
            <a:prstDash val="solid"/>
            <a:headEnd type="none" w="med" len="med"/>
            <a:tailEnd type="triangle" w="med" len="med"/>
          </a:ln>
        </p:spPr>
      </p:sp>
      <p:sp>
        <p:nvSpPr>
          <p:cNvPr id="13" name="Line 11"/>
          <p:cNvSpPr/>
          <p:nvPr/>
        </p:nvSpPr>
        <p:spPr>
          <a:xfrm>
            <a:off x="7315200" y="3009900"/>
            <a:ext cx="1905000" cy="1066800"/>
          </a:xfrm>
          <a:prstGeom prst="line">
            <a:avLst/>
          </a:prstGeom>
          <a:ln w="9525" cap="flat" cmpd="sng">
            <a:solidFill>
              <a:schemeClr val="tx1"/>
            </a:solidFill>
            <a:prstDash val="solid"/>
            <a:headEnd type="none" w="med" len="med"/>
            <a:tailEnd type="triangle" w="med" len="med"/>
          </a:ln>
        </p:spPr>
      </p:sp>
      <p:sp>
        <p:nvSpPr>
          <p:cNvPr id="14" name="Line 12"/>
          <p:cNvSpPr/>
          <p:nvPr/>
        </p:nvSpPr>
        <p:spPr>
          <a:xfrm>
            <a:off x="4800600" y="4572000"/>
            <a:ext cx="0" cy="1028700"/>
          </a:xfrm>
          <a:prstGeom prst="line">
            <a:avLst/>
          </a:prstGeom>
          <a:ln w="9525" cap="flat" cmpd="sng">
            <a:solidFill>
              <a:schemeClr val="tx1"/>
            </a:solidFill>
            <a:prstDash val="solid"/>
            <a:headEnd type="none" w="med" len="med"/>
            <a:tailEnd type="triangle" w="med" len="med"/>
          </a:ln>
        </p:spPr>
      </p:sp>
      <p:sp>
        <p:nvSpPr>
          <p:cNvPr id="15" name="Line 13"/>
          <p:cNvSpPr/>
          <p:nvPr/>
        </p:nvSpPr>
        <p:spPr>
          <a:xfrm>
            <a:off x="9296401" y="4572000"/>
            <a:ext cx="3175" cy="1066800"/>
          </a:xfrm>
          <a:prstGeom prst="line">
            <a:avLst/>
          </a:prstGeom>
          <a:ln w="9525" cap="flat" cmpd="sng">
            <a:solidFill>
              <a:schemeClr val="tx1"/>
            </a:solidFill>
            <a:prstDash val="solid"/>
            <a:headEnd type="none" w="med" len="med"/>
            <a:tailEnd type="triangle" w="med" len="med"/>
          </a:ln>
        </p:spPr>
      </p:sp>
      <p:sp>
        <p:nvSpPr>
          <p:cNvPr id="16" name="Text Box 14"/>
          <p:cNvSpPr txBox="1"/>
          <p:nvPr/>
        </p:nvSpPr>
        <p:spPr>
          <a:xfrm>
            <a:off x="4800600" y="3086101"/>
            <a:ext cx="1143000" cy="646331"/>
          </a:xfrm>
          <a:prstGeom prst="rect">
            <a:avLst/>
          </a:prstGeom>
          <a:noFill/>
          <a:ln w="9525">
            <a:noFill/>
          </a:ln>
        </p:spPr>
        <p:txBody>
          <a:bodyPr wrap="square">
            <a:spAutoFit/>
          </a:bodyPr>
          <a:lst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lstStyle>
          <a:p>
            <a:pPr>
              <a:spcBef>
                <a:spcPct val="50000"/>
              </a:spcBef>
            </a:pPr>
            <a:r>
              <a:rPr sz="3600" b="1" dirty="0">
                <a:solidFill>
                  <a:srgbClr val="FF3300"/>
                </a:solidFill>
                <a:latin typeface="Times New Roman" panose="02020603050405020304" pitchFamily="18" charset="0"/>
                <a:cs typeface="Times New Roman" panose="02020603050405020304" pitchFamily="18" charset="0"/>
              </a:rPr>
              <a:t>máu</a:t>
            </a:r>
          </a:p>
        </p:txBody>
      </p:sp>
      <p:sp>
        <p:nvSpPr>
          <p:cNvPr id="17" name="Text Box 15"/>
          <p:cNvSpPr txBox="1"/>
          <p:nvPr/>
        </p:nvSpPr>
        <p:spPr>
          <a:xfrm>
            <a:off x="8305800" y="3009901"/>
            <a:ext cx="1219200" cy="646331"/>
          </a:xfrm>
          <a:prstGeom prst="rect">
            <a:avLst/>
          </a:prstGeom>
          <a:noFill/>
          <a:ln w="9525">
            <a:noFill/>
          </a:ln>
        </p:spPr>
        <p:txBody>
          <a:bodyPr>
            <a:spAutoFit/>
          </a:bodyPr>
          <a:lst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lstStyle>
          <a:p>
            <a:pPr>
              <a:spcBef>
                <a:spcPct val="50000"/>
              </a:spcBef>
            </a:pPr>
            <a:r>
              <a:rPr sz="3600" b="1" dirty="0">
                <a:solidFill>
                  <a:srgbClr val="FF3300"/>
                </a:solidFill>
                <a:latin typeface="Times New Roman" panose="02020603050405020304" pitchFamily="18" charset="0"/>
                <a:cs typeface="Times New Roman" panose="02020603050405020304" pitchFamily="18" charset="0"/>
              </a:rPr>
              <a:t>máu</a:t>
            </a:r>
          </a:p>
        </p:txBody>
      </p:sp>
      <p:sp>
        <p:nvSpPr>
          <p:cNvPr id="18" name="Line 16"/>
          <p:cNvSpPr/>
          <p:nvPr/>
        </p:nvSpPr>
        <p:spPr>
          <a:xfrm flipV="1">
            <a:off x="5715000" y="1257300"/>
            <a:ext cx="838200" cy="0"/>
          </a:xfrm>
          <a:prstGeom prst="line">
            <a:avLst/>
          </a:prstGeom>
          <a:ln w="9525" cap="flat" cmpd="sng">
            <a:solidFill>
              <a:schemeClr val="tx1"/>
            </a:solidFill>
            <a:prstDash val="solid"/>
            <a:headEnd type="none" w="med" len="med"/>
            <a:tailEnd type="triangle" w="med" len="med"/>
          </a:ln>
        </p:spPr>
      </p:sp>
      <p:sp>
        <p:nvSpPr>
          <p:cNvPr id="19" name="Rectangle 18"/>
          <p:cNvSpPr/>
          <p:nvPr/>
        </p:nvSpPr>
        <p:spPr>
          <a:xfrm>
            <a:off x="4876800" y="304800"/>
            <a:ext cx="1600200" cy="609600"/>
          </a:xfrm>
          <a:prstGeom prst="rect">
            <a:avLst/>
          </a:prstGeom>
          <a:noFill/>
          <a:ln w="9525">
            <a:noFill/>
          </a:ln>
        </p:spPr>
        <p:txBody>
          <a:bodyPr wrap="none" anchor="ctr"/>
          <a:lst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lstStyle>
          <a:p>
            <a:pPr algn="ctr"/>
            <a:r>
              <a:rPr sz="3600" b="1" i="1" dirty="0">
                <a:latin typeface="Times New Roman" panose="02020603050405020304" pitchFamily="18" charset="0"/>
                <a:cs typeface="Times New Roman" panose="02020603050405020304" pitchFamily="18" charset="0"/>
              </a:rPr>
              <a:t>Hệ thần kinh</a:t>
            </a:r>
          </a:p>
        </p:txBody>
      </p:sp>
      <p:sp>
        <p:nvSpPr>
          <p:cNvPr id="20" name="Line 18"/>
          <p:cNvSpPr/>
          <p:nvPr/>
        </p:nvSpPr>
        <p:spPr>
          <a:xfrm>
            <a:off x="5715000" y="952500"/>
            <a:ext cx="0" cy="685800"/>
          </a:xfrm>
          <a:prstGeom prst="line">
            <a:avLst/>
          </a:prstGeom>
          <a:ln w="9525" cap="flat" cmpd="sng">
            <a:solidFill>
              <a:schemeClr val="tx1"/>
            </a:solidFill>
            <a:prstDash val="solid"/>
            <a:headEnd type="none" w="med" len="med"/>
            <a:tailEnd type="triangle" w="med" len="med"/>
          </a:ln>
        </p:spPr>
      </p:sp>
      <p:sp>
        <p:nvSpPr>
          <p:cNvPr id="21" name="Rectangle 20"/>
          <p:cNvSpPr/>
          <p:nvPr/>
        </p:nvSpPr>
        <p:spPr>
          <a:xfrm>
            <a:off x="2895600" y="2286000"/>
            <a:ext cx="1333500" cy="762000"/>
          </a:xfrm>
          <a:prstGeom prst="rect">
            <a:avLst/>
          </a:prstGeom>
          <a:noFill/>
          <a:ln w="9525">
            <a:noFill/>
          </a:ln>
        </p:spPr>
        <p:txBody>
          <a:bodyPr wrap="none" anchor="ctr"/>
          <a:lst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lstStyle>
          <a:p>
            <a:pPr algn="ctr"/>
            <a:r>
              <a:rPr sz="3600" b="1" i="1" dirty="0" err="1">
                <a:solidFill>
                  <a:srgbClr val="00B0F0"/>
                </a:solidFill>
                <a:latin typeface="Times New Roman" panose="02020603050405020304" pitchFamily="18" charset="0"/>
                <a:cs typeface="Times New Roman" panose="02020603050405020304" pitchFamily="18" charset="0"/>
              </a:rPr>
              <a:t>Nhân</a:t>
            </a:r>
            <a:r>
              <a:rPr sz="3600" b="1" i="1" dirty="0">
                <a:solidFill>
                  <a:srgbClr val="00B0F0"/>
                </a:solidFill>
                <a:latin typeface="Times New Roman" panose="02020603050405020304" pitchFamily="18" charset="0"/>
                <a:cs typeface="Times New Roman" panose="02020603050405020304" pitchFamily="18" charset="0"/>
              </a:rPr>
              <a:t> </a:t>
            </a:r>
            <a:r>
              <a:rPr sz="3600" b="1" i="1" dirty="0" err="1">
                <a:solidFill>
                  <a:srgbClr val="00B0F0"/>
                </a:solidFill>
                <a:latin typeface="Times New Roman" panose="02020603050405020304" pitchFamily="18" charset="0"/>
                <a:cs typeface="Times New Roman" panose="02020603050405020304" pitchFamily="18" charset="0"/>
              </a:rPr>
              <a:t>tố</a:t>
            </a:r>
            <a:endParaRPr lang="en-US" sz="3600" b="1" i="1" dirty="0">
              <a:solidFill>
                <a:srgbClr val="00B0F0"/>
              </a:solidFill>
              <a:latin typeface="Times New Roman" panose="02020603050405020304" pitchFamily="18" charset="0"/>
              <a:cs typeface="Times New Roman" panose="02020603050405020304" pitchFamily="18" charset="0"/>
            </a:endParaRPr>
          </a:p>
          <a:p>
            <a:pPr algn="ctr"/>
            <a:r>
              <a:rPr sz="3600" b="1" i="1" dirty="0" err="1">
                <a:solidFill>
                  <a:srgbClr val="00B0F0"/>
                </a:solidFill>
                <a:latin typeface="Times New Roman" panose="02020603050405020304" pitchFamily="18" charset="0"/>
                <a:cs typeface="Times New Roman" panose="02020603050405020304" pitchFamily="18" charset="0"/>
              </a:rPr>
              <a:t>môi</a:t>
            </a:r>
            <a:r>
              <a:rPr sz="3600" b="1" i="1" dirty="0">
                <a:solidFill>
                  <a:srgbClr val="00B0F0"/>
                </a:solidFill>
                <a:latin typeface="Times New Roman" panose="02020603050405020304" pitchFamily="18" charset="0"/>
                <a:cs typeface="Times New Roman" panose="02020603050405020304" pitchFamily="18" charset="0"/>
              </a:rPr>
              <a:t> </a:t>
            </a:r>
            <a:r>
              <a:rPr sz="3600" b="1" i="1" dirty="0">
                <a:solidFill>
                  <a:srgbClr val="00B0F0"/>
                </a:solidFill>
                <a:latin typeface="Times New Roman" panose="02020603050405020304" pitchFamily="18" charset="0"/>
                <a:cs typeface="Times New Roman" panose="02020603050405020304" pitchFamily="18" charset="0"/>
              </a:rPr>
              <a:t>trường</a:t>
            </a:r>
          </a:p>
        </p:txBody>
      </p:sp>
      <p:sp>
        <p:nvSpPr>
          <p:cNvPr id="22" name="Line 20"/>
          <p:cNvSpPr/>
          <p:nvPr/>
        </p:nvSpPr>
        <p:spPr>
          <a:xfrm flipV="1">
            <a:off x="3733800" y="1790700"/>
            <a:ext cx="914400" cy="381000"/>
          </a:xfrm>
          <a:prstGeom prst="line">
            <a:avLst/>
          </a:prstGeom>
          <a:ln w="9525" cap="flat" cmpd="sng">
            <a:solidFill>
              <a:schemeClr val="tx1"/>
            </a:solidFill>
            <a:prstDash val="solid"/>
            <a:headEnd type="none" w="med" len="med"/>
            <a:tailEnd type="triangle" w="med" len="med"/>
          </a:ln>
        </p:spPr>
      </p:sp>
      <p:sp>
        <p:nvSpPr>
          <p:cNvPr id="23" name="Line 21"/>
          <p:cNvSpPr/>
          <p:nvPr/>
        </p:nvSpPr>
        <p:spPr>
          <a:xfrm flipV="1">
            <a:off x="3733800" y="952500"/>
            <a:ext cx="1143000" cy="1219200"/>
          </a:xfrm>
          <a:prstGeom prst="line">
            <a:avLst/>
          </a:prstGeom>
          <a:ln w="9525" cap="flat" cmpd="sng">
            <a:solidFill>
              <a:schemeClr val="tx1"/>
            </a:solidFill>
            <a:prstDash val="solid"/>
            <a:headEnd type="none" w="med" len="med"/>
            <a:tailEnd type="triangle" w="med" len="med"/>
          </a:ln>
        </p:spPr>
      </p:sp>
      <p:sp>
        <p:nvSpPr>
          <p:cNvPr id="24" name="Rectangle 23"/>
          <p:cNvSpPr/>
          <p:nvPr/>
        </p:nvSpPr>
        <p:spPr>
          <a:xfrm>
            <a:off x="4800600" y="1485900"/>
            <a:ext cx="1981200" cy="685800"/>
          </a:xfrm>
          <a:prstGeom prst="rect">
            <a:avLst/>
          </a:prstGeom>
          <a:noFill/>
          <a:ln w="9525">
            <a:noFill/>
          </a:ln>
        </p:spPr>
        <p:txBody>
          <a:bodyPr wrap="none" anchor="ctr"/>
          <a:lst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lstStyle>
          <a:p>
            <a:pPr algn="ctr"/>
            <a:r>
              <a:rPr sz="3600" b="1" dirty="0">
                <a:latin typeface="Times New Roman" panose="02020603050405020304" pitchFamily="18" charset="0"/>
                <a:cs typeface="Times New Roman" panose="02020603050405020304" pitchFamily="18" charset="0"/>
              </a:rPr>
              <a:t>Hệ nội tiết</a:t>
            </a:r>
          </a:p>
        </p:txBody>
      </p:sp>
      <p:sp>
        <p:nvSpPr>
          <p:cNvPr id="25" name="Rectangle 24"/>
          <p:cNvSpPr>
            <a:spLocks noGrp="1" noChangeArrowheads="1"/>
          </p:cNvSpPr>
          <p:nvPr/>
        </p:nvSpPr>
        <p:spPr>
          <a:xfrm>
            <a:off x="6553200" y="5566064"/>
            <a:ext cx="3733800" cy="762000"/>
          </a:xfrm>
          <a:prstGeom prst="rect">
            <a:avLst/>
          </a:prstGeom>
          <a:noFill/>
          <a:ln w="9525">
            <a:noFill/>
          </a:ln>
        </p:spPr>
        <p:txBody>
          <a:bodyPr vert="horz" wrap="square" lIns="91440" tIns="45720" rIns="91440" bIns="45720" numCol="1" anchor="t" anchorCtr="0" compatLnSpc="1">
            <a:noAutofit/>
          </a:bodyPr>
          <a:lst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40080" indent="-246380"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380"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405"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185" algn="l" rtl="0" eaLnBrk="1" latinLnBrk="0" hangingPunct="1">
              <a:spcBef>
                <a:spcPct val="20000"/>
              </a:spcBef>
              <a:buClr>
                <a:schemeClr val="accent5"/>
              </a:buClr>
              <a:buSzPct val="80000"/>
              <a:buFont typeface="Wingdings 2" panose="05020102010507070707"/>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panose="05020102010507070707"/>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ctr" eaLnBrk="1" fontAlgn="auto" hangingPunct="1">
              <a:spcBef>
                <a:spcPct val="0"/>
              </a:spcBef>
              <a:spcAft>
                <a:spcPts val="0"/>
              </a:spcAft>
              <a:buClr>
                <a:schemeClr val="accent3"/>
              </a:buClr>
              <a:buNone/>
              <a:defRPr/>
            </a:pPr>
            <a:r>
              <a:rPr lang="en-US" sz="3600" b="1" dirty="0" err="1">
                <a:solidFill>
                  <a:srgbClr val="CC6600"/>
                </a:solidFill>
                <a:latin typeface="Times New Roman" panose="02020603050405020304" pitchFamily="18" charset="0"/>
                <a:cs typeface="Times New Roman" panose="02020603050405020304" pitchFamily="18" charset="0"/>
              </a:rPr>
              <a:t>Kích</a:t>
            </a:r>
            <a:r>
              <a:rPr lang="en-US" sz="3600" b="1" dirty="0">
                <a:solidFill>
                  <a:srgbClr val="CC6600"/>
                </a:solidFill>
                <a:latin typeface="Times New Roman" panose="02020603050405020304" pitchFamily="18" charset="0"/>
                <a:cs typeface="Times New Roman" panose="02020603050405020304" pitchFamily="18" charset="0"/>
              </a:rPr>
              <a:t> </a:t>
            </a:r>
            <a:r>
              <a:rPr lang="en-US" sz="3600" b="1" dirty="0" err="1">
                <a:solidFill>
                  <a:srgbClr val="CC6600"/>
                </a:solidFill>
                <a:latin typeface="Times New Roman" panose="02020603050405020304" pitchFamily="18" charset="0"/>
                <a:cs typeface="Times New Roman" panose="02020603050405020304" pitchFamily="18" charset="0"/>
              </a:rPr>
              <a:t>thích</a:t>
            </a:r>
            <a:r>
              <a:rPr lang="en-US" sz="3600" b="1" dirty="0">
                <a:solidFill>
                  <a:srgbClr val="CC6600"/>
                </a:solidFill>
                <a:latin typeface="Times New Roman" panose="02020603050405020304" pitchFamily="18" charset="0"/>
                <a:cs typeface="Times New Roman" panose="02020603050405020304" pitchFamily="18" charset="0"/>
              </a:rPr>
              <a:t> </a:t>
            </a:r>
            <a:r>
              <a:rPr lang="en-US" sz="3600" b="1" dirty="0" err="1">
                <a:solidFill>
                  <a:srgbClr val="CC6600"/>
                </a:solidFill>
                <a:latin typeface="Times New Roman" panose="02020603050405020304" pitchFamily="18" charset="0"/>
                <a:cs typeface="Times New Roman" panose="02020603050405020304" pitchFamily="18" charset="0"/>
              </a:rPr>
              <a:t>sinh</a:t>
            </a:r>
            <a:endParaRPr lang="en-US" sz="3600" b="1" dirty="0">
              <a:solidFill>
                <a:srgbClr val="CC6600"/>
              </a:solidFill>
              <a:latin typeface="Times New Roman" panose="02020603050405020304" pitchFamily="18" charset="0"/>
              <a:cs typeface="Times New Roman" panose="02020603050405020304" pitchFamily="18" charset="0"/>
            </a:endParaRPr>
          </a:p>
          <a:p>
            <a:pPr marL="0" indent="0" algn="ctr" eaLnBrk="1" fontAlgn="auto" hangingPunct="1">
              <a:spcBef>
                <a:spcPct val="0"/>
              </a:spcBef>
              <a:spcAft>
                <a:spcPts val="0"/>
              </a:spcAft>
              <a:buClr>
                <a:schemeClr val="accent3"/>
              </a:buClr>
              <a:buNone/>
              <a:defRPr/>
            </a:pPr>
            <a:r>
              <a:rPr lang="en-US" sz="3600" b="1" dirty="0" err="1">
                <a:solidFill>
                  <a:srgbClr val="CC6600"/>
                </a:solidFill>
                <a:latin typeface="Times New Roman" panose="02020603050405020304" pitchFamily="18" charset="0"/>
                <a:cs typeface="Times New Roman" panose="02020603050405020304" pitchFamily="18" charset="0"/>
              </a:rPr>
              <a:t>tinh</a:t>
            </a:r>
            <a:r>
              <a:rPr lang="en-US" sz="3600" b="1" dirty="0">
                <a:solidFill>
                  <a:srgbClr val="CC6600"/>
                </a:solidFill>
                <a:latin typeface="Times New Roman" panose="02020603050405020304" pitchFamily="18" charset="0"/>
                <a:cs typeface="Times New Roman" panose="02020603050405020304" pitchFamily="18" charset="0"/>
              </a:rPr>
              <a:t> </a:t>
            </a:r>
            <a:r>
              <a:rPr lang="en-US" sz="3600" b="1" dirty="0" err="1">
                <a:solidFill>
                  <a:srgbClr val="CC6600"/>
                </a:solidFill>
                <a:latin typeface="Times New Roman" panose="02020603050405020304" pitchFamily="18" charset="0"/>
                <a:cs typeface="Times New Roman" panose="02020603050405020304" pitchFamily="18" charset="0"/>
              </a:rPr>
              <a:t>trùng</a:t>
            </a:r>
            <a:endParaRPr lang="en-US" sz="3600" b="1" dirty="0">
              <a:solidFill>
                <a:srgbClr val="CC66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56426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1582400" cy="1143000"/>
          </a:xfrm>
        </p:spPr>
        <p:txBody>
          <a:bodyP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I. CƠ CHẾ ĐIỀU HÒA SINH TINH VÀ SINH TRỨNG</a:t>
            </a:r>
            <a:endParaRPr lang="en-US"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447800"/>
            <a:ext cx="4802765" cy="4360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2263" y="2933389"/>
            <a:ext cx="4767246" cy="3577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60626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0"/>
            <a:ext cx="6553200"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87409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p:cNvPicPr>
            <a:picLocks noChangeAspect="1"/>
          </p:cNvPicPr>
          <p:nvPr/>
        </p:nvPicPr>
        <p:blipFill>
          <a:blip r:embed="rId2"/>
          <a:stretch>
            <a:fillRect/>
          </a:stretch>
        </p:blipFill>
        <p:spPr>
          <a:xfrm>
            <a:off x="1470026" y="14288"/>
            <a:ext cx="9159875" cy="6386512"/>
          </a:xfrm>
          <a:prstGeom prst="rect">
            <a:avLst/>
          </a:prstGeom>
          <a:noFill/>
          <a:ln w="9525">
            <a:noFill/>
          </a:ln>
        </p:spPr>
      </p:pic>
      <p:sp>
        <p:nvSpPr>
          <p:cNvPr id="6147" name="TextBox 5"/>
          <p:cNvSpPr txBox="1"/>
          <p:nvPr/>
        </p:nvSpPr>
        <p:spPr>
          <a:xfrm>
            <a:off x="3995738" y="5926138"/>
            <a:ext cx="3505200" cy="461962"/>
          </a:xfrm>
          <a:prstGeom prst="rect">
            <a:avLst/>
          </a:prstGeom>
          <a:solidFill>
            <a:srgbClr val="FFFF00"/>
          </a:solidFill>
          <a:ln w="9525">
            <a:noFill/>
          </a:ln>
        </p:spPr>
        <p:txBody>
          <a:bodyPr>
            <a:spAutoFit/>
          </a:bodyPr>
          <a:lstStyle/>
          <a:p>
            <a:r>
              <a:rPr lang="en-US" altLang="en-US" sz="2400" b="1" dirty="0">
                <a:solidFill>
                  <a:srgbClr val="C00000"/>
                </a:solidFill>
                <a:latin typeface="Arial" panose="020B0604020202020204" pitchFamily="34" charset="0"/>
              </a:rPr>
              <a:t>LÒNG ỐNG SINH TINH</a:t>
            </a:r>
          </a:p>
        </p:txBody>
      </p:sp>
      <p:pic>
        <p:nvPicPr>
          <p:cNvPr id="4" name="Picture 3"/>
          <p:cNvPicPr>
            <a:picLocks noChangeAspect="1"/>
          </p:cNvPicPr>
          <p:nvPr/>
        </p:nvPicPr>
        <p:blipFill>
          <a:blip r:embed="rId3"/>
          <a:stretch>
            <a:fillRect/>
          </a:stretch>
        </p:blipFill>
        <p:spPr>
          <a:xfrm>
            <a:off x="5562600" y="14288"/>
            <a:ext cx="5105400" cy="6858000"/>
          </a:xfrm>
          <a:prstGeom prst="rect">
            <a:avLst/>
          </a:prstGeom>
          <a:noFill/>
          <a:ln w="9525">
            <a:noFill/>
          </a:ln>
        </p:spPr>
      </p:pic>
    </p:spTree>
    <p:extLst>
      <p:ext uri="{BB962C8B-B14F-4D97-AF65-F5344CB8AC3E}">
        <p14:creationId xmlns:p14="http://schemas.microsoft.com/office/powerpoint/2010/main" val="38617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4719" name="Group 31"/>
          <p:cNvGraphicFramePr>
            <a:graphicFrameLocks noGrp="1"/>
          </p:cNvGraphicFramePr>
          <p:nvPr>
            <p:extLst/>
          </p:nvPr>
        </p:nvGraphicFramePr>
        <p:xfrm>
          <a:off x="1524000" y="2819400"/>
          <a:ext cx="9144000" cy="4040190"/>
        </p:xfrm>
        <a:graphic>
          <a:graphicData uri="http://schemas.openxmlformats.org/drawingml/2006/table">
            <a:tbl>
              <a:tblPr/>
              <a:tblGrid>
                <a:gridCol w="3382963"/>
                <a:gridCol w="2881312"/>
                <a:gridCol w="2879725"/>
              </a:tblGrid>
              <a:tr h="9096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en-US" sz="2800" b="1" i="0"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Tên</a:t>
                      </a:r>
                      <a:r>
                        <a:rPr kumimoji="0" lang="en-US" altLang="en-US" sz="2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hoocmon</a:t>
                      </a:r>
                      <a:endParaRPr kumimoji="0" lang="en-US" altLang="en-US" sz="2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en-US" sz="2800" b="1" i="0" u="none" strike="noStrike" cap="none" normalizeH="0" baseline="0" dirty="0" err="1" smtClean="0">
                          <a:ln>
                            <a:noFill/>
                          </a:ln>
                          <a:solidFill>
                            <a:srgbClr val="FF0000"/>
                          </a:solidFill>
                          <a:effectLst/>
                          <a:latin typeface="Times New Roman" panose="02020603050405020304" pitchFamily="18" charset="0"/>
                        </a:rPr>
                        <a:t>Nơi</a:t>
                      </a:r>
                      <a:r>
                        <a:rPr kumimoji="0" lang="en-US" alt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altLang="en-US" sz="2800" b="1" i="0" u="none" strike="noStrike" cap="none" normalizeH="0" baseline="0" dirty="0" err="1" smtClean="0">
                          <a:ln>
                            <a:noFill/>
                          </a:ln>
                          <a:solidFill>
                            <a:srgbClr val="FF0000"/>
                          </a:solidFill>
                          <a:effectLst/>
                          <a:latin typeface="Times New Roman" panose="02020603050405020304" pitchFamily="18" charset="0"/>
                        </a:rPr>
                        <a:t>sản</a:t>
                      </a:r>
                      <a:r>
                        <a:rPr kumimoji="0" lang="en-US" alt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altLang="en-US" sz="2800" b="1" i="0" u="none" strike="noStrike" cap="none" normalizeH="0" baseline="0" dirty="0" err="1" smtClean="0">
                          <a:ln>
                            <a:noFill/>
                          </a:ln>
                          <a:solidFill>
                            <a:srgbClr val="FF0000"/>
                          </a:solidFill>
                          <a:effectLst/>
                          <a:latin typeface="Times New Roman" panose="02020603050405020304" pitchFamily="18" charset="0"/>
                        </a:rPr>
                        <a:t>sinh</a:t>
                      </a:r>
                      <a:endParaRPr kumimoji="0" lang="en-US" altLang="en-US" sz="2800" b="1" i="0" u="none" strike="noStrike" cap="none" normalizeH="0" baseline="0" dirty="0" smtClean="0">
                        <a:ln>
                          <a:noFill/>
                        </a:ln>
                        <a:solidFill>
                          <a:srgbClr val="FF0000"/>
                        </a:solidFill>
                        <a:effectLst/>
                        <a:latin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en-US" sz="2800" b="1" i="0" u="none" strike="noStrike" cap="none" normalizeH="0" baseline="0" dirty="0" err="1" smtClean="0">
                          <a:ln>
                            <a:noFill/>
                          </a:ln>
                          <a:solidFill>
                            <a:srgbClr val="FF0000"/>
                          </a:solidFill>
                          <a:effectLst/>
                          <a:latin typeface="Times New Roman" panose="02020603050405020304" pitchFamily="18" charset="0"/>
                        </a:rPr>
                        <a:t>Tác</a:t>
                      </a:r>
                      <a:r>
                        <a:rPr kumimoji="0" lang="en-US" alt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altLang="en-US" sz="2800" b="1" i="0" u="none" strike="noStrike" cap="none" normalizeH="0" baseline="0" dirty="0" err="1" smtClean="0">
                          <a:ln>
                            <a:noFill/>
                          </a:ln>
                          <a:solidFill>
                            <a:srgbClr val="FF0000"/>
                          </a:solidFill>
                          <a:effectLst/>
                          <a:latin typeface="Times New Roman" panose="02020603050405020304" pitchFamily="18" charset="0"/>
                        </a:rPr>
                        <a:t>dụng</a:t>
                      </a:r>
                      <a:endParaRPr kumimoji="0" lang="en-US" altLang="en-US" sz="2800" b="1" i="0" u="none" strike="noStrike" cap="none" normalizeH="0" baseline="0" dirty="0" smtClean="0">
                        <a:ln>
                          <a:noFill/>
                        </a:ln>
                        <a:solidFill>
                          <a:srgbClr val="FF0000"/>
                        </a:solidFill>
                        <a:effectLst/>
                        <a:latin typeface="Times New Roman" panose="02020603050405020304" pitchFamily="18"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826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en-US" sz="2800"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GnRH</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endParaRPr kumimoji="0" lang="en-US" altLang="en-US" sz="2800" b="0" i="0" u="none" strike="noStrike" cap="none" normalizeH="0" baseline="0" smtClean="0">
                        <a:ln>
                          <a:noFill/>
                        </a:ln>
                        <a:solidFill>
                          <a:srgbClr val="FF0000"/>
                        </a:solidFill>
                        <a:effectLst/>
                        <a:latin typeface="Verdan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endParaRPr kumimoji="0" lang="en-US" altLang="en-US" sz="2800" b="0" i="0" u="none" strike="noStrike" cap="none" normalizeH="0" baseline="0" smtClean="0">
                        <a:ln>
                          <a:noFill/>
                        </a:ln>
                        <a:solidFill>
                          <a:srgbClr val="FF0000"/>
                        </a:solidFill>
                        <a:effectLst/>
                        <a:latin typeface="Verdana" panose="020B060403050404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826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en-US" sz="2800" b="0"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rPr>
                        <a:t>FSH</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endParaRPr kumimoji="0" lang="en-US" altLang="en-US" sz="2800" b="0" i="0" u="none" strike="noStrike" cap="none" normalizeH="0" baseline="0" smtClean="0">
                        <a:ln>
                          <a:noFill/>
                        </a:ln>
                        <a:solidFill>
                          <a:srgbClr val="FF0000"/>
                        </a:solidFill>
                        <a:effectLst/>
                        <a:latin typeface="Verdan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endParaRPr kumimoji="0" lang="en-US" altLang="en-US" sz="2800" b="0" i="0" u="none" strike="noStrike" cap="none" normalizeH="0" baseline="0" smtClean="0">
                        <a:ln>
                          <a:noFill/>
                        </a:ln>
                        <a:solidFill>
                          <a:srgbClr val="FF0000"/>
                        </a:solidFill>
                        <a:effectLst/>
                        <a:latin typeface="Verdana" panose="020B060403050404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826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en-US" sz="2800" b="0" i="0" u="none" strike="noStrike" cap="none" normalizeH="0" baseline="0" smtClean="0">
                          <a:ln>
                            <a:noFill/>
                          </a:ln>
                          <a:solidFill>
                            <a:srgbClr val="FF0000"/>
                          </a:solidFill>
                          <a:effectLst/>
                          <a:latin typeface="Times New Roman" panose="02020603050405020304" pitchFamily="18" charset="0"/>
                          <a:cs typeface="Times New Roman" panose="02020603050405020304" pitchFamily="18" charset="0"/>
                        </a:rPr>
                        <a:t>LH</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endParaRPr kumimoji="0" lang="en-US" altLang="en-US" sz="2800" b="0" i="0" u="none" strike="noStrike" cap="none" normalizeH="0" baseline="0" smtClean="0">
                        <a:ln>
                          <a:noFill/>
                        </a:ln>
                        <a:solidFill>
                          <a:srgbClr val="FF0000"/>
                        </a:solidFill>
                        <a:effectLst/>
                        <a:latin typeface="Verdan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endParaRPr kumimoji="0" lang="en-US" altLang="en-US" sz="2800" b="0" i="0" u="none" strike="noStrike" cap="none" normalizeH="0" baseline="0" smtClean="0">
                        <a:ln>
                          <a:noFill/>
                        </a:ln>
                        <a:solidFill>
                          <a:srgbClr val="FF0000"/>
                        </a:solidFill>
                        <a:effectLst/>
                        <a:latin typeface="Verdana" panose="020B060403050404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826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en-US" sz="2800" b="0" i="0"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Testosteron</a:t>
                      </a:r>
                      <a:endParaRPr kumimoji="0" lang="en-US" altLang="en-US" sz="2800"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endParaRPr kumimoji="0" lang="en-US" altLang="en-US" sz="2800" b="0" i="0" u="none" strike="noStrike" cap="none" normalizeH="0" baseline="0" smtClean="0">
                        <a:ln>
                          <a:noFill/>
                        </a:ln>
                        <a:solidFill>
                          <a:srgbClr val="FF0000"/>
                        </a:solidFill>
                        <a:effectLst/>
                        <a:latin typeface="Verdan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endParaRPr kumimoji="0" lang="en-US" altLang="en-US" sz="2800" b="0" i="0" u="none" strike="noStrike" cap="none" normalizeH="0" baseline="0" smtClean="0">
                        <a:ln>
                          <a:noFill/>
                        </a:ln>
                        <a:solidFill>
                          <a:srgbClr val="FF0000"/>
                        </a:solidFill>
                        <a:effectLst/>
                        <a:latin typeface="Verdana" panose="020B060403050404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220" name="Rectangle 1"/>
          <p:cNvSpPr/>
          <p:nvPr/>
        </p:nvSpPr>
        <p:spPr>
          <a:xfrm>
            <a:off x="1905000" y="685801"/>
            <a:ext cx="8420101" cy="1200329"/>
          </a:xfrm>
          <a:prstGeom prst="rect">
            <a:avLst/>
          </a:prstGeom>
          <a:noFill/>
          <a:ln w="9525">
            <a:noFill/>
          </a:ln>
        </p:spPr>
        <p:txBody>
          <a:bodyPr wrap="square">
            <a:spAutoFit/>
          </a:bodyPr>
          <a:lstStyle/>
          <a:p>
            <a:pPr algn="ctr"/>
            <a:r>
              <a:rPr lang="en-US" altLang="en-US" sz="3600" b="1" dirty="0">
                <a:solidFill>
                  <a:srgbClr val="FF0000"/>
                </a:solidFill>
                <a:latin typeface="Times New Roman" panose="02020603050405020304" pitchFamily="18" charset="0"/>
                <a:cs typeface="Times New Roman" panose="02020603050405020304" pitchFamily="18" charset="0"/>
              </a:rPr>
              <a:t>Hãy cho biết tên các hoocmon kích thích sản sinh tinh trùng?</a:t>
            </a:r>
          </a:p>
        </p:txBody>
      </p:sp>
      <p:sp>
        <p:nvSpPr>
          <p:cNvPr id="5" name="Rounded Rectangle 4"/>
          <p:cNvSpPr/>
          <p:nvPr/>
        </p:nvSpPr>
        <p:spPr>
          <a:xfrm>
            <a:off x="4078288" y="-15876"/>
            <a:ext cx="4989512" cy="7016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sz="3600" b="1" dirty="0">
                <a:solidFill>
                  <a:srgbClr val="C00000"/>
                </a:solidFill>
                <a:latin typeface="Times New Roman" panose="02020603050405020304" pitchFamily="18" charset="0"/>
                <a:cs typeface="Times New Roman" panose="02020603050405020304" pitchFamily="18" charset="0"/>
              </a:rPr>
              <a:t>PHIẾU HỌC TẬP SỐ 1</a:t>
            </a:r>
            <a:endParaRPr sz="36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8222" name="Rectangle 1"/>
          <p:cNvSpPr/>
          <p:nvPr/>
        </p:nvSpPr>
        <p:spPr>
          <a:xfrm>
            <a:off x="3782093" y="1763714"/>
            <a:ext cx="4261103" cy="646331"/>
          </a:xfrm>
          <a:prstGeom prst="rect">
            <a:avLst/>
          </a:prstGeom>
          <a:noFill/>
          <a:ln w="9525">
            <a:noFill/>
          </a:ln>
        </p:spPr>
        <p:txBody>
          <a:bodyPr wrap="none">
            <a:spAutoFit/>
          </a:bodyPr>
          <a:lstStyle/>
          <a:p>
            <a:pPr algn="ctr"/>
            <a:r>
              <a:rPr lang="en-US" altLang="en-US" sz="3600" b="1" dirty="0">
                <a:latin typeface="Times New Roman" panose="02020603050405020304" pitchFamily="18" charset="0"/>
                <a:cs typeface="Times New Roman" panose="02020603050405020304" pitchFamily="18" charset="0"/>
              </a:rPr>
              <a:t>(Thời gian l</a:t>
            </a:r>
            <a:r>
              <a:rPr lang="en-US" altLang="en-US" sz="3600" b="1" dirty="0">
                <a:latin typeface="Times New Roman" panose="02020603050405020304" pitchFamily="18" charset="0"/>
                <a:ea typeface="Arial" panose="020B0604020202020204" pitchFamily="34" charset="0"/>
                <a:cs typeface="Times New Roman" panose="02020603050405020304" pitchFamily="18" charset="0"/>
              </a:rPr>
              <a:t>à</a:t>
            </a:r>
            <a:r>
              <a:rPr lang="en-US" altLang="en-US" sz="3600" b="1" dirty="0">
                <a:latin typeface="Times New Roman" panose="02020603050405020304" pitchFamily="18" charset="0"/>
                <a:cs typeface="Times New Roman" panose="02020603050405020304" pitchFamily="18" charset="0"/>
              </a:rPr>
              <a:t> 3 phút)</a:t>
            </a:r>
            <a:endParaRPr lang="en-US" altLang="en-US" sz="3600" b="1"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Action Button: Back or Previous 2">
            <a:hlinkClick r:id="" action="ppaction://hlinkshowjump?jump=previousslide" highlightClick="1"/>
          </p:cNvPr>
          <p:cNvSpPr/>
          <p:nvPr/>
        </p:nvSpPr>
        <p:spPr>
          <a:xfrm>
            <a:off x="9982200" y="1"/>
            <a:ext cx="685800" cy="44132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234678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4719"/>
                                        </p:tgtEl>
                                        <p:attrNameLst>
                                          <p:attrName>style.visibility</p:attrName>
                                        </p:attrNameLst>
                                      </p:cBhvr>
                                      <p:to>
                                        <p:strVal val="visible"/>
                                      </p:to>
                                    </p:set>
                                    <p:animEffect transition="in" filter="blinds(horizontal)">
                                      <p:cBhvr>
                                        <p:cTn id="7" dur="1000"/>
                                        <p:tgtEl>
                                          <p:spTgt spid="1147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5754" name="Group 42"/>
          <p:cNvGraphicFramePr>
            <a:graphicFrameLocks noGrp="1"/>
          </p:cNvGraphicFramePr>
          <p:nvPr>
            <p:extLst/>
          </p:nvPr>
        </p:nvGraphicFramePr>
        <p:xfrm>
          <a:off x="1524000" y="541338"/>
          <a:ext cx="9144000" cy="5935662"/>
        </p:xfrm>
        <a:graphic>
          <a:graphicData uri="http://schemas.openxmlformats.org/drawingml/2006/table">
            <a:tbl>
              <a:tblPr/>
              <a:tblGrid>
                <a:gridCol w="2133600"/>
                <a:gridCol w="2590800"/>
                <a:gridCol w="4419600"/>
              </a:tblGrid>
              <a:tr h="113506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en-US" sz="3200" b="1" i="0"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Tên</a:t>
                      </a:r>
                      <a:r>
                        <a:rPr kumimoji="0" lang="en-US" altLang="en-US" sz="32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hoocmon</a:t>
                      </a:r>
                      <a:endParaRPr kumimoji="0" lang="en-US" altLang="en-US" sz="32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DEEBF7"/>
                        </a:gs>
                        <a:gs pos="100000">
                          <a:srgbClr val="DEEBF7"/>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en-US" sz="3200" b="1" i="0"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Nơi</a:t>
                      </a:r>
                      <a:r>
                        <a:rPr kumimoji="0" lang="en-US" altLang="en-US" sz="32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sản</a:t>
                      </a:r>
                      <a:r>
                        <a:rPr kumimoji="0" lang="en-US" altLang="en-US" sz="32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sinh</a:t>
                      </a:r>
                      <a:endParaRPr kumimoji="0" lang="en-US" altLang="en-US" sz="32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DEEBF7"/>
                        </a:gs>
                        <a:gs pos="100000">
                          <a:srgbClr val="DEEBF7"/>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en-US" sz="3200" b="1" i="0"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Tác</a:t>
                      </a:r>
                      <a:r>
                        <a:rPr kumimoji="0" lang="en-US" altLang="en-US" sz="32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smtClean="0">
                          <a:ln>
                            <a:noFill/>
                          </a:ln>
                          <a:solidFill>
                            <a:srgbClr val="FF0000"/>
                          </a:solidFill>
                          <a:effectLst/>
                          <a:latin typeface="Times New Roman" panose="02020603050405020304" pitchFamily="18" charset="0"/>
                          <a:cs typeface="Times New Roman" panose="02020603050405020304" pitchFamily="18" charset="0"/>
                        </a:rPr>
                        <a:t>dụng</a:t>
                      </a:r>
                      <a:endParaRPr kumimoji="0" lang="en-US" altLang="en-US" sz="32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a:txBody>
                  <a:tcPr marT="45723" marB="4572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DEEBF7"/>
                        </a:gs>
                        <a:gs pos="100000">
                          <a:srgbClr val="DEEBF7"/>
                        </a:gs>
                      </a:gsLst>
                      <a:lin ang="5400000" scaled="1"/>
                    </a:gradFill>
                  </a:tcPr>
                </a:tc>
              </a:tr>
              <a:tr h="992189">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endParaRPr kumimoji="0" lang="en-US" altLang="en-US" sz="3200" b="0" i="0" u="none" strike="noStrike" cap="none" normalizeH="0" baseline="0" smtClean="0">
                        <a:ln>
                          <a:noFill/>
                        </a:ln>
                        <a:solidFill>
                          <a:schemeClr val="tx1"/>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DEEBF7"/>
                        </a:gs>
                        <a:gs pos="100000">
                          <a:srgbClr val="DEEBF7"/>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endParaRPr kumimoji="0" lang="en-US" altLang="en-US" sz="3200" b="0" i="0" u="none" strike="noStrike" cap="none" normalizeH="0" baseline="0" dirty="0" smtClean="0">
                        <a:ln>
                          <a:noFill/>
                        </a:ln>
                        <a:solidFill>
                          <a:schemeClr val="tx1"/>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DEEBF7"/>
                        </a:gs>
                        <a:gs pos="100000">
                          <a:srgbClr val="DEEBF7"/>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endParaRPr kumimoji="0" lang="en-US" altLang="en-US" sz="3200" b="0" i="0" u="none" strike="noStrike" cap="none" normalizeH="0" baseline="0" smtClean="0">
                        <a:ln>
                          <a:noFill/>
                        </a:ln>
                        <a:solidFill>
                          <a:schemeClr val="tx1"/>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txBody>
                  <a:tcPr marT="45723" marB="4572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DEEBF7"/>
                        </a:gs>
                        <a:gs pos="100000">
                          <a:srgbClr val="DEEBF7"/>
                        </a:gs>
                      </a:gsLst>
                      <a:lin ang="5400000" scaled="1"/>
                    </a:gradFill>
                  </a:tcPr>
                </a:tc>
              </a:tr>
              <a:tr h="11795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endParaRPr kumimoji="0" lang="en-US" altLang="en-US" sz="3200" b="0" i="0" u="none" strike="noStrike" cap="none" normalizeH="0" baseline="0" dirty="0" smtClean="0">
                        <a:ln>
                          <a:noFill/>
                        </a:ln>
                        <a:solidFill>
                          <a:schemeClr val="tx1"/>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DEEBF7"/>
                        </a:gs>
                        <a:gs pos="100000">
                          <a:srgbClr val="DEEBF7"/>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endParaRPr kumimoji="0" lang="en-US" altLang="en-US" sz="3200" b="0" i="0" u="none" strike="noStrike" cap="none" normalizeH="0" baseline="0" dirty="0" smtClean="0">
                        <a:ln>
                          <a:noFill/>
                        </a:ln>
                        <a:solidFill>
                          <a:schemeClr val="tx1"/>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DEEBF7"/>
                        </a:gs>
                        <a:gs pos="100000">
                          <a:srgbClr val="DEEBF7"/>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endParaRPr kumimoji="0" lang="en-US" altLang="en-US" sz="3200" b="0" i="0" u="none" strike="noStrike" cap="none" normalizeH="0" baseline="0" dirty="0" smtClean="0">
                        <a:ln>
                          <a:noFill/>
                        </a:ln>
                        <a:solidFill>
                          <a:schemeClr val="tx1"/>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txBody>
                  <a:tcPr marT="45723" marB="4572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DEEBF7"/>
                        </a:gs>
                        <a:gs pos="100000">
                          <a:srgbClr val="DEEBF7"/>
                        </a:gs>
                      </a:gsLst>
                      <a:lin ang="5400000" scaled="1"/>
                    </a:gradFill>
                  </a:tcPr>
                </a:tc>
              </a:tr>
              <a:tr h="11826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endParaRPr kumimoji="0" lang="en-US" altLang="en-US" sz="3200" b="0" i="0" u="none" strike="noStrike" cap="none" normalizeH="0" baseline="0" dirty="0" smtClean="0">
                        <a:ln>
                          <a:noFill/>
                        </a:ln>
                        <a:solidFill>
                          <a:schemeClr val="tx1"/>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DEEBF7"/>
                        </a:gs>
                        <a:gs pos="100000">
                          <a:srgbClr val="DEEBF7"/>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endParaRPr kumimoji="0" lang="en-US" altLang="en-US" sz="3200" b="0" i="0" u="none" strike="noStrike" cap="none" normalizeH="0" baseline="0" smtClean="0">
                        <a:ln>
                          <a:noFill/>
                        </a:ln>
                        <a:solidFill>
                          <a:schemeClr val="tx1"/>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DEEBF7"/>
                        </a:gs>
                        <a:gs pos="100000">
                          <a:srgbClr val="DEEBF7"/>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endParaRPr kumimoji="0" lang="en-US" altLang="en-US" sz="3200" b="0" i="0" u="none" strike="noStrike" cap="none" normalizeH="0" baseline="0" dirty="0" smtClean="0">
                        <a:ln>
                          <a:noFill/>
                        </a:ln>
                        <a:solidFill>
                          <a:schemeClr val="tx1"/>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txBody>
                  <a:tcPr marT="45723" marB="4572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DEEBF7"/>
                        </a:gs>
                        <a:gs pos="100000">
                          <a:srgbClr val="DEEBF7"/>
                        </a:gs>
                      </a:gsLst>
                      <a:lin ang="5400000" scaled="1"/>
                    </a:gradFill>
                  </a:tcPr>
                </a:tc>
              </a:tr>
              <a:tr h="144621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endParaRPr kumimoji="0" lang="en-US" altLang="en-US" sz="3200" b="0" i="0" u="none" strike="noStrike" cap="none" normalizeH="0" baseline="0" dirty="0" smtClean="0">
                        <a:ln>
                          <a:noFill/>
                        </a:ln>
                        <a:solidFill>
                          <a:schemeClr val="tx1"/>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txBody>
                  <a:tcPr marT="45723" marB="4572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DEEBF7"/>
                        </a:gs>
                        <a:gs pos="100000">
                          <a:srgbClr val="DEEBF7"/>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endParaRPr kumimoji="0" lang="en-US" altLang="en-US" sz="3200" b="0" i="0" u="none" strike="noStrike" cap="none" normalizeH="0" baseline="0" smtClean="0">
                        <a:ln>
                          <a:noFill/>
                        </a:ln>
                        <a:solidFill>
                          <a:schemeClr val="tx1"/>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txBody>
                  <a:tcPr marT="45723" marB="4572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DEEBF7"/>
                        </a:gs>
                        <a:gs pos="100000">
                          <a:srgbClr val="DEEBF7"/>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endParaRPr kumimoji="0" lang="en-US" altLang="en-US" sz="3200" b="0" i="0" u="none" strike="noStrike" cap="none" normalizeH="0" baseline="0" dirty="0" smtClean="0">
                        <a:ln>
                          <a:noFill/>
                        </a:ln>
                        <a:solidFill>
                          <a:schemeClr val="tx1"/>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a:txBody>
                  <a:tcPr marT="45723" marB="45723"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DEEBF7"/>
                        </a:gs>
                        <a:gs pos="100000">
                          <a:srgbClr val="DEEBF7"/>
                        </a:gs>
                      </a:gsLst>
                      <a:lin ang="5400000" scaled="1"/>
                    </a:gradFill>
                  </a:tcPr>
                </a:tc>
              </a:tr>
            </a:tbl>
          </a:graphicData>
        </a:graphic>
      </p:graphicFrame>
      <p:sp>
        <p:nvSpPr>
          <p:cNvPr id="115742" name="Rectangle 30"/>
          <p:cNvSpPr/>
          <p:nvPr/>
        </p:nvSpPr>
        <p:spPr>
          <a:xfrm>
            <a:off x="1688523" y="1905000"/>
            <a:ext cx="1981200" cy="533400"/>
          </a:xfrm>
          <a:prstGeom prst="rect">
            <a:avLst/>
          </a:prstGeom>
          <a:noFill/>
          <a:ln w="9525">
            <a:noFill/>
          </a:ln>
        </p:spPr>
        <p:txBody>
          <a:bodyPr wrap="none" anchor="ctr"/>
          <a:lstStyle/>
          <a:p>
            <a:pPr algn="ctr"/>
            <a:r>
              <a:rPr lang="en-US" altLang="en-US" sz="3200" dirty="0">
                <a:solidFill>
                  <a:srgbClr val="0000CC"/>
                </a:solidFill>
                <a:latin typeface="Times New Roman" panose="02020603050405020304" pitchFamily="18" charset="0"/>
                <a:cs typeface="Times New Roman" panose="02020603050405020304" pitchFamily="18" charset="0"/>
              </a:rPr>
              <a:t>GnRH</a:t>
            </a:r>
          </a:p>
        </p:txBody>
      </p:sp>
      <p:sp>
        <p:nvSpPr>
          <p:cNvPr id="115743" name="Rectangle 31"/>
          <p:cNvSpPr/>
          <p:nvPr/>
        </p:nvSpPr>
        <p:spPr>
          <a:xfrm>
            <a:off x="1633105" y="2817813"/>
            <a:ext cx="2057400" cy="762000"/>
          </a:xfrm>
          <a:prstGeom prst="rect">
            <a:avLst/>
          </a:prstGeom>
          <a:noFill/>
          <a:ln w="9525">
            <a:noFill/>
          </a:ln>
        </p:spPr>
        <p:txBody>
          <a:bodyPr wrap="none" anchor="ctr"/>
          <a:lstStyle/>
          <a:p>
            <a:pPr algn="ctr"/>
            <a:r>
              <a:rPr lang="en-US" altLang="en-US" sz="2800" dirty="0">
                <a:solidFill>
                  <a:srgbClr val="0000CC"/>
                </a:solidFill>
                <a:latin typeface="Times New Roman" panose="02020603050405020304" pitchFamily="18" charset="0"/>
              </a:rPr>
              <a:t>FSH</a:t>
            </a:r>
          </a:p>
        </p:txBody>
      </p:sp>
      <p:sp>
        <p:nvSpPr>
          <p:cNvPr id="115744" name="Rectangle 32"/>
          <p:cNvSpPr/>
          <p:nvPr/>
        </p:nvSpPr>
        <p:spPr>
          <a:xfrm>
            <a:off x="1758950" y="4041486"/>
            <a:ext cx="1752600" cy="685800"/>
          </a:xfrm>
          <a:prstGeom prst="rect">
            <a:avLst/>
          </a:prstGeom>
          <a:noFill/>
          <a:ln w="9525">
            <a:noFill/>
          </a:ln>
        </p:spPr>
        <p:txBody>
          <a:bodyPr wrap="none" anchor="ctr"/>
          <a:lstStyle/>
          <a:p>
            <a:pPr algn="ctr"/>
            <a:r>
              <a:rPr lang="en-US" altLang="en-US" sz="2800" dirty="0">
                <a:solidFill>
                  <a:srgbClr val="0000CC"/>
                </a:solidFill>
                <a:latin typeface="Times New Roman" panose="02020603050405020304" pitchFamily="18" charset="0"/>
              </a:rPr>
              <a:t>LH</a:t>
            </a:r>
          </a:p>
        </p:txBody>
      </p:sp>
      <p:sp>
        <p:nvSpPr>
          <p:cNvPr id="115745" name="Rectangle 33"/>
          <p:cNvSpPr/>
          <p:nvPr/>
        </p:nvSpPr>
        <p:spPr>
          <a:xfrm>
            <a:off x="1731241" y="5267902"/>
            <a:ext cx="1828800" cy="762000"/>
          </a:xfrm>
          <a:prstGeom prst="rect">
            <a:avLst/>
          </a:prstGeom>
          <a:noFill/>
          <a:ln w="9525">
            <a:noFill/>
          </a:ln>
        </p:spPr>
        <p:txBody>
          <a:bodyPr wrap="none" anchor="ctr"/>
          <a:lstStyle/>
          <a:p>
            <a:pPr algn="ctr"/>
            <a:r>
              <a:rPr lang="en-US" altLang="en-US" sz="3200" dirty="0">
                <a:solidFill>
                  <a:srgbClr val="0000CC"/>
                </a:solidFill>
                <a:latin typeface="Times New Roman" panose="02020603050405020304" pitchFamily="18" charset="0"/>
              </a:rPr>
              <a:t>Testosteron</a:t>
            </a:r>
          </a:p>
        </p:txBody>
      </p:sp>
      <p:sp>
        <p:nvSpPr>
          <p:cNvPr id="115746" name="Rectangle 34"/>
          <p:cNvSpPr/>
          <p:nvPr/>
        </p:nvSpPr>
        <p:spPr>
          <a:xfrm>
            <a:off x="3886200" y="1816099"/>
            <a:ext cx="1981200" cy="762000"/>
          </a:xfrm>
          <a:prstGeom prst="rect">
            <a:avLst/>
          </a:prstGeom>
          <a:noFill/>
          <a:ln w="9525">
            <a:noFill/>
          </a:ln>
        </p:spPr>
        <p:txBody>
          <a:bodyPr wrap="none" anchor="ctr"/>
          <a:lstStyle/>
          <a:p>
            <a:pPr algn="ctr"/>
            <a:r>
              <a:rPr lang="en-US" altLang="en-US" sz="3200" dirty="0">
                <a:solidFill>
                  <a:srgbClr val="0000CC"/>
                </a:solidFill>
                <a:latin typeface="Times New Roman" panose="02020603050405020304" pitchFamily="18" charset="0"/>
              </a:rPr>
              <a:t>Vùng dưới đồi</a:t>
            </a:r>
          </a:p>
        </p:txBody>
      </p:sp>
      <p:sp>
        <p:nvSpPr>
          <p:cNvPr id="115747" name="Rectangle 35"/>
          <p:cNvSpPr/>
          <p:nvPr/>
        </p:nvSpPr>
        <p:spPr>
          <a:xfrm>
            <a:off x="3886200" y="2894013"/>
            <a:ext cx="1981200" cy="685800"/>
          </a:xfrm>
          <a:prstGeom prst="rect">
            <a:avLst/>
          </a:prstGeom>
          <a:noFill/>
          <a:ln w="9525">
            <a:noFill/>
          </a:ln>
        </p:spPr>
        <p:txBody>
          <a:bodyPr wrap="none" anchor="ctr"/>
          <a:lstStyle/>
          <a:p>
            <a:pPr algn="ctr"/>
            <a:r>
              <a:rPr lang="en-US" altLang="en-US" sz="3200" dirty="0">
                <a:solidFill>
                  <a:srgbClr val="0000CC"/>
                </a:solidFill>
                <a:latin typeface="Times New Roman" panose="02020603050405020304" pitchFamily="18" charset="0"/>
              </a:rPr>
              <a:t>Tuyến yên</a:t>
            </a:r>
          </a:p>
        </p:txBody>
      </p:sp>
      <p:sp>
        <p:nvSpPr>
          <p:cNvPr id="115748" name="Rectangle 36"/>
          <p:cNvSpPr/>
          <p:nvPr/>
        </p:nvSpPr>
        <p:spPr>
          <a:xfrm>
            <a:off x="3969327" y="4022725"/>
            <a:ext cx="1981200" cy="685800"/>
          </a:xfrm>
          <a:prstGeom prst="rect">
            <a:avLst/>
          </a:prstGeom>
          <a:noFill/>
          <a:ln w="9525">
            <a:noFill/>
          </a:ln>
        </p:spPr>
        <p:txBody>
          <a:bodyPr wrap="none" anchor="ctr"/>
          <a:lstStyle/>
          <a:p>
            <a:pPr algn="ctr"/>
            <a:r>
              <a:rPr lang="en-US" altLang="en-US" sz="3200" dirty="0">
                <a:solidFill>
                  <a:srgbClr val="0000CC"/>
                </a:solidFill>
                <a:latin typeface="Times New Roman" panose="02020603050405020304" pitchFamily="18" charset="0"/>
              </a:rPr>
              <a:t>Tuyến yên</a:t>
            </a:r>
          </a:p>
        </p:txBody>
      </p:sp>
      <p:sp>
        <p:nvSpPr>
          <p:cNvPr id="115749" name="Rectangle 37"/>
          <p:cNvSpPr/>
          <p:nvPr/>
        </p:nvSpPr>
        <p:spPr>
          <a:xfrm>
            <a:off x="3924300" y="5267902"/>
            <a:ext cx="1905000" cy="609600"/>
          </a:xfrm>
          <a:prstGeom prst="rect">
            <a:avLst/>
          </a:prstGeom>
          <a:noFill/>
          <a:ln w="9525">
            <a:noFill/>
          </a:ln>
        </p:spPr>
        <p:txBody>
          <a:bodyPr wrap="none" anchor="ctr"/>
          <a:lstStyle/>
          <a:p>
            <a:pPr algn="ctr"/>
            <a:r>
              <a:rPr lang="en-US" altLang="en-US" sz="3200" dirty="0">
                <a:solidFill>
                  <a:srgbClr val="0000CC"/>
                </a:solidFill>
                <a:latin typeface="Times New Roman" panose="02020603050405020304" pitchFamily="18" charset="0"/>
              </a:rPr>
              <a:t>Tinh hoàn</a:t>
            </a:r>
          </a:p>
          <a:p>
            <a:pPr algn="ctr"/>
            <a:r>
              <a:rPr lang="en-US" altLang="en-US" sz="3200" dirty="0">
                <a:solidFill>
                  <a:srgbClr val="0000CC"/>
                </a:solidFill>
                <a:latin typeface="Times New Roman" panose="02020603050405020304" pitchFamily="18" charset="0"/>
              </a:rPr>
              <a:t>(Tế bào kẽ)</a:t>
            </a:r>
          </a:p>
        </p:txBody>
      </p:sp>
      <p:sp>
        <p:nvSpPr>
          <p:cNvPr id="115752" name="Rectangle 40"/>
          <p:cNvSpPr/>
          <p:nvPr/>
        </p:nvSpPr>
        <p:spPr>
          <a:xfrm>
            <a:off x="6310745" y="1753177"/>
            <a:ext cx="3644900" cy="838200"/>
          </a:xfrm>
          <a:prstGeom prst="rect">
            <a:avLst/>
          </a:prstGeom>
          <a:noFill/>
          <a:ln w="9525">
            <a:noFill/>
          </a:ln>
        </p:spPr>
        <p:txBody>
          <a:bodyPr wrap="none" anchor="ctr"/>
          <a:lstStyle/>
          <a:p>
            <a:pPr algn="ctr"/>
            <a:r>
              <a:rPr lang="en-US" altLang="en-US" sz="3200" dirty="0">
                <a:solidFill>
                  <a:srgbClr val="0000CC"/>
                </a:solidFill>
                <a:latin typeface="Times New Roman" panose="02020603050405020304" pitchFamily="18" charset="0"/>
              </a:rPr>
              <a:t>Kích thích tuyến yên </a:t>
            </a:r>
          </a:p>
          <a:p>
            <a:pPr algn="ctr"/>
            <a:r>
              <a:rPr lang="en-US" altLang="en-US" sz="3200" dirty="0">
                <a:solidFill>
                  <a:srgbClr val="0000CC"/>
                </a:solidFill>
                <a:latin typeface="Times New Roman" panose="02020603050405020304" pitchFamily="18" charset="0"/>
              </a:rPr>
              <a:t>tiết FSH, LH</a:t>
            </a:r>
          </a:p>
        </p:txBody>
      </p:sp>
      <p:sp>
        <p:nvSpPr>
          <p:cNvPr id="115753" name="Rectangle 41"/>
          <p:cNvSpPr/>
          <p:nvPr/>
        </p:nvSpPr>
        <p:spPr>
          <a:xfrm>
            <a:off x="6769100" y="2819400"/>
            <a:ext cx="3289300" cy="838200"/>
          </a:xfrm>
          <a:prstGeom prst="rect">
            <a:avLst/>
          </a:prstGeom>
          <a:noFill/>
          <a:ln w="9525">
            <a:noFill/>
          </a:ln>
        </p:spPr>
        <p:txBody>
          <a:bodyPr wrap="none" anchor="ctr"/>
          <a:lstStyle/>
          <a:p>
            <a:pPr algn="ctr"/>
            <a:r>
              <a:rPr lang="en-US" altLang="en-US" sz="3200" dirty="0">
                <a:solidFill>
                  <a:srgbClr val="0000CC"/>
                </a:solidFill>
                <a:latin typeface="Times New Roman" panose="02020603050405020304" pitchFamily="18" charset="0"/>
                <a:cs typeface="Times New Roman" panose="02020603050405020304" pitchFamily="18" charset="0"/>
              </a:rPr>
              <a:t>Kích thích ống sinh tinh </a:t>
            </a:r>
          </a:p>
          <a:p>
            <a:pPr algn="ctr"/>
            <a:r>
              <a:rPr lang="en-US" altLang="en-US" sz="3200" dirty="0">
                <a:solidFill>
                  <a:srgbClr val="0000CC"/>
                </a:solidFill>
                <a:latin typeface="Times New Roman" panose="02020603050405020304" pitchFamily="18" charset="0"/>
                <a:cs typeface="Times New Roman" panose="02020603050405020304" pitchFamily="18" charset="0"/>
              </a:rPr>
              <a:t>sản sinh tinh trùng</a:t>
            </a:r>
            <a:endParaRPr lang="en-US" altLang="en-US" sz="3200" dirty="0">
              <a:solidFill>
                <a:srgbClr val="0000CC"/>
              </a:solidFill>
              <a:latin typeface="Times New Roman" panose="02020603050405020304" pitchFamily="18" charset="0"/>
              <a:ea typeface="Times New Roman" panose="02020603050405020304" pitchFamily="18" charset="0"/>
            </a:endParaRPr>
          </a:p>
        </p:txBody>
      </p:sp>
      <p:sp>
        <p:nvSpPr>
          <p:cNvPr id="115755" name="Rectangle 43"/>
          <p:cNvSpPr/>
          <p:nvPr/>
        </p:nvSpPr>
        <p:spPr>
          <a:xfrm>
            <a:off x="6705600" y="3958936"/>
            <a:ext cx="3436938" cy="850900"/>
          </a:xfrm>
          <a:prstGeom prst="rect">
            <a:avLst/>
          </a:prstGeom>
          <a:noFill/>
          <a:ln w="9525">
            <a:noFill/>
          </a:ln>
        </p:spPr>
        <p:txBody>
          <a:bodyPr wrap="none" anchor="ctr"/>
          <a:lstStyle/>
          <a:p>
            <a:pPr algn="ctr"/>
            <a:r>
              <a:rPr lang="en-US" altLang="en-US" sz="3200" dirty="0">
                <a:solidFill>
                  <a:srgbClr val="0000CC"/>
                </a:solidFill>
                <a:latin typeface="Times New Roman" panose="02020603050405020304" pitchFamily="18" charset="0"/>
              </a:rPr>
              <a:t>Kích thích tế bào kẽ tiết </a:t>
            </a:r>
          </a:p>
          <a:p>
            <a:pPr algn="ctr"/>
            <a:r>
              <a:rPr lang="en-US" altLang="en-US" sz="3200" dirty="0" err="1">
                <a:solidFill>
                  <a:srgbClr val="0000CC"/>
                </a:solidFill>
                <a:latin typeface="Times New Roman" panose="02020603050405020304" pitchFamily="18" charset="0"/>
              </a:rPr>
              <a:t>ra</a:t>
            </a:r>
            <a:r>
              <a:rPr lang="en-US" altLang="en-US" sz="3200" dirty="0">
                <a:solidFill>
                  <a:srgbClr val="0000CC"/>
                </a:solidFill>
                <a:latin typeface="Times New Roman" panose="02020603050405020304" pitchFamily="18" charset="0"/>
              </a:rPr>
              <a:t> </a:t>
            </a:r>
            <a:r>
              <a:rPr lang="en-US" altLang="en-US" sz="3200" dirty="0" err="1">
                <a:solidFill>
                  <a:srgbClr val="0000CC"/>
                </a:solidFill>
                <a:latin typeface="Times New Roman" panose="02020603050405020304" pitchFamily="18" charset="0"/>
              </a:rPr>
              <a:t>hoocmon</a:t>
            </a:r>
            <a:r>
              <a:rPr lang="en-US" altLang="en-US" sz="3200" dirty="0">
                <a:solidFill>
                  <a:srgbClr val="0000CC"/>
                </a:solidFill>
                <a:latin typeface="Arial" panose="020B0604020202020204" pitchFamily="34" charset="0"/>
              </a:rPr>
              <a:t> </a:t>
            </a:r>
            <a:r>
              <a:rPr lang="en-US" altLang="en-US" sz="3200" dirty="0" err="1">
                <a:solidFill>
                  <a:srgbClr val="0000CC"/>
                </a:solidFill>
                <a:latin typeface="Times New Roman" panose="02020603050405020304" pitchFamily="18" charset="0"/>
              </a:rPr>
              <a:t>testostêrôn</a:t>
            </a:r>
            <a:endParaRPr lang="en-US" altLang="en-US" sz="3200" dirty="0">
              <a:solidFill>
                <a:srgbClr val="0000CC"/>
              </a:solidFill>
              <a:latin typeface="Times New Roman" panose="02020603050405020304" pitchFamily="18" charset="0"/>
            </a:endParaRPr>
          </a:p>
        </p:txBody>
      </p:sp>
      <p:sp>
        <p:nvSpPr>
          <p:cNvPr id="115756" name="Rectangle 44"/>
          <p:cNvSpPr/>
          <p:nvPr/>
        </p:nvSpPr>
        <p:spPr>
          <a:xfrm>
            <a:off x="6403976" y="5267902"/>
            <a:ext cx="4040187" cy="914400"/>
          </a:xfrm>
          <a:prstGeom prst="rect">
            <a:avLst/>
          </a:prstGeom>
          <a:noFill/>
          <a:ln w="9525">
            <a:noFill/>
          </a:ln>
        </p:spPr>
        <p:txBody>
          <a:bodyPr wrap="none" anchor="ctr"/>
          <a:lstStyle/>
          <a:p>
            <a:pPr algn="ctr"/>
            <a:r>
              <a:rPr lang="en-US" altLang="en-US" sz="3200" dirty="0">
                <a:solidFill>
                  <a:srgbClr val="0000CC"/>
                </a:solidFill>
                <a:latin typeface="Times New Roman" panose="02020603050405020304" pitchFamily="18" charset="0"/>
              </a:rPr>
              <a:t>Kích thích phát triển </a:t>
            </a:r>
          </a:p>
          <a:p>
            <a:pPr algn="ctr"/>
            <a:r>
              <a:rPr lang="en-US" altLang="en-US" sz="3200" dirty="0">
                <a:solidFill>
                  <a:srgbClr val="0000CC"/>
                </a:solidFill>
                <a:latin typeface="Times New Roman" panose="02020603050405020304" pitchFamily="18" charset="0"/>
              </a:rPr>
              <a:t>ống sinh tinh và sản sinh </a:t>
            </a:r>
          </a:p>
          <a:p>
            <a:pPr algn="ctr"/>
            <a:r>
              <a:rPr lang="en-US" altLang="en-US" sz="3200" dirty="0">
                <a:solidFill>
                  <a:srgbClr val="0000CC"/>
                </a:solidFill>
                <a:latin typeface="Times New Roman" panose="02020603050405020304" pitchFamily="18" charset="0"/>
              </a:rPr>
              <a:t>tinh trùng</a:t>
            </a:r>
          </a:p>
        </p:txBody>
      </p:sp>
      <p:sp>
        <p:nvSpPr>
          <p:cNvPr id="15" name="Rounded Rectangle 14"/>
          <p:cNvSpPr/>
          <p:nvPr/>
        </p:nvSpPr>
        <p:spPr>
          <a:xfrm>
            <a:off x="4184650" y="163513"/>
            <a:ext cx="4114800" cy="457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sz="2400" b="1" dirty="0">
                <a:solidFill>
                  <a:srgbClr val="C00000"/>
                </a:solidFill>
                <a:cs typeface="Arial" panose="020B0604020202020204" pitchFamily="34" charset="0"/>
              </a:rPr>
              <a:t>PHIẾU HỌC TẬP SỐ 1</a:t>
            </a:r>
            <a:endParaRPr sz="2400" b="1" dirty="0">
              <a:solidFill>
                <a:srgbClr val="C00000"/>
              </a:solidFill>
              <a:ea typeface="Arial" panose="020B0604020202020204" pitchFamily="34" charset="0"/>
            </a:endParaRPr>
          </a:p>
        </p:txBody>
      </p:sp>
    </p:spTree>
    <p:extLst>
      <p:ext uri="{BB962C8B-B14F-4D97-AF65-F5344CB8AC3E}">
        <p14:creationId xmlns:p14="http://schemas.microsoft.com/office/powerpoint/2010/main" val="89092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5746"/>
                                        </p:tgtEl>
                                        <p:attrNameLst>
                                          <p:attrName>style.visibility</p:attrName>
                                        </p:attrNameLst>
                                      </p:cBhvr>
                                      <p:to>
                                        <p:strVal val="visible"/>
                                      </p:to>
                                    </p:set>
                                    <p:animEffect transition="in" filter="fade">
                                      <p:cBhvr>
                                        <p:cTn id="7" dur="1000"/>
                                        <p:tgtEl>
                                          <p:spTgt spid="115746"/>
                                        </p:tgtEl>
                                      </p:cBhvr>
                                    </p:animEffect>
                                    <p:anim calcmode="lin" valueType="num">
                                      <p:cBhvr>
                                        <p:cTn id="8" dur="1000" fill="hold"/>
                                        <p:tgtEl>
                                          <p:spTgt spid="115746"/>
                                        </p:tgtEl>
                                        <p:attrNameLst>
                                          <p:attrName>ppt_x</p:attrName>
                                        </p:attrNameLst>
                                      </p:cBhvr>
                                      <p:tavLst>
                                        <p:tav tm="0">
                                          <p:val>
                                            <p:strVal val="#ppt_x"/>
                                          </p:val>
                                        </p:tav>
                                        <p:tav tm="100000">
                                          <p:val>
                                            <p:strVal val="#ppt_x"/>
                                          </p:val>
                                        </p:tav>
                                      </p:tavLst>
                                    </p:anim>
                                    <p:anim calcmode="lin" valueType="num">
                                      <p:cBhvr>
                                        <p:cTn id="9" dur="1000" fill="hold"/>
                                        <p:tgtEl>
                                          <p:spTgt spid="1157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5752"/>
                                        </p:tgtEl>
                                        <p:attrNameLst>
                                          <p:attrName>style.visibility</p:attrName>
                                        </p:attrNameLst>
                                      </p:cBhvr>
                                      <p:to>
                                        <p:strVal val="visible"/>
                                      </p:to>
                                    </p:set>
                                    <p:animEffect transition="in" filter="fade">
                                      <p:cBhvr>
                                        <p:cTn id="14" dur="1000"/>
                                        <p:tgtEl>
                                          <p:spTgt spid="115752"/>
                                        </p:tgtEl>
                                      </p:cBhvr>
                                    </p:animEffect>
                                    <p:anim calcmode="lin" valueType="num">
                                      <p:cBhvr>
                                        <p:cTn id="15" dur="1000" fill="hold"/>
                                        <p:tgtEl>
                                          <p:spTgt spid="115752"/>
                                        </p:tgtEl>
                                        <p:attrNameLst>
                                          <p:attrName>ppt_x</p:attrName>
                                        </p:attrNameLst>
                                      </p:cBhvr>
                                      <p:tavLst>
                                        <p:tav tm="0">
                                          <p:val>
                                            <p:strVal val="#ppt_x"/>
                                          </p:val>
                                        </p:tav>
                                        <p:tav tm="100000">
                                          <p:val>
                                            <p:strVal val="#ppt_x"/>
                                          </p:val>
                                        </p:tav>
                                      </p:tavLst>
                                    </p:anim>
                                    <p:anim calcmode="lin" valueType="num">
                                      <p:cBhvr>
                                        <p:cTn id="16" dur="1000" fill="hold"/>
                                        <p:tgtEl>
                                          <p:spTgt spid="11575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5747"/>
                                        </p:tgtEl>
                                        <p:attrNameLst>
                                          <p:attrName>style.visibility</p:attrName>
                                        </p:attrNameLst>
                                      </p:cBhvr>
                                      <p:to>
                                        <p:strVal val="visible"/>
                                      </p:to>
                                    </p:set>
                                    <p:animEffect transition="in" filter="fade">
                                      <p:cBhvr>
                                        <p:cTn id="21" dur="1000"/>
                                        <p:tgtEl>
                                          <p:spTgt spid="115747"/>
                                        </p:tgtEl>
                                      </p:cBhvr>
                                    </p:animEffect>
                                    <p:anim calcmode="lin" valueType="num">
                                      <p:cBhvr>
                                        <p:cTn id="22" dur="1000" fill="hold"/>
                                        <p:tgtEl>
                                          <p:spTgt spid="115747"/>
                                        </p:tgtEl>
                                        <p:attrNameLst>
                                          <p:attrName>ppt_x</p:attrName>
                                        </p:attrNameLst>
                                      </p:cBhvr>
                                      <p:tavLst>
                                        <p:tav tm="0">
                                          <p:val>
                                            <p:strVal val="#ppt_x"/>
                                          </p:val>
                                        </p:tav>
                                        <p:tav tm="100000">
                                          <p:val>
                                            <p:strVal val="#ppt_x"/>
                                          </p:val>
                                        </p:tav>
                                      </p:tavLst>
                                    </p:anim>
                                    <p:anim calcmode="lin" valueType="num">
                                      <p:cBhvr>
                                        <p:cTn id="23" dur="1000" fill="hold"/>
                                        <p:tgtEl>
                                          <p:spTgt spid="11574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5753"/>
                                        </p:tgtEl>
                                        <p:attrNameLst>
                                          <p:attrName>style.visibility</p:attrName>
                                        </p:attrNameLst>
                                      </p:cBhvr>
                                      <p:to>
                                        <p:strVal val="visible"/>
                                      </p:to>
                                    </p:set>
                                    <p:animEffect transition="in" filter="fade">
                                      <p:cBhvr>
                                        <p:cTn id="28" dur="1000"/>
                                        <p:tgtEl>
                                          <p:spTgt spid="115753"/>
                                        </p:tgtEl>
                                      </p:cBhvr>
                                    </p:animEffect>
                                    <p:anim calcmode="lin" valueType="num">
                                      <p:cBhvr>
                                        <p:cTn id="29" dur="1000" fill="hold"/>
                                        <p:tgtEl>
                                          <p:spTgt spid="115753"/>
                                        </p:tgtEl>
                                        <p:attrNameLst>
                                          <p:attrName>ppt_x</p:attrName>
                                        </p:attrNameLst>
                                      </p:cBhvr>
                                      <p:tavLst>
                                        <p:tav tm="0">
                                          <p:val>
                                            <p:strVal val="#ppt_x"/>
                                          </p:val>
                                        </p:tav>
                                        <p:tav tm="100000">
                                          <p:val>
                                            <p:strVal val="#ppt_x"/>
                                          </p:val>
                                        </p:tav>
                                      </p:tavLst>
                                    </p:anim>
                                    <p:anim calcmode="lin" valueType="num">
                                      <p:cBhvr>
                                        <p:cTn id="30" dur="1000" fill="hold"/>
                                        <p:tgtEl>
                                          <p:spTgt spid="11575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5748"/>
                                        </p:tgtEl>
                                        <p:attrNameLst>
                                          <p:attrName>style.visibility</p:attrName>
                                        </p:attrNameLst>
                                      </p:cBhvr>
                                      <p:to>
                                        <p:strVal val="visible"/>
                                      </p:to>
                                    </p:set>
                                    <p:animEffect transition="in" filter="fade">
                                      <p:cBhvr>
                                        <p:cTn id="35" dur="1000"/>
                                        <p:tgtEl>
                                          <p:spTgt spid="115748"/>
                                        </p:tgtEl>
                                      </p:cBhvr>
                                    </p:animEffect>
                                    <p:anim calcmode="lin" valueType="num">
                                      <p:cBhvr>
                                        <p:cTn id="36" dur="1000" fill="hold"/>
                                        <p:tgtEl>
                                          <p:spTgt spid="115748"/>
                                        </p:tgtEl>
                                        <p:attrNameLst>
                                          <p:attrName>ppt_x</p:attrName>
                                        </p:attrNameLst>
                                      </p:cBhvr>
                                      <p:tavLst>
                                        <p:tav tm="0">
                                          <p:val>
                                            <p:strVal val="#ppt_x"/>
                                          </p:val>
                                        </p:tav>
                                        <p:tav tm="100000">
                                          <p:val>
                                            <p:strVal val="#ppt_x"/>
                                          </p:val>
                                        </p:tav>
                                      </p:tavLst>
                                    </p:anim>
                                    <p:anim calcmode="lin" valueType="num">
                                      <p:cBhvr>
                                        <p:cTn id="37" dur="1000" fill="hold"/>
                                        <p:tgtEl>
                                          <p:spTgt spid="11574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5755"/>
                                        </p:tgtEl>
                                        <p:attrNameLst>
                                          <p:attrName>style.visibility</p:attrName>
                                        </p:attrNameLst>
                                      </p:cBhvr>
                                      <p:to>
                                        <p:strVal val="visible"/>
                                      </p:to>
                                    </p:set>
                                    <p:animEffect transition="in" filter="fade">
                                      <p:cBhvr>
                                        <p:cTn id="42" dur="1000"/>
                                        <p:tgtEl>
                                          <p:spTgt spid="115755"/>
                                        </p:tgtEl>
                                      </p:cBhvr>
                                    </p:animEffect>
                                    <p:anim calcmode="lin" valueType="num">
                                      <p:cBhvr>
                                        <p:cTn id="43" dur="1000" fill="hold"/>
                                        <p:tgtEl>
                                          <p:spTgt spid="115755"/>
                                        </p:tgtEl>
                                        <p:attrNameLst>
                                          <p:attrName>ppt_x</p:attrName>
                                        </p:attrNameLst>
                                      </p:cBhvr>
                                      <p:tavLst>
                                        <p:tav tm="0">
                                          <p:val>
                                            <p:strVal val="#ppt_x"/>
                                          </p:val>
                                        </p:tav>
                                        <p:tav tm="100000">
                                          <p:val>
                                            <p:strVal val="#ppt_x"/>
                                          </p:val>
                                        </p:tav>
                                      </p:tavLst>
                                    </p:anim>
                                    <p:anim calcmode="lin" valueType="num">
                                      <p:cBhvr>
                                        <p:cTn id="44" dur="1000" fill="hold"/>
                                        <p:tgtEl>
                                          <p:spTgt spid="11575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5749"/>
                                        </p:tgtEl>
                                        <p:attrNameLst>
                                          <p:attrName>style.visibility</p:attrName>
                                        </p:attrNameLst>
                                      </p:cBhvr>
                                      <p:to>
                                        <p:strVal val="visible"/>
                                      </p:to>
                                    </p:set>
                                    <p:animEffect transition="in" filter="fade">
                                      <p:cBhvr>
                                        <p:cTn id="49" dur="1000"/>
                                        <p:tgtEl>
                                          <p:spTgt spid="115749"/>
                                        </p:tgtEl>
                                      </p:cBhvr>
                                    </p:animEffect>
                                    <p:anim calcmode="lin" valueType="num">
                                      <p:cBhvr>
                                        <p:cTn id="50" dur="1000" fill="hold"/>
                                        <p:tgtEl>
                                          <p:spTgt spid="115749"/>
                                        </p:tgtEl>
                                        <p:attrNameLst>
                                          <p:attrName>ppt_x</p:attrName>
                                        </p:attrNameLst>
                                      </p:cBhvr>
                                      <p:tavLst>
                                        <p:tav tm="0">
                                          <p:val>
                                            <p:strVal val="#ppt_x"/>
                                          </p:val>
                                        </p:tav>
                                        <p:tav tm="100000">
                                          <p:val>
                                            <p:strVal val="#ppt_x"/>
                                          </p:val>
                                        </p:tav>
                                      </p:tavLst>
                                    </p:anim>
                                    <p:anim calcmode="lin" valueType="num">
                                      <p:cBhvr>
                                        <p:cTn id="51" dur="1000" fill="hold"/>
                                        <p:tgtEl>
                                          <p:spTgt spid="11574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15756"/>
                                        </p:tgtEl>
                                        <p:attrNameLst>
                                          <p:attrName>style.visibility</p:attrName>
                                        </p:attrNameLst>
                                      </p:cBhvr>
                                      <p:to>
                                        <p:strVal val="visible"/>
                                      </p:to>
                                    </p:set>
                                    <p:animEffect transition="in" filter="barn(inVertical)">
                                      <p:cBhvr>
                                        <p:cTn id="56" dur="500"/>
                                        <p:tgtEl>
                                          <p:spTgt spid="115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46" grpId="0"/>
      <p:bldP spid="115747" grpId="0"/>
      <p:bldP spid="115748" grpId="0"/>
      <p:bldP spid="115749" grpId="0"/>
      <p:bldP spid="115752" grpId="0"/>
      <p:bldP spid="115753" grpId="0"/>
      <p:bldP spid="115755" grpId="0"/>
      <p:bldP spid="11575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ydra%20budding">
            <a:extLst>
              <a:ext uri="{FF2B5EF4-FFF2-40B4-BE49-F238E27FC236}">
                <a16:creationId xmlns="" xmlns:a16="http://schemas.microsoft.com/office/drawing/2014/main" id="{801BFA9A-BAB8-4758-8B41-089F233ED3C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51816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
            <a:extLst>
              <a:ext uri="{FF2B5EF4-FFF2-40B4-BE49-F238E27FC236}">
                <a16:creationId xmlns="" xmlns:a16="http://schemas.microsoft.com/office/drawing/2014/main" id="{A8DB7E3B-3223-4B55-BC9F-D1BC73594FBA}"/>
              </a:ext>
            </a:extLst>
          </p:cNvPr>
          <p:cNvSpPr txBox="1">
            <a:spLocks noChangeArrowheads="1"/>
          </p:cNvSpPr>
          <p:nvPr/>
        </p:nvSpPr>
        <p:spPr bwMode="auto">
          <a:xfrm>
            <a:off x="609600" y="6278563"/>
            <a:ext cx="3810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0000D0"/>
                </a:solidFill>
                <a:cs typeface="Arial" panose="020B0604020202020204" pitchFamily="34" charset="0"/>
              </a:rPr>
              <a:t>Thủy tức (Hydra)</a:t>
            </a:r>
          </a:p>
        </p:txBody>
      </p:sp>
      <p:pic>
        <p:nvPicPr>
          <p:cNvPr id="4" name="Picture 6" descr="lion-mating-picture-.jpg">
            <a:extLst>
              <a:ext uri="{FF2B5EF4-FFF2-40B4-BE49-F238E27FC236}">
                <a16:creationId xmlns="" xmlns:a16="http://schemas.microsoft.com/office/drawing/2014/main" id="{454588A8-6A54-46CA-B227-CFE2A02EB1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0402" y="-37465"/>
            <a:ext cx="4343400" cy="33528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Line 5">
            <a:extLst>
              <a:ext uri="{FF2B5EF4-FFF2-40B4-BE49-F238E27FC236}">
                <a16:creationId xmlns="" xmlns:a16="http://schemas.microsoft.com/office/drawing/2014/main" id="{0BCE2CA3-C397-4A73-941A-718CD67384AD}"/>
              </a:ext>
            </a:extLst>
          </p:cNvPr>
          <p:cNvSpPr>
            <a:spLocks noChangeShapeType="1"/>
          </p:cNvSpPr>
          <p:nvPr/>
        </p:nvSpPr>
        <p:spPr bwMode="auto">
          <a:xfrm>
            <a:off x="9296402" y="3315335"/>
            <a:ext cx="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6" name="Picture 6">
            <a:extLst>
              <a:ext uri="{FF2B5EF4-FFF2-40B4-BE49-F238E27FC236}">
                <a16:creationId xmlns="" xmlns:a16="http://schemas.microsoft.com/office/drawing/2014/main" id="{DE685407-A15D-4127-B408-EA8015AA22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2" y="4077335"/>
            <a:ext cx="3352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
            <a:extLst>
              <a:ext uri="{FF2B5EF4-FFF2-40B4-BE49-F238E27FC236}">
                <a16:creationId xmlns="" xmlns:a16="http://schemas.microsoft.com/office/drawing/2014/main" id="{24892A58-13B3-499B-A6A9-DB8D66BA6C25}"/>
              </a:ext>
            </a:extLst>
          </p:cNvPr>
          <p:cNvSpPr>
            <a:spLocks noChangeArrowheads="1"/>
          </p:cNvSpPr>
          <p:nvPr/>
        </p:nvSpPr>
        <p:spPr bwMode="auto">
          <a:xfrm>
            <a:off x="7010401" y="2781935"/>
            <a:ext cx="2285993" cy="53340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a:solidFill>
                  <a:schemeClr val="bg1"/>
                </a:solidFill>
                <a:cs typeface="Arial" panose="020B0604020202020204" pitchFamily="34" charset="0"/>
              </a:rPr>
              <a:t>Sư tử giao phối</a:t>
            </a:r>
          </a:p>
        </p:txBody>
      </p:sp>
      <p:sp>
        <p:nvSpPr>
          <p:cNvPr id="8" name="Rectangle 8">
            <a:extLst>
              <a:ext uri="{FF2B5EF4-FFF2-40B4-BE49-F238E27FC236}">
                <a16:creationId xmlns="" xmlns:a16="http://schemas.microsoft.com/office/drawing/2014/main" id="{2E79C9AB-7628-44FF-874D-F7703411147A}"/>
              </a:ext>
            </a:extLst>
          </p:cNvPr>
          <p:cNvSpPr>
            <a:spLocks noChangeArrowheads="1"/>
          </p:cNvSpPr>
          <p:nvPr/>
        </p:nvSpPr>
        <p:spPr bwMode="auto">
          <a:xfrm>
            <a:off x="9677402" y="3543935"/>
            <a:ext cx="1676400" cy="53340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a:solidFill>
                  <a:schemeClr val="bg1"/>
                </a:solidFill>
                <a:cs typeface="Arial" panose="020B0604020202020204" pitchFamily="34" charset="0"/>
              </a:rPr>
              <a:t>Sử tử con</a:t>
            </a:r>
          </a:p>
        </p:txBody>
      </p:sp>
      <p:sp>
        <p:nvSpPr>
          <p:cNvPr id="9" name="Rectangle 9">
            <a:extLst>
              <a:ext uri="{FF2B5EF4-FFF2-40B4-BE49-F238E27FC236}">
                <a16:creationId xmlns="" xmlns:a16="http://schemas.microsoft.com/office/drawing/2014/main" id="{E57B842D-7E2E-464E-88D4-3B2E675DC2D3}"/>
              </a:ext>
            </a:extLst>
          </p:cNvPr>
          <p:cNvSpPr>
            <a:spLocks noChangeArrowheads="1"/>
          </p:cNvSpPr>
          <p:nvPr/>
        </p:nvSpPr>
        <p:spPr bwMode="auto">
          <a:xfrm>
            <a:off x="1752600" y="5105400"/>
            <a:ext cx="3581400" cy="381000"/>
          </a:xfrm>
          <a:prstGeom prst="rect">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a:solidFill>
                  <a:schemeClr val="bg1"/>
                </a:solidFill>
                <a:cs typeface="Arial" panose="020B0604020202020204" pitchFamily="34" charset="0"/>
              </a:rPr>
              <a:t>Sinh sản hữu tính: A, D</a:t>
            </a:r>
          </a:p>
        </p:txBody>
      </p:sp>
      <p:sp>
        <p:nvSpPr>
          <p:cNvPr id="10" name="Rectangle 10">
            <a:extLst>
              <a:ext uri="{FF2B5EF4-FFF2-40B4-BE49-F238E27FC236}">
                <a16:creationId xmlns="" xmlns:a16="http://schemas.microsoft.com/office/drawing/2014/main" id="{7F00D4A4-C248-476B-881B-0E40D93D9474}"/>
              </a:ext>
            </a:extLst>
          </p:cNvPr>
          <p:cNvSpPr>
            <a:spLocks noChangeArrowheads="1"/>
          </p:cNvSpPr>
          <p:nvPr/>
        </p:nvSpPr>
        <p:spPr bwMode="auto">
          <a:xfrm>
            <a:off x="1752600" y="5791200"/>
            <a:ext cx="3657600" cy="46166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a:solidFill>
                  <a:schemeClr val="bg1"/>
                </a:solidFill>
                <a:cs typeface="Arial" panose="020B0604020202020204" pitchFamily="34" charset="0"/>
              </a:rPr>
              <a:t>Sinh sản vô tính: B, C</a:t>
            </a:r>
          </a:p>
        </p:txBody>
      </p:sp>
      <p:sp>
        <p:nvSpPr>
          <p:cNvPr id="11" name="Rectangle 11">
            <a:extLst>
              <a:ext uri="{FF2B5EF4-FFF2-40B4-BE49-F238E27FC236}">
                <a16:creationId xmlns="" xmlns:a16="http://schemas.microsoft.com/office/drawing/2014/main" id="{F683D7BA-D3B3-4C26-9A8F-BC8833927C7E}"/>
              </a:ext>
            </a:extLst>
          </p:cNvPr>
          <p:cNvSpPr>
            <a:spLocks noChangeArrowheads="1"/>
          </p:cNvSpPr>
          <p:nvPr/>
        </p:nvSpPr>
        <p:spPr bwMode="auto">
          <a:xfrm>
            <a:off x="228600" y="6248400"/>
            <a:ext cx="685800" cy="45720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cs typeface="Arial" panose="020B0604020202020204" pitchFamily="34" charset="0"/>
              </a:rPr>
              <a:t>C </a:t>
            </a:r>
          </a:p>
        </p:txBody>
      </p:sp>
      <p:sp>
        <p:nvSpPr>
          <p:cNvPr id="12" name="Rectangle 12">
            <a:extLst>
              <a:ext uri="{FF2B5EF4-FFF2-40B4-BE49-F238E27FC236}">
                <a16:creationId xmlns="" xmlns:a16="http://schemas.microsoft.com/office/drawing/2014/main" id="{E76B51FE-3725-4884-914D-1251E3EC8E1F}"/>
              </a:ext>
            </a:extLst>
          </p:cNvPr>
          <p:cNvSpPr>
            <a:spLocks noChangeArrowheads="1"/>
          </p:cNvSpPr>
          <p:nvPr/>
        </p:nvSpPr>
        <p:spPr bwMode="auto">
          <a:xfrm>
            <a:off x="10908030" y="6248400"/>
            <a:ext cx="685800" cy="457200"/>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cs typeface="Arial" panose="020B0604020202020204" pitchFamily="34" charset="0"/>
              </a:rPr>
              <a:t>D </a:t>
            </a:r>
          </a:p>
        </p:txBody>
      </p:sp>
    </p:spTree>
    <p:extLst>
      <p:ext uri="{BB962C8B-B14F-4D97-AF65-F5344CB8AC3E}">
        <p14:creationId xmlns:p14="http://schemas.microsoft.com/office/powerpoint/2010/main" val="654199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18" presetClass="entr" presetSubtype="1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trips(downLeft)">
                                      <p:cBhvr>
                                        <p:cTn id="10" dur="500"/>
                                        <p:tgtEl>
                                          <p:spTgt spid="2"/>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strips(downLeft)">
                                      <p:cBhvr>
                                        <p:cTn id="13" dur="500"/>
                                        <p:tgtEl>
                                          <p:spTgt spid="11"/>
                                        </p:tgtEl>
                                      </p:cBhvr>
                                    </p:animEffect>
                                  </p:childTnLst>
                                </p:cTn>
                              </p:par>
                              <p:par>
                                <p:cTn id="14" presetID="18" presetClass="entr" presetSubtype="12"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strips(downLeft)">
                                      <p:cBhvr>
                                        <p:cTn id="16" dur="500"/>
                                        <p:tgtEl>
                                          <p:spTgt spid="4"/>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trips(downLeft)">
                                      <p:cBhvr>
                                        <p:cTn id="19" dur="500"/>
                                        <p:tgtEl>
                                          <p:spTgt spid="7"/>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strips(downLeft)">
                                      <p:cBhvr>
                                        <p:cTn id="22" dur="500"/>
                                        <p:tgtEl>
                                          <p:spTgt spid="8"/>
                                        </p:tgtEl>
                                      </p:cBhvr>
                                    </p:animEffect>
                                  </p:childTnLst>
                                </p:cTn>
                              </p:par>
                              <p:par>
                                <p:cTn id="23" presetID="18" presetClass="entr" presetSubtype="12"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strips(downLeft)">
                                      <p:cBhvr>
                                        <p:cTn id="25" dur="500"/>
                                        <p:tgtEl>
                                          <p:spTgt spid="5"/>
                                        </p:tgtEl>
                                      </p:cBhvr>
                                    </p:animEffect>
                                  </p:childTnLst>
                                </p:cTn>
                              </p:par>
                              <p:par>
                                <p:cTn id="26" presetID="18" presetClass="entr" presetSubtype="12"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strips(downLeft)">
                                      <p:cBhvr>
                                        <p:cTn id="28" dur="500"/>
                                        <p:tgtEl>
                                          <p:spTgt spid="6"/>
                                        </p:tgtEl>
                                      </p:cBhvr>
                                    </p:animEffect>
                                  </p:childTnLst>
                                </p:cTn>
                              </p:par>
                              <p:par>
                                <p:cTn id="29" presetID="18" presetClass="entr" presetSubtype="12"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strips(downLef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7" presetClass="entr" presetSubtype="0" fill="hold" grpId="0" nodeType="clickEffect">
                                  <p:stCondLst>
                                    <p:cond delay="0"/>
                                  </p:stCondLst>
                                  <p:iterate type="lt">
                                    <p:tmPct val="50000"/>
                                  </p:iterate>
                                  <p:childTnLst>
                                    <p:set>
                                      <p:cBhvr>
                                        <p:cTn id="35" dur="1" fill="hold">
                                          <p:stCondLst>
                                            <p:cond delay="0"/>
                                          </p:stCondLst>
                                        </p:cTn>
                                        <p:tgtEl>
                                          <p:spTgt spid="9"/>
                                        </p:tgtEl>
                                        <p:attrNameLst>
                                          <p:attrName>style.visibility</p:attrName>
                                        </p:attrNameLst>
                                      </p:cBhvr>
                                      <p:to>
                                        <p:strVal val="visible"/>
                                      </p:to>
                                    </p:set>
                                    <p:anim calcmode="discrete" valueType="clr">
                                      <p:cBhvr override="childStyle">
                                        <p:cTn id="36"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37" dur="80"/>
                                        <p:tgtEl>
                                          <p:spTgt spid="9"/>
                                        </p:tgtEl>
                                        <p:attrNameLst>
                                          <p:attrName>fillcolor</p:attrName>
                                        </p:attrNameLst>
                                      </p:cBhvr>
                                      <p:tavLst>
                                        <p:tav tm="0">
                                          <p:val>
                                            <p:clrVal>
                                              <a:schemeClr val="accent2"/>
                                            </p:clrVal>
                                          </p:val>
                                        </p:tav>
                                        <p:tav tm="50000">
                                          <p:val>
                                            <p:clrVal>
                                              <a:schemeClr val="hlink"/>
                                            </p:clrVal>
                                          </p:val>
                                        </p:tav>
                                      </p:tavLst>
                                    </p:anim>
                                    <p:set>
                                      <p:cBhvr>
                                        <p:cTn id="38" dur="80"/>
                                        <p:tgtEl>
                                          <p:spTgt spid="9"/>
                                        </p:tgtEl>
                                        <p:attrNameLst>
                                          <p:attrName>fill.type</p:attrName>
                                        </p:attrNameLst>
                                      </p:cBhvr>
                                      <p:to>
                                        <p:strVal val="solid"/>
                                      </p:to>
                                    </p:set>
                                  </p:childTnLst>
                                </p:cTn>
                              </p:par>
                              <p:par>
                                <p:cTn id="39" presetID="27" presetClass="entr" presetSubtype="0" fill="hold" grpId="0" nodeType="withEffect">
                                  <p:stCondLst>
                                    <p:cond delay="0"/>
                                  </p:stCondLst>
                                  <p:iterate type="lt">
                                    <p:tmPct val="50000"/>
                                  </p:iterate>
                                  <p:childTnLst>
                                    <p:set>
                                      <p:cBhvr>
                                        <p:cTn id="40" dur="1" fill="hold">
                                          <p:stCondLst>
                                            <p:cond delay="0"/>
                                          </p:stCondLst>
                                        </p:cTn>
                                        <p:tgtEl>
                                          <p:spTgt spid="10"/>
                                        </p:tgtEl>
                                        <p:attrNameLst>
                                          <p:attrName>style.visibility</p:attrName>
                                        </p:attrNameLst>
                                      </p:cBhvr>
                                      <p:to>
                                        <p:strVal val="visible"/>
                                      </p:to>
                                    </p:set>
                                    <p:anim calcmode="discrete" valueType="clr">
                                      <p:cBhvr override="childStyle">
                                        <p:cTn id="41"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42" dur="80"/>
                                        <p:tgtEl>
                                          <p:spTgt spid="10"/>
                                        </p:tgtEl>
                                        <p:attrNameLst>
                                          <p:attrName>fillcolor</p:attrName>
                                        </p:attrNameLst>
                                      </p:cBhvr>
                                      <p:tavLst>
                                        <p:tav tm="0">
                                          <p:val>
                                            <p:clrVal>
                                              <a:schemeClr val="accent2"/>
                                            </p:clrVal>
                                          </p:val>
                                        </p:tav>
                                        <p:tav tm="50000">
                                          <p:val>
                                            <p:clrVal>
                                              <a:schemeClr val="hlink"/>
                                            </p:clrVal>
                                          </p:val>
                                        </p:tav>
                                      </p:tavLst>
                                    </p:anim>
                                    <p:set>
                                      <p:cBhvr>
                                        <p:cTn id="43"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P spid="9" grpId="0" animBg="1"/>
      <p:bldP spid="10" grpId="0" animBg="1"/>
      <p:bldP spid="11"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Rectangle 4"/>
          <p:cNvSpPr/>
          <p:nvPr/>
        </p:nvSpPr>
        <p:spPr>
          <a:xfrm>
            <a:off x="5257800" y="5029200"/>
            <a:ext cx="1338267" cy="457200"/>
          </a:xfrm>
          <a:prstGeom prst="rect">
            <a:avLst/>
          </a:prstGeom>
          <a:noFill/>
          <a:ln w="9525">
            <a:noFill/>
          </a:ln>
        </p:spPr>
        <p:txBody>
          <a:bodyPr wrap="none" anchor="ctr"/>
          <a:lstStyle/>
          <a:p>
            <a:pPr algn="ctr"/>
            <a:r>
              <a:rPr lang="en-US" altLang="en-US" sz="2400" b="1" dirty="0">
                <a:solidFill>
                  <a:srgbClr val="F20EC1"/>
                </a:solidFill>
                <a:latin typeface="Times New Roman" panose="02020603050405020304" pitchFamily="18" charset="0"/>
                <a:cs typeface="Times New Roman" panose="02020603050405020304" pitchFamily="18" charset="0"/>
              </a:rPr>
              <a:t>Testoteron</a:t>
            </a:r>
          </a:p>
        </p:txBody>
      </p:sp>
      <p:sp>
        <p:nvSpPr>
          <p:cNvPr id="121861" name="Text Box 5"/>
          <p:cNvSpPr txBox="1"/>
          <p:nvPr/>
        </p:nvSpPr>
        <p:spPr>
          <a:xfrm>
            <a:off x="1582738" y="-4762"/>
            <a:ext cx="1955800" cy="1200329"/>
          </a:xfrm>
          <a:prstGeom prst="rect">
            <a:avLst/>
          </a:prstGeom>
          <a:noFill/>
          <a:ln w="9525">
            <a:noFill/>
          </a:ln>
        </p:spPr>
        <p:txBody>
          <a:bodyPr wrap="square">
            <a:spAutoFit/>
          </a:bodyPr>
          <a:lstStyle/>
          <a:p>
            <a:r>
              <a:rPr lang="en-US" altLang="en-US" sz="2400" b="1" dirty="0">
                <a:solidFill>
                  <a:srgbClr val="C00000"/>
                </a:solidFill>
                <a:latin typeface="Times New Roman" panose="02020603050405020304" pitchFamily="18" charset="0"/>
                <a:cs typeface="Times New Roman" panose="02020603050405020304" pitchFamily="18" charset="0"/>
              </a:rPr>
              <a:t>Kích thích từ </a:t>
            </a:r>
          </a:p>
          <a:p>
            <a:r>
              <a:rPr lang="en-US" altLang="en-US" sz="2400" b="1" dirty="0">
                <a:solidFill>
                  <a:srgbClr val="C00000"/>
                </a:solidFill>
                <a:latin typeface="Times New Roman" panose="02020603050405020304" pitchFamily="18" charset="0"/>
                <a:cs typeface="Times New Roman" panose="02020603050405020304" pitchFamily="18" charset="0"/>
              </a:rPr>
              <a:t>môi trường ngoài    </a:t>
            </a:r>
          </a:p>
        </p:txBody>
      </p:sp>
      <p:sp>
        <p:nvSpPr>
          <p:cNvPr id="121862" name="Freeform 6"/>
          <p:cNvSpPr/>
          <p:nvPr/>
        </p:nvSpPr>
        <p:spPr>
          <a:xfrm>
            <a:off x="2798764" y="342901"/>
            <a:ext cx="739775" cy="244475"/>
          </a:xfrm>
          <a:custGeom>
            <a:avLst/>
            <a:gdLst>
              <a:gd name="txL" fmla="*/ 0 w 1104"/>
              <a:gd name="txT" fmla="*/ 0 h 264"/>
              <a:gd name="txR" fmla="*/ 1104 w 1104"/>
              <a:gd name="txB" fmla="*/ 264 h 264"/>
            </a:gdLst>
            <a:ahLst/>
            <a:cxnLst>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104" h="264">
                <a:moveTo>
                  <a:pt x="0" y="160"/>
                </a:moveTo>
                <a:cubicBezTo>
                  <a:pt x="108" y="80"/>
                  <a:pt x="216" y="0"/>
                  <a:pt x="288" y="16"/>
                </a:cubicBezTo>
                <a:cubicBezTo>
                  <a:pt x="360" y="32"/>
                  <a:pt x="376" y="248"/>
                  <a:pt x="432" y="256"/>
                </a:cubicBezTo>
                <a:cubicBezTo>
                  <a:pt x="488" y="264"/>
                  <a:pt x="568" y="64"/>
                  <a:pt x="624" y="64"/>
                </a:cubicBezTo>
                <a:cubicBezTo>
                  <a:pt x="680" y="64"/>
                  <a:pt x="712" y="248"/>
                  <a:pt x="768" y="256"/>
                </a:cubicBezTo>
                <a:cubicBezTo>
                  <a:pt x="824" y="264"/>
                  <a:pt x="904" y="128"/>
                  <a:pt x="960" y="112"/>
                </a:cubicBezTo>
                <a:cubicBezTo>
                  <a:pt x="1016" y="96"/>
                  <a:pt x="1080" y="152"/>
                  <a:pt x="1104" y="160"/>
                </a:cubicBezTo>
              </a:path>
            </a:pathLst>
          </a:custGeom>
          <a:noFill/>
          <a:ln w="9525" cap="flat" cmpd="sng">
            <a:solidFill>
              <a:schemeClr val="tx1"/>
            </a:solidFill>
            <a:prstDash val="solid"/>
            <a:round/>
            <a:headEnd type="none" w="med" len="med"/>
            <a:tailEnd type="triangle" w="med" len="med"/>
          </a:ln>
        </p:spPr>
        <p:txBody>
          <a:bodyPr/>
          <a:lstStyle/>
          <a:p>
            <a:endParaRPr dirty="0">
              <a:latin typeface="Arial" panose="020B0604020202020204" pitchFamily="34" charset="0"/>
            </a:endParaRPr>
          </a:p>
        </p:txBody>
      </p:sp>
      <p:sp>
        <p:nvSpPr>
          <p:cNvPr id="121863" name="Text Box 7"/>
          <p:cNvSpPr txBox="1">
            <a:spLocks noChangeArrowheads="1"/>
          </p:cNvSpPr>
          <p:nvPr/>
        </p:nvSpPr>
        <p:spPr bwMode="auto">
          <a:xfrm>
            <a:off x="5454651" y="6351"/>
            <a:ext cx="2010681" cy="830997"/>
          </a:xfrm>
          <a:prstGeom prst="rect">
            <a:avLst/>
          </a:prstGeom>
          <a:solidFill>
            <a:srgbClr val="FFFF00"/>
          </a:solidFill>
          <a:ln w="9525">
            <a:solidFill>
              <a:schemeClr val="accent4">
                <a:lumMod val="20000"/>
                <a:lumOff val="80000"/>
              </a:schemeClr>
            </a:solidFill>
            <a:miter lim="800000"/>
          </a:ln>
          <a:effectLst/>
        </p:spPr>
        <p:txBody>
          <a:bodyPr wrap="square">
            <a:spAutoFit/>
          </a:bodyPr>
          <a:lstStyle/>
          <a:p>
            <a:pPr algn="ctr">
              <a:spcBef>
                <a:spcPct val="50000"/>
              </a:spcBef>
              <a:defRPr/>
            </a:pPr>
            <a:r>
              <a:rPr lang="en-US" altLang="en-US" sz="2400" b="1">
                <a:solidFill>
                  <a:srgbClr val="C00000"/>
                </a:solidFill>
                <a:latin typeface="Times New Roman" panose="02020603050405020304" pitchFamily="18" charset="0"/>
                <a:cs typeface="Times New Roman" panose="02020603050405020304" pitchFamily="18" charset="0"/>
              </a:rPr>
              <a:t>Vùng dưới đồi</a:t>
            </a:r>
          </a:p>
        </p:txBody>
      </p:sp>
      <p:grpSp>
        <p:nvGrpSpPr>
          <p:cNvPr id="2" name="Group 8"/>
          <p:cNvGrpSpPr/>
          <p:nvPr/>
        </p:nvGrpSpPr>
        <p:grpSpPr>
          <a:xfrm>
            <a:off x="5713413" y="693738"/>
            <a:ext cx="1743355" cy="1921924"/>
            <a:chOff x="2928" y="864"/>
            <a:chExt cx="1304" cy="1693"/>
          </a:xfrm>
        </p:grpSpPr>
        <p:grpSp>
          <p:nvGrpSpPr>
            <p:cNvPr id="7200" name="Group 9"/>
            <p:cNvGrpSpPr/>
            <p:nvPr/>
          </p:nvGrpSpPr>
          <p:grpSpPr>
            <a:xfrm>
              <a:off x="2928" y="864"/>
              <a:ext cx="1304" cy="1693"/>
              <a:chOff x="2736" y="720"/>
              <a:chExt cx="1304" cy="1693"/>
            </a:xfrm>
          </p:grpSpPr>
          <p:sp>
            <p:nvSpPr>
              <p:cNvPr id="7202" name="Text Box 10"/>
              <p:cNvSpPr txBox="1"/>
              <p:nvPr/>
            </p:nvSpPr>
            <p:spPr>
              <a:xfrm>
                <a:off x="2856" y="2006"/>
                <a:ext cx="143" cy="407"/>
              </a:xfrm>
              <a:prstGeom prst="rect">
                <a:avLst/>
              </a:prstGeom>
              <a:noFill/>
              <a:ln w="9525">
                <a:noFill/>
              </a:ln>
            </p:spPr>
            <p:txBody>
              <a:bodyPr wrap="none">
                <a:spAutoFit/>
              </a:bodyPr>
              <a:lstStyle/>
              <a:p>
                <a:pPr algn="ctr"/>
                <a:endParaRPr lang="en-US" altLang="en-US" sz="2400" dirty="0">
                  <a:latin typeface="Times New Roman" panose="02020603050405020304" pitchFamily="18" charset="0"/>
                  <a:cs typeface="Times New Roman" panose="02020603050405020304" pitchFamily="18" charset="0"/>
                </a:endParaRPr>
              </a:p>
            </p:txBody>
          </p:sp>
          <p:sp>
            <p:nvSpPr>
              <p:cNvPr id="7203" name="Freeform 11"/>
              <p:cNvSpPr/>
              <p:nvPr/>
            </p:nvSpPr>
            <p:spPr>
              <a:xfrm>
                <a:off x="2736" y="1008"/>
                <a:ext cx="792" cy="1232"/>
              </a:xfrm>
              <a:custGeom>
                <a:avLst/>
                <a:gdLst>
                  <a:gd name="txL" fmla="*/ 0 w 792"/>
                  <a:gd name="txT" fmla="*/ 0 h 1232"/>
                  <a:gd name="txR" fmla="*/ 792 w 792"/>
                  <a:gd name="txB" fmla="*/ 1232 h 1232"/>
                </a:gdLst>
                <a:ahLst/>
                <a:cxnLst>
                  <a:cxn ang="0">
                    <a:pos x="0" y="0"/>
                  </a:cxn>
                  <a:cxn ang="0">
                    <a:pos x="432" y="96"/>
                  </a:cxn>
                  <a:cxn ang="0">
                    <a:pos x="384" y="432"/>
                  </a:cxn>
                  <a:cxn ang="0">
                    <a:pos x="96" y="864"/>
                  </a:cxn>
                  <a:cxn ang="0">
                    <a:pos x="240" y="1152"/>
                  </a:cxn>
                  <a:cxn ang="0">
                    <a:pos x="624" y="1200"/>
                  </a:cxn>
                  <a:cxn ang="0">
                    <a:pos x="768" y="960"/>
                  </a:cxn>
                  <a:cxn ang="0">
                    <a:pos x="768" y="720"/>
                  </a:cxn>
                </a:cxnLst>
                <a:rect l="txL" t="txT" r="txR" b="txB"/>
                <a:pathLst>
                  <a:path w="792" h="1232">
                    <a:moveTo>
                      <a:pt x="0" y="0"/>
                    </a:moveTo>
                    <a:cubicBezTo>
                      <a:pt x="184" y="12"/>
                      <a:pt x="368" y="24"/>
                      <a:pt x="432" y="96"/>
                    </a:cubicBezTo>
                    <a:cubicBezTo>
                      <a:pt x="496" y="168"/>
                      <a:pt x="440" y="304"/>
                      <a:pt x="384" y="432"/>
                    </a:cubicBezTo>
                    <a:cubicBezTo>
                      <a:pt x="328" y="560"/>
                      <a:pt x="120" y="744"/>
                      <a:pt x="96" y="864"/>
                    </a:cubicBezTo>
                    <a:cubicBezTo>
                      <a:pt x="72" y="984"/>
                      <a:pt x="152" y="1096"/>
                      <a:pt x="240" y="1152"/>
                    </a:cubicBezTo>
                    <a:cubicBezTo>
                      <a:pt x="328" y="1208"/>
                      <a:pt x="536" y="1232"/>
                      <a:pt x="624" y="1200"/>
                    </a:cubicBezTo>
                    <a:cubicBezTo>
                      <a:pt x="712" y="1168"/>
                      <a:pt x="744" y="1040"/>
                      <a:pt x="768" y="960"/>
                    </a:cubicBezTo>
                    <a:cubicBezTo>
                      <a:pt x="792" y="880"/>
                      <a:pt x="780" y="800"/>
                      <a:pt x="768" y="720"/>
                    </a:cubicBezTo>
                  </a:path>
                </a:pathLst>
              </a:custGeom>
              <a:noFill/>
              <a:ln w="9525" cap="flat" cmpd="sng">
                <a:solidFill>
                  <a:schemeClr val="tx1"/>
                </a:solidFill>
                <a:prstDash val="solid"/>
                <a:round/>
                <a:headEnd type="none" w="med" len="med"/>
                <a:tailEnd type="none" w="med" len="med"/>
              </a:ln>
            </p:spPr>
            <p:txBody>
              <a:bodyPr/>
              <a:lstStyle/>
              <a:p>
                <a:endParaRPr sz="2400" dirty="0">
                  <a:latin typeface="Times New Roman" panose="02020603050405020304" pitchFamily="18" charset="0"/>
                  <a:cs typeface="Times New Roman" panose="02020603050405020304" pitchFamily="18" charset="0"/>
                </a:endParaRPr>
              </a:p>
            </p:txBody>
          </p:sp>
          <p:sp>
            <p:nvSpPr>
              <p:cNvPr id="7204" name="Freeform 12"/>
              <p:cNvSpPr/>
              <p:nvPr/>
            </p:nvSpPr>
            <p:spPr>
              <a:xfrm>
                <a:off x="3456" y="720"/>
                <a:ext cx="584" cy="1296"/>
              </a:xfrm>
              <a:custGeom>
                <a:avLst/>
                <a:gdLst>
                  <a:gd name="txL" fmla="*/ 0 w 632"/>
                  <a:gd name="txT" fmla="*/ 0 h 1408"/>
                  <a:gd name="txR" fmla="*/ 632 w 632"/>
                  <a:gd name="txB" fmla="*/ 1408 h 1408"/>
                </a:gdLst>
                <a:ahLst/>
                <a:cxnLst>
                  <a:cxn ang="0">
                    <a:pos x="24" y="539"/>
                  </a:cxn>
                  <a:cxn ang="0">
                    <a:pos x="63" y="560"/>
                  </a:cxn>
                  <a:cxn ang="0">
                    <a:pos x="144" y="560"/>
                  </a:cxn>
                  <a:cxn ang="0">
                    <a:pos x="205" y="521"/>
                  </a:cxn>
                  <a:cxn ang="0">
                    <a:pos x="244" y="404"/>
                  </a:cxn>
                  <a:cxn ang="0">
                    <a:pos x="84" y="212"/>
                  </a:cxn>
                  <a:cxn ang="0">
                    <a:pos x="24" y="95"/>
                  </a:cxn>
                  <a:cxn ang="0">
                    <a:pos x="225" y="0"/>
                  </a:cxn>
                </a:cxnLst>
                <a:rect l="txL" t="txT" r="txR" b="txB"/>
                <a:pathLst>
                  <a:path w="632" h="1408">
                    <a:moveTo>
                      <a:pt x="56" y="1344"/>
                    </a:moveTo>
                    <a:cubicBezTo>
                      <a:pt x="80" y="1364"/>
                      <a:pt x="104" y="1384"/>
                      <a:pt x="152" y="1392"/>
                    </a:cubicBezTo>
                    <a:cubicBezTo>
                      <a:pt x="200" y="1400"/>
                      <a:pt x="288" y="1408"/>
                      <a:pt x="344" y="1392"/>
                    </a:cubicBezTo>
                    <a:cubicBezTo>
                      <a:pt x="400" y="1376"/>
                      <a:pt x="448" y="1360"/>
                      <a:pt x="488" y="1296"/>
                    </a:cubicBezTo>
                    <a:cubicBezTo>
                      <a:pt x="528" y="1232"/>
                      <a:pt x="632" y="1136"/>
                      <a:pt x="584" y="1008"/>
                    </a:cubicBezTo>
                    <a:cubicBezTo>
                      <a:pt x="536" y="880"/>
                      <a:pt x="288" y="656"/>
                      <a:pt x="200" y="528"/>
                    </a:cubicBezTo>
                    <a:cubicBezTo>
                      <a:pt x="112" y="400"/>
                      <a:pt x="0" y="328"/>
                      <a:pt x="56" y="240"/>
                    </a:cubicBezTo>
                    <a:cubicBezTo>
                      <a:pt x="112" y="152"/>
                      <a:pt x="456" y="40"/>
                      <a:pt x="536" y="0"/>
                    </a:cubicBezTo>
                  </a:path>
                </a:pathLst>
              </a:custGeom>
              <a:noFill/>
              <a:ln w="9525" cap="flat" cmpd="sng">
                <a:solidFill>
                  <a:schemeClr val="tx1"/>
                </a:solidFill>
                <a:prstDash val="solid"/>
                <a:round/>
                <a:headEnd type="none" w="med" len="med"/>
                <a:tailEnd type="none" w="med" len="med"/>
              </a:ln>
            </p:spPr>
            <p:txBody>
              <a:bodyPr/>
              <a:lstStyle/>
              <a:p>
                <a:endParaRPr sz="2400" dirty="0">
                  <a:latin typeface="Times New Roman" panose="02020603050405020304" pitchFamily="18" charset="0"/>
                  <a:cs typeface="Times New Roman" panose="02020603050405020304" pitchFamily="18" charset="0"/>
                </a:endParaRPr>
              </a:p>
            </p:txBody>
          </p:sp>
        </p:grpSp>
        <p:sp>
          <p:nvSpPr>
            <p:cNvPr id="7201" name="Text Box 13"/>
            <p:cNvSpPr txBox="1"/>
            <p:nvPr/>
          </p:nvSpPr>
          <p:spPr>
            <a:xfrm>
              <a:off x="3168" y="1590"/>
              <a:ext cx="960" cy="732"/>
            </a:xfrm>
            <a:prstGeom prst="rect">
              <a:avLst/>
            </a:prstGeom>
            <a:solidFill>
              <a:srgbClr val="FFFF00"/>
            </a:solidFill>
            <a:ln w="9525">
              <a:noFill/>
            </a:ln>
          </p:spPr>
          <p:txBody>
            <a:bodyPr>
              <a:spAutoFit/>
            </a:bodyPr>
            <a:lstStyle/>
            <a:p>
              <a:pPr algn="ctr">
                <a:spcBef>
                  <a:spcPct val="50000"/>
                </a:spcBef>
              </a:pPr>
              <a:r>
                <a:rPr lang="en-US" altLang="en-US" sz="2400" b="1" dirty="0">
                  <a:solidFill>
                    <a:srgbClr val="C00000"/>
                  </a:solidFill>
                  <a:latin typeface="Times New Roman" panose="02020603050405020304" pitchFamily="18" charset="0"/>
                  <a:cs typeface="Times New Roman" panose="02020603050405020304" pitchFamily="18" charset="0"/>
                </a:rPr>
                <a:t>Tuyến yên</a:t>
              </a:r>
            </a:p>
          </p:txBody>
        </p:sp>
      </p:grpSp>
      <p:sp>
        <p:nvSpPr>
          <p:cNvPr id="121870" name="Line 14"/>
          <p:cNvSpPr/>
          <p:nvPr/>
        </p:nvSpPr>
        <p:spPr>
          <a:xfrm>
            <a:off x="6427788" y="2362200"/>
            <a:ext cx="0" cy="1066800"/>
          </a:xfrm>
          <a:prstGeom prst="line">
            <a:avLst/>
          </a:prstGeom>
          <a:ln w="9525" cap="flat" cmpd="sng">
            <a:solidFill>
              <a:schemeClr val="tx1"/>
            </a:solidFill>
            <a:prstDash val="solid"/>
            <a:headEnd type="none" w="med" len="med"/>
            <a:tailEnd type="triangle" w="med" len="med"/>
          </a:ln>
        </p:spPr>
      </p:sp>
      <p:sp>
        <p:nvSpPr>
          <p:cNvPr id="121871" name="Line 15"/>
          <p:cNvSpPr/>
          <p:nvPr/>
        </p:nvSpPr>
        <p:spPr>
          <a:xfrm flipH="1">
            <a:off x="5562600" y="2133600"/>
            <a:ext cx="533400" cy="1023938"/>
          </a:xfrm>
          <a:prstGeom prst="line">
            <a:avLst/>
          </a:prstGeom>
          <a:ln w="9525" cap="flat" cmpd="sng">
            <a:solidFill>
              <a:schemeClr val="tx1"/>
            </a:solidFill>
            <a:prstDash val="solid"/>
            <a:headEnd type="none" w="med" len="med"/>
            <a:tailEnd type="triangle" w="med" len="med"/>
          </a:ln>
        </p:spPr>
      </p:sp>
      <p:sp>
        <p:nvSpPr>
          <p:cNvPr id="121872" name="Text Box 16"/>
          <p:cNvSpPr txBox="1"/>
          <p:nvPr/>
        </p:nvSpPr>
        <p:spPr>
          <a:xfrm>
            <a:off x="6134100" y="3448051"/>
            <a:ext cx="551051" cy="830997"/>
          </a:xfrm>
          <a:prstGeom prst="rect">
            <a:avLst/>
          </a:prstGeom>
          <a:noFill/>
          <a:ln w="9525">
            <a:noFill/>
          </a:ln>
        </p:spPr>
        <p:txBody>
          <a:bodyPr wrap="square">
            <a:spAutoFit/>
          </a:bodyPr>
          <a:lstStyle/>
          <a:p>
            <a:pPr algn="ctr">
              <a:spcBef>
                <a:spcPct val="50000"/>
              </a:spcBef>
            </a:pPr>
            <a:r>
              <a:rPr lang="en-US" altLang="en-US" sz="2400" b="1" dirty="0">
                <a:solidFill>
                  <a:srgbClr val="F20EC1"/>
                </a:solidFill>
                <a:latin typeface="Times New Roman" panose="02020603050405020304" pitchFamily="18" charset="0"/>
                <a:cs typeface="Times New Roman" panose="02020603050405020304" pitchFamily="18" charset="0"/>
              </a:rPr>
              <a:t>LH</a:t>
            </a:r>
          </a:p>
        </p:txBody>
      </p:sp>
      <p:sp>
        <p:nvSpPr>
          <p:cNvPr id="121873" name="Text Box 17"/>
          <p:cNvSpPr txBox="1"/>
          <p:nvPr/>
        </p:nvSpPr>
        <p:spPr>
          <a:xfrm>
            <a:off x="5029201" y="3276601"/>
            <a:ext cx="1039781" cy="461665"/>
          </a:xfrm>
          <a:prstGeom prst="rect">
            <a:avLst/>
          </a:prstGeom>
          <a:noFill/>
          <a:ln w="9525">
            <a:noFill/>
          </a:ln>
        </p:spPr>
        <p:txBody>
          <a:bodyPr wrap="square">
            <a:spAutoFit/>
          </a:bodyPr>
          <a:lstStyle/>
          <a:p>
            <a:pPr algn="ctr"/>
            <a:r>
              <a:rPr lang="en-US" altLang="en-US" sz="2400" b="1" dirty="0">
                <a:solidFill>
                  <a:srgbClr val="F20EC1"/>
                </a:solidFill>
                <a:latin typeface="Times New Roman" panose="02020603050405020304" pitchFamily="18" charset="0"/>
                <a:cs typeface="Times New Roman" panose="02020603050405020304" pitchFamily="18" charset="0"/>
              </a:rPr>
              <a:t>FSH</a:t>
            </a:r>
          </a:p>
        </p:txBody>
      </p:sp>
      <p:sp>
        <p:nvSpPr>
          <p:cNvPr id="121874" name="Line 18"/>
          <p:cNvSpPr/>
          <p:nvPr/>
        </p:nvSpPr>
        <p:spPr>
          <a:xfrm>
            <a:off x="6400800" y="3829050"/>
            <a:ext cx="0" cy="381000"/>
          </a:xfrm>
          <a:prstGeom prst="line">
            <a:avLst/>
          </a:prstGeom>
          <a:ln w="9525" cap="flat" cmpd="sng">
            <a:solidFill>
              <a:schemeClr val="tx1"/>
            </a:solidFill>
            <a:prstDash val="solid"/>
            <a:headEnd type="none" w="med" len="med"/>
            <a:tailEnd type="triangle" w="med" len="med"/>
          </a:ln>
        </p:spPr>
      </p:sp>
      <p:sp>
        <p:nvSpPr>
          <p:cNvPr id="121875" name="Line 19"/>
          <p:cNvSpPr/>
          <p:nvPr/>
        </p:nvSpPr>
        <p:spPr>
          <a:xfrm flipH="1">
            <a:off x="4267200" y="3581400"/>
            <a:ext cx="1066800" cy="2057400"/>
          </a:xfrm>
          <a:prstGeom prst="line">
            <a:avLst/>
          </a:prstGeom>
          <a:ln w="9525" cap="flat" cmpd="sng">
            <a:solidFill>
              <a:schemeClr val="tx1"/>
            </a:solidFill>
            <a:prstDash val="solid"/>
            <a:headEnd type="none" w="med" len="med"/>
            <a:tailEnd type="triangle" w="med" len="med"/>
          </a:ln>
        </p:spPr>
      </p:sp>
      <p:sp>
        <p:nvSpPr>
          <p:cNvPr id="121876" name="Line 20"/>
          <p:cNvSpPr/>
          <p:nvPr/>
        </p:nvSpPr>
        <p:spPr>
          <a:xfrm flipH="1">
            <a:off x="4724400" y="5486400"/>
            <a:ext cx="762000" cy="533400"/>
          </a:xfrm>
          <a:prstGeom prst="line">
            <a:avLst/>
          </a:prstGeom>
          <a:ln w="9525" cap="flat" cmpd="sng">
            <a:solidFill>
              <a:schemeClr val="tx1"/>
            </a:solidFill>
            <a:prstDash val="solid"/>
            <a:headEnd type="none" w="med" len="med"/>
            <a:tailEnd type="triangle" w="med" len="med"/>
          </a:ln>
        </p:spPr>
      </p:sp>
      <p:sp>
        <p:nvSpPr>
          <p:cNvPr id="121877" name="Oval 21"/>
          <p:cNvSpPr>
            <a:spLocks noChangeArrowheads="1"/>
          </p:cNvSpPr>
          <p:nvPr/>
        </p:nvSpPr>
        <p:spPr bwMode="auto">
          <a:xfrm>
            <a:off x="4114800" y="4953000"/>
            <a:ext cx="304800" cy="304800"/>
          </a:xfrm>
          <a:prstGeom prst="ellipse">
            <a:avLst/>
          </a:prstGeom>
          <a:solidFill>
            <a:schemeClr val="accent4">
              <a:lumMod val="20000"/>
              <a:lumOff val="80000"/>
            </a:schemeClr>
          </a:solidFill>
          <a:ln w="9525">
            <a:solidFill>
              <a:srgbClr val="C00000"/>
            </a:solidFill>
            <a:round/>
          </a:ln>
          <a:effectLst/>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lgn="ctr" eaLnBrk="0" fontAlgn="base" hangingPunct="0">
              <a:spcBef>
                <a:spcPct val="0"/>
              </a:spcBef>
              <a:spcAft>
                <a:spcPct val="0"/>
              </a:spcAft>
              <a:buClrTx/>
              <a:buSzTx/>
              <a:buNone/>
              <a:defRPr/>
            </a:pPr>
            <a:r>
              <a:rPr lang="en-US" altLang="en-US" sz="1600">
                <a:solidFill>
                  <a:srgbClr val="C00000"/>
                </a:solidFill>
                <a:latin typeface="Arial" panose="020B0604020202020204" pitchFamily="34" charset="0"/>
              </a:rPr>
              <a:t>+</a:t>
            </a:r>
          </a:p>
        </p:txBody>
      </p:sp>
      <p:sp>
        <p:nvSpPr>
          <p:cNvPr id="121878" name="Oval 22"/>
          <p:cNvSpPr>
            <a:spLocks noChangeArrowheads="1"/>
          </p:cNvSpPr>
          <p:nvPr/>
        </p:nvSpPr>
        <p:spPr bwMode="auto">
          <a:xfrm>
            <a:off x="4953000" y="5867400"/>
            <a:ext cx="304800" cy="304800"/>
          </a:xfrm>
          <a:prstGeom prst="ellipse">
            <a:avLst/>
          </a:prstGeom>
          <a:solidFill>
            <a:schemeClr val="accent4">
              <a:lumMod val="20000"/>
              <a:lumOff val="80000"/>
            </a:schemeClr>
          </a:solidFill>
          <a:ln w="9525">
            <a:solidFill>
              <a:srgbClr val="C00000"/>
            </a:solidFill>
            <a:round/>
          </a:ln>
          <a:effectLst/>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lgn="ctr" eaLnBrk="0" fontAlgn="base" hangingPunct="0">
              <a:spcBef>
                <a:spcPct val="0"/>
              </a:spcBef>
              <a:spcAft>
                <a:spcPct val="0"/>
              </a:spcAft>
              <a:buClrTx/>
              <a:buSzTx/>
              <a:buNone/>
              <a:defRPr/>
            </a:pPr>
            <a:r>
              <a:rPr lang="en-US" altLang="en-US" sz="1600">
                <a:solidFill>
                  <a:srgbClr val="C00000"/>
                </a:solidFill>
                <a:latin typeface="Arial" panose="020B0604020202020204" pitchFamily="34" charset="0"/>
              </a:rPr>
              <a:t>+</a:t>
            </a:r>
          </a:p>
        </p:txBody>
      </p:sp>
      <p:sp>
        <p:nvSpPr>
          <p:cNvPr id="121879" name="Text Box 23"/>
          <p:cNvSpPr txBox="1"/>
          <p:nvPr/>
        </p:nvSpPr>
        <p:spPr>
          <a:xfrm>
            <a:off x="1558637" y="5105400"/>
            <a:ext cx="1810597" cy="1569660"/>
          </a:xfrm>
          <a:prstGeom prst="rect">
            <a:avLst/>
          </a:prstGeom>
          <a:solidFill>
            <a:srgbClr val="FFFF00"/>
          </a:solidFill>
          <a:ln w="9525">
            <a:noFill/>
          </a:ln>
        </p:spPr>
        <p:txBody>
          <a:bodyPr wrap="square">
            <a:spAutoFit/>
          </a:bodyPr>
          <a:lstStyle/>
          <a:p>
            <a:pPr algn="ctr">
              <a:spcBef>
                <a:spcPct val="50000"/>
              </a:spcBef>
            </a:pPr>
            <a:r>
              <a:rPr lang="en-US" altLang="en-US" sz="2400" b="1" dirty="0">
                <a:solidFill>
                  <a:srgbClr val="C00000"/>
                </a:solidFill>
                <a:latin typeface="Times New Roman" panose="02020603050405020304" pitchFamily="18" charset="0"/>
                <a:cs typeface="Times New Roman" panose="02020603050405020304" pitchFamily="18" charset="0"/>
              </a:rPr>
              <a:t>Ống sinh tinh sản sinh ra tinh trùng</a:t>
            </a:r>
          </a:p>
        </p:txBody>
      </p:sp>
      <p:sp>
        <p:nvSpPr>
          <p:cNvPr id="121880" name="Line 24"/>
          <p:cNvSpPr/>
          <p:nvPr/>
        </p:nvSpPr>
        <p:spPr>
          <a:xfrm>
            <a:off x="6472238" y="837347"/>
            <a:ext cx="0" cy="762853"/>
          </a:xfrm>
          <a:prstGeom prst="line">
            <a:avLst/>
          </a:prstGeom>
          <a:ln w="9525" cap="flat" cmpd="sng">
            <a:solidFill>
              <a:schemeClr val="tx1"/>
            </a:solidFill>
            <a:prstDash val="solid"/>
            <a:headEnd type="none" w="med" len="med"/>
            <a:tailEnd type="triangle" w="med" len="med"/>
          </a:ln>
        </p:spPr>
      </p:sp>
      <p:sp>
        <p:nvSpPr>
          <p:cNvPr id="121881" name="AutoShape 25"/>
          <p:cNvSpPr>
            <a:spLocks noChangeArrowheads="1"/>
          </p:cNvSpPr>
          <p:nvPr/>
        </p:nvSpPr>
        <p:spPr bwMode="auto">
          <a:xfrm flipH="1">
            <a:off x="6773863" y="327026"/>
            <a:ext cx="3894135" cy="1311275"/>
          </a:xfrm>
          <a:prstGeom prst="homePlate">
            <a:avLst>
              <a:gd name="adj" fmla="val 66233"/>
            </a:avLst>
          </a:prstGeom>
          <a:solidFill>
            <a:schemeClr val="accent5">
              <a:lumMod val="20000"/>
              <a:lumOff val="80000"/>
            </a:schemeClr>
          </a:solidFill>
          <a:ln w="9525">
            <a:solidFill>
              <a:schemeClr val="tx1"/>
            </a:solidFill>
            <a:miter lim="800000"/>
          </a:ln>
          <a:effectLst/>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lgn="ctr" eaLnBrk="0" fontAlgn="base" hangingPunct="0">
              <a:spcBef>
                <a:spcPct val="0"/>
              </a:spcBef>
              <a:spcAft>
                <a:spcPct val="0"/>
              </a:spcAft>
              <a:buClrTx/>
              <a:buSzTx/>
              <a:buNone/>
              <a:defRPr/>
            </a:pP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Vùng</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dưới</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đồi</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tiết</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p>
          <a:p>
            <a:pPr algn="ctr" eaLnBrk="0" fontAlgn="base" hangingPunct="0">
              <a:spcBef>
                <a:spcPct val="0"/>
              </a:spcBef>
              <a:spcAft>
                <a:spcPct val="0"/>
              </a:spcAft>
              <a:buClrTx/>
              <a:buSzTx/>
              <a:buNone/>
              <a:defRPr/>
            </a:pP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ra</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rgbClr val="F20EC1"/>
                </a:solidFill>
                <a:latin typeface="Times New Roman" panose="02020603050405020304" pitchFamily="18" charset="0"/>
                <a:cs typeface="Times New Roman" panose="02020603050405020304" pitchFamily="18" charset="0"/>
              </a:rPr>
              <a:t>GnRH</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kích</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thích</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p>
          <a:p>
            <a:pPr algn="ctr" eaLnBrk="0" fontAlgn="base" hangingPunct="0">
              <a:spcBef>
                <a:spcPct val="0"/>
              </a:spcBef>
              <a:spcAft>
                <a:spcPct val="0"/>
              </a:spcAft>
              <a:buClrTx/>
              <a:buSzTx/>
              <a:buNone/>
              <a:defRPr/>
            </a:pP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tuyến</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yên</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tiết</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FSH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và</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LH</a:t>
            </a:r>
          </a:p>
        </p:txBody>
      </p:sp>
      <p:sp>
        <p:nvSpPr>
          <p:cNvPr id="121882" name="Line 26"/>
          <p:cNvSpPr/>
          <p:nvPr/>
        </p:nvSpPr>
        <p:spPr>
          <a:xfrm flipV="1">
            <a:off x="6472239" y="982663"/>
            <a:ext cx="1101725" cy="0"/>
          </a:xfrm>
          <a:prstGeom prst="line">
            <a:avLst/>
          </a:prstGeom>
          <a:ln w="9525" cap="flat" cmpd="sng">
            <a:solidFill>
              <a:schemeClr val="tx1"/>
            </a:solidFill>
            <a:prstDash val="solid"/>
            <a:headEnd type="none" w="med" len="med"/>
            <a:tailEnd type="none" w="med" len="med"/>
          </a:ln>
        </p:spPr>
      </p:sp>
      <p:sp>
        <p:nvSpPr>
          <p:cNvPr id="121883" name="Line 27"/>
          <p:cNvSpPr/>
          <p:nvPr/>
        </p:nvSpPr>
        <p:spPr>
          <a:xfrm flipH="1">
            <a:off x="5829300" y="4724400"/>
            <a:ext cx="381000" cy="381000"/>
          </a:xfrm>
          <a:prstGeom prst="line">
            <a:avLst/>
          </a:prstGeom>
          <a:ln w="9525" cap="flat" cmpd="sng">
            <a:solidFill>
              <a:schemeClr val="tx1"/>
            </a:solidFill>
            <a:prstDash val="solid"/>
            <a:headEnd type="none" w="med" len="med"/>
            <a:tailEnd type="triangle" w="med" len="med"/>
          </a:ln>
        </p:spPr>
      </p:sp>
      <p:pic>
        <p:nvPicPr>
          <p:cNvPr id="121894" name="k.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3348039" y="5715000"/>
            <a:ext cx="1381125" cy="1066800"/>
          </a:xfrm>
          <a:prstGeom prst="rect">
            <a:avLst/>
          </a:prstGeom>
          <a:noFill/>
          <a:ln w="9525">
            <a:noFill/>
          </a:ln>
        </p:spPr>
      </p:pic>
      <p:pic>
        <p:nvPicPr>
          <p:cNvPr id="121895" name="Picture 39" descr="tinh hoàn"/>
          <p:cNvPicPr>
            <a:picLocks noChangeAspect="1"/>
          </p:cNvPicPr>
          <p:nvPr/>
        </p:nvPicPr>
        <p:blipFill>
          <a:blip r:embed="rId5"/>
          <a:stretch>
            <a:fillRect/>
          </a:stretch>
        </p:blipFill>
        <p:spPr>
          <a:xfrm>
            <a:off x="8815388" y="4495801"/>
            <a:ext cx="1090612" cy="1363663"/>
          </a:xfrm>
          <a:prstGeom prst="rect">
            <a:avLst/>
          </a:prstGeom>
          <a:noFill/>
          <a:ln w="9525">
            <a:noFill/>
          </a:ln>
        </p:spPr>
      </p:pic>
      <p:pic>
        <p:nvPicPr>
          <p:cNvPr id="121896" name="Picture 40"/>
          <p:cNvPicPr>
            <a:picLocks noChangeAspect="1"/>
          </p:cNvPicPr>
          <p:nvPr/>
        </p:nvPicPr>
        <p:blipFill>
          <a:blip r:embed="rId6"/>
          <a:stretch>
            <a:fillRect/>
          </a:stretch>
        </p:blipFill>
        <p:spPr>
          <a:xfrm>
            <a:off x="6172201" y="4210050"/>
            <a:ext cx="473075" cy="495300"/>
          </a:xfrm>
          <a:prstGeom prst="rect">
            <a:avLst/>
          </a:prstGeom>
          <a:noFill/>
          <a:ln w="9525">
            <a:noFill/>
          </a:ln>
        </p:spPr>
      </p:pic>
      <p:sp>
        <p:nvSpPr>
          <p:cNvPr id="121897" name="Line 41"/>
          <p:cNvSpPr/>
          <p:nvPr/>
        </p:nvSpPr>
        <p:spPr>
          <a:xfrm flipH="1" flipV="1">
            <a:off x="6645276" y="4572000"/>
            <a:ext cx="2894013" cy="457200"/>
          </a:xfrm>
          <a:prstGeom prst="line">
            <a:avLst/>
          </a:prstGeom>
          <a:ln w="9525" cap="flat" cmpd="sng">
            <a:solidFill>
              <a:srgbClr val="0000CC"/>
            </a:solidFill>
            <a:prstDash val="solid"/>
            <a:headEnd type="none" w="med" len="med"/>
            <a:tailEnd type="triangle" w="med" len="med"/>
          </a:ln>
        </p:spPr>
      </p:sp>
      <p:sp>
        <p:nvSpPr>
          <p:cNvPr id="9241" name="Rectangle 44"/>
          <p:cNvSpPr/>
          <p:nvPr/>
        </p:nvSpPr>
        <p:spPr>
          <a:xfrm>
            <a:off x="6773863" y="4146550"/>
            <a:ext cx="1653154" cy="349250"/>
          </a:xfrm>
          <a:prstGeom prst="rect">
            <a:avLst/>
          </a:prstGeom>
          <a:solidFill>
            <a:srgbClr val="FFFF00"/>
          </a:solidFill>
          <a:ln w="9525">
            <a:noFill/>
          </a:ln>
        </p:spPr>
        <p:txBody>
          <a:bodyPr wrap="none" anchor="ctr"/>
          <a:lstStyle/>
          <a:p>
            <a:pPr algn="ctr"/>
            <a:r>
              <a:rPr lang="en-US" altLang="en-US" sz="2400" b="1" dirty="0">
                <a:solidFill>
                  <a:srgbClr val="C00000"/>
                </a:solidFill>
                <a:latin typeface="Times New Roman" panose="02020603050405020304" pitchFamily="18" charset="0"/>
                <a:cs typeface="Times New Roman" panose="02020603050405020304" pitchFamily="18" charset="0"/>
              </a:rPr>
              <a:t>Tế bào kẽ</a:t>
            </a:r>
          </a:p>
        </p:txBody>
      </p:sp>
      <p:sp>
        <p:nvSpPr>
          <p:cNvPr id="121901" name="AutoShape 45"/>
          <p:cNvSpPr>
            <a:spLocks noChangeArrowheads="1"/>
          </p:cNvSpPr>
          <p:nvPr/>
        </p:nvSpPr>
        <p:spPr bwMode="auto">
          <a:xfrm flipH="1">
            <a:off x="6732588" y="2781300"/>
            <a:ext cx="3750757" cy="1143000"/>
          </a:xfrm>
          <a:prstGeom prst="homePlate">
            <a:avLst>
              <a:gd name="adj" fmla="val 76432"/>
            </a:avLst>
          </a:prstGeom>
          <a:solidFill>
            <a:schemeClr val="accent5">
              <a:lumMod val="20000"/>
              <a:lumOff val="80000"/>
            </a:schemeClr>
          </a:solidFill>
          <a:ln w="9525">
            <a:solidFill>
              <a:schemeClr val="tx1"/>
            </a:solidFill>
            <a:miter lim="800000"/>
          </a:ln>
          <a:effectLst/>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lgn="ctr" eaLnBrk="0" fontAlgn="base" hangingPunct="0">
              <a:spcBef>
                <a:spcPct val="0"/>
              </a:spcBef>
              <a:spcAft>
                <a:spcPct val="0"/>
              </a:spcAft>
              <a:buClrTx/>
              <a:buSzTx/>
              <a:buNone/>
              <a:defRPr/>
            </a:pP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LH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kích</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thích</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tế</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bào</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kẽ</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tiết</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p>
          <a:p>
            <a:pPr algn="ctr" eaLnBrk="0" fontAlgn="base" hangingPunct="0">
              <a:spcBef>
                <a:spcPct val="0"/>
              </a:spcBef>
              <a:spcAft>
                <a:spcPct val="0"/>
              </a:spcAft>
              <a:buClrTx/>
              <a:buSzTx/>
              <a:buNone/>
              <a:defRPr/>
            </a:pP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ra</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hoocmôn</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testoteron</a:t>
            </a:r>
            <a:endParaRPr lang="en-US" altLang="en-US" sz="2400" b="1"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121902" name="AutoShape 46"/>
          <p:cNvSpPr>
            <a:spLocks noChangeArrowheads="1"/>
          </p:cNvSpPr>
          <p:nvPr/>
        </p:nvSpPr>
        <p:spPr bwMode="auto">
          <a:xfrm>
            <a:off x="1828800" y="2971800"/>
            <a:ext cx="3463751" cy="1047750"/>
          </a:xfrm>
          <a:prstGeom prst="homePlate">
            <a:avLst>
              <a:gd name="adj" fmla="val 75000"/>
            </a:avLst>
          </a:prstGeom>
          <a:solidFill>
            <a:schemeClr val="accent5">
              <a:lumMod val="20000"/>
              <a:lumOff val="80000"/>
            </a:schemeClr>
          </a:solidFill>
          <a:ln w="9525">
            <a:solidFill>
              <a:schemeClr val="tx1"/>
            </a:solidFill>
            <a:miter lim="800000"/>
          </a:ln>
          <a:effectLst/>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lgn="ctr" eaLnBrk="0" fontAlgn="base" hangingPunct="0">
              <a:spcBef>
                <a:spcPct val="0"/>
              </a:spcBef>
              <a:spcAft>
                <a:spcPct val="0"/>
              </a:spcAft>
              <a:buClrTx/>
              <a:buSzTx/>
              <a:buNone/>
              <a:defRPr/>
            </a:pP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FSH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kích</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thích</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ống</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sinh</a:t>
            </a:r>
            <a:endParaRPr lang="en-US" altLang="en-US" sz="2400" b="1" dirty="0">
              <a:solidFill>
                <a:schemeClr val="accent5">
                  <a:lumMod val="50000"/>
                </a:schemeClr>
              </a:solidFill>
              <a:latin typeface="Times New Roman" panose="02020603050405020304" pitchFamily="18" charset="0"/>
              <a:cs typeface="Times New Roman" panose="02020603050405020304" pitchFamily="18" charset="0"/>
            </a:endParaRPr>
          </a:p>
          <a:p>
            <a:pPr algn="ctr" eaLnBrk="0" fontAlgn="base" hangingPunct="0">
              <a:spcBef>
                <a:spcPct val="0"/>
              </a:spcBef>
              <a:spcAft>
                <a:spcPct val="0"/>
              </a:spcAft>
              <a:buClrTx/>
              <a:buSzTx/>
              <a:buNone/>
              <a:defRPr/>
            </a:pP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tinh</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sản</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xuất</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tinh</a:t>
            </a:r>
            <a:r>
              <a:rPr lang="en-US" altLang="en-US" sz="2400" b="1" dirty="0">
                <a:solidFill>
                  <a:schemeClr val="accent5">
                    <a:lumMod val="50000"/>
                  </a:schemeClr>
                </a:solidFill>
                <a:latin typeface="Times New Roman" panose="02020603050405020304" pitchFamily="18" charset="0"/>
                <a:cs typeface="Times New Roman" panose="02020603050405020304" pitchFamily="18" charset="0"/>
              </a:rPr>
              <a:t> </a:t>
            </a:r>
            <a:r>
              <a:rPr lang="en-US" altLang="en-US" sz="2400" b="1" dirty="0" err="1">
                <a:solidFill>
                  <a:schemeClr val="accent5">
                    <a:lumMod val="50000"/>
                  </a:schemeClr>
                </a:solidFill>
                <a:latin typeface="Times New Roman" panose="02020603050405020304" pitchFamily="18" charset="0"/>
                <a:cs typeface="Times New Roman" panose="02020603050405020304" pitchFamily="18" charset="0"/>
              </a:rPr>
              <a:t>trùng</a:t>
            </a:r>
            <a:endParaRPr lang="en-US" altLang="en-US" sz="2400" b="1"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7196" name="Picture 1"/>
          <p:cNvPicPr>
            <a:picLocks noChangeAspect="1"/>
          </p:cNvPicPr>
          <p:nvPr/>
        </p:nvPicPr>
        <p:blipFill>
          <a:blip r:embed="rId7"/>
          <a:stretch>
            <a:fillRect/>
          </a:stretch>
        </p:blipFill>
        <p:spPr>
          <a:xfrm>
            <a:off x="3581400" y="1"/>
            <a:ext cx="1531938" cy="1355725"/>
          </a:xfrm>
          <a:prstGeom prst="rect">
            <a:avLst/>
          </a:prstGeom>
          <a:noFill/>
          <a:ln w="9525">
            <a:noFill/>
          </a:ln>
        </p:spPr>
      </p:pic>
      <p:cxnSp>
        <p:nvCxnSpPr>
          <p:cNvPr id="4" name="Straight Arrow Connector 3"/>
          <p:cNvCxnSpPr/>
          <p:nvPr/>
        </p:nvCxnSpPr>
        <p:spPr>
          <a:xfrm flipV="1">
            <a:off x="4114801" y="228601"/>
            <a:ext cx="1547813" cy="663575"/>
          </a:xfrm>
          <a:prstGeom prst="straightConnector1">
            <a:avLst/>
          </a:prstGeom>
          <a:ln w="1905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endCxn id="7201" idx="1"/>
          </p:cNvCxnSpPr>
          <p:nvPr/>
        </p:nvCxnSpPr>
        <p:spPr>
          <a:xfrm>
            <a:off x="4114801" y="762000"/>
            <a:ext cx="1919475" cy="1171396"/>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hlinkClick r:id="" action="ppaction://noaction"/>
          </p:cNvPr>
          <p:cNvSpPr txBox="1"/>
          <p:nvPr/>
        </p:nvSpPr>
        <p:spPr>
          <a:xfrm>
            <a:off x="5957663" y="5844064"/>
            <a:ext cx="4588814" cy="830997"/>
          </a:xfrm>
          <a:prstGeom prst="rect">
            <a:avLst/>
          </a:prstGeom>
          <a:solidFill>
            <a:schemeClr val="accent4">
              <a:lumMod val="20000"/>
              <a:lumOff val="80000"/>
            </a:schemeClr>
          </a:solidFill>
        </p:spPr>
        <p:txBody>
          <a:bodyPr wrap="square">
            <a:spAutoFit/>
          </a:bodyPr>
          <a:lstStyle/>
          <a:p>
            <a:pPr algn="ctr">
              <a:defRPr/>
            </a:pPr>
            <a:r>
              <a:rPr lang="en-US" sz="2400" b="1" dirty="0">
                <a:solidFill>
                  <a:srgbClr val="0000CC"/>
                </a:solidFill>
                <a:latin typeface="Times New Roman" panose="02020603050405020304" pitchFamily="18" charset="0"/>
                <a:cs typeface="Times New Roman" panose="02020603050405020304" pitchFamily="18" charset="0"/>
              </a:rPr>
              <a:t>SƠ ĐỒ CƠ CHẾ ĐIỀU HÒA SINH TINH</a:t>
            </a:r>
          </a:p>
        </p:txBody>
      </p:sp>
    </p:spTree>
    <p:extLst>
      <p:ext uri="{BB962C8B-B14F-4D97-AF65-F5344CB8AC3E}">
        <p14:creationId xmlns:p14="http://schemas.microsoft.com/office/powerpoint/2010/main" val="10585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21861"/>
                                        </p:tgtEl>
                                        <p:attrNameLst>
                                          <p:attrName>style.visibility</p:attrName>
                                        </p:attrNameLst>
                                      </p:cBhvr>
                                      <p:to>
                                        <p:strVal val="visible"/>
                                      </p:to>
                                    </p:set>
                                    <p:animEffect transition="in" filter="blinds(horizontal)">
                                      <p:cBhvr>
                                        <p:cTn id="7" dur="500"/>
                                        <p:tgtEl>
                                          <p:spTgt spid="121861"/>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21862"/>
                                        </p:tgtEl>
                                        <p:attrNameLst>
                                          <p:attrName>style.visibility</p:attrName>
                                        </p:attrNameLst>
                                      </p:cBhvr>
                                      <p:to>
                                        <p:strVal val="visible"/>
                                      </p:to>
                                    </p:set>
                                    <p:animEffect transition="in" filter="checkerboard(across)">
                                      <p:cBhvr>
                                        <p:cTn id="11" dur="500"/>
                                        <p:tgtEl>
                                          <p:spTgt spid="121862"/>
                                        </p:tgtEl>
                                      </p:cBhvr>
                                    </p:animEffect>
                                  </p:childTnLst>
                                </p:cTn>
                              </p:par>
                            </p:childTnLst>
                          </p:cTn>
                        </p:par>
                        <p:par>
                          <p:cTn id="12" fill="hold">
                            <p:stCondLst>
                              <p:cond delay="1000"/>
                            </p:stCondLst>
                            <p:childTnLst>
                              <p:par>
                                <p:cTn id="13" presetID="56" presetClass="entr" presetSubtype="0" fill="hold" grpId="0" nodeType="afterEffect">
                                  <p:stCondLst>
                                    <p:cond delay="0"/>
                                  </p:stCondLst>
                                  <p:iterate type="lt">
                                    <p:tmPct val="10000"/>
                                  </p:iterate>
                                  <p:childTnLst>
                                    <p:set>
                                      <p:cBhvr>
                                        <p:cTn id="14" dur="1" fill="hold">
                                          <p:stCondLst>
                                            <p:cond delay="0"/>
                                          </p:stCondLst>
                                        </p:cTn>
                                        <p:tgtEl>
                                          <p:spTgt spid="121863"/>
                                        </p:tgtEl>
                                        <p:attrNameLst>
                                          <p:attrName>style.visibility</p:attrName>
                                        </p:attrNameLst>
                                      </p:cBhvr>
                                      <p:to>
                                        <p:strVal val="visible"/>
                                      </p:to>
                                    </p:set>
                                    <p:anim by="(-#ppt_w*2)" calcmode="lin" valueType="num">
                                      <p:cBhvr rctx="PPT">
                                        <p:cTn id="15" dur="500" autoRev="1" fill="hold">
                                          <p:stCondLst>
                                            <p:cond delay="0"/>
                                          </p:stCondLst>
                                        </p:cTn>
                                        <p:tgtEl>
                                          <p:spTgt spid="121863"/>
                                        </p:tgtEl>
                                        <p:attrNameLst>
                                          <p:attrName>ppt_w</p:attrName>
                                        </p:attrNameLst>
                                      </p:cBhvr>
                                    </p:anim>
                                    <p:anim by="(#ppt_w*0.50)" calcmode="lin" valueType="num">
                                      <p:cBhvr>
                                        <p:cTn id="16" dur="500" decel="50000" autoRev="1" fill="hold">
                                          <p:stCondLst>
                                            <p:cond delay="0"/>
                                          </p:stCondLst>
                                        </p:cTn>
                                        <p:tgtEl>
                                          <p:spTgt spid="121863"/>
                                        </p:tgtEl>
                                        <p:attrNameLst>
                                          <p:attrName>ppt_x</p:attrName>
                                        </p:attrNameLst>
                                      </p:cBhvr>
                                    </p:anim>
                                    <p:anim from="(-#ppt_h/2)" to="(#ppt_y)" calcmode="lin" valueType="num">
                                      <p:cBhvr>
                                        <p:cTn id="17" dur="1000" fill="hold">
                                          <p:stCondLst>
                                            <p:cond delay="0"/>
                                          </p:stCondLst>
                                        </p:cTn>
                                        <p:tgtEl>
                                          <p:spTgt spid="121863"/>
                                        </p:tgtEl>
                                        <p:attrNameLst>
                                          <p:attrName>ppt_y</p:attrName>
                                        </p:attrNameLst>
                                      </p:cBhvr>
                                    </p:anim>
                                    <p:animRot by="21600000">
                                      <p:cBhvr>
                                        <p:cTn id="18" dur="1000" fill="hold">
                                          <p:stCondLst>
                                            <p:cond delay="0"/>
                                          </p:stCondLst>
                                        </p:cTn>
                                        <p:tgtEl>
                                          <p:spTgt spid="121863"/>
                                        </p:tgtEl>
                                        <p:attrNameLst>
                                          <p:attrName>r</p:attrName>
                                        </p:attrNameLst>
                                      </p:cBhvr>
                                    </p:animRot>
                                  </p:childTnLst>
                                </p:cTn>
                              </p:par>
                            </p:childTnLst>
                          </p:cTn>
                        </p:par>
                        <p:par>
                          <p:cTn id="19" fill="hold">
                            <p:stCondLst>
                              <p:cond delay="3200"/>
                            </p:stCondLst>
                            <p:childTnLst>
                              <p:par>
                                <p:cTn id="20" presetID="4" presetClass="entr" presetSubtype="16" fill="hold" nodeType="afterEffect">
                                  <p:stCondLst>
                                    <p:cond delay="0"/>
                                  </p:stCondLst>
                                  <p:childTnLst>
                                    <p:set>
                                      <p:cBhvr>
                                        <p:cTn id="21" dur="1" fill="hold">
                                          <p:stCondLst>
                                            <p:cond delay="0"/>
                                          </p:stCondLst>
                                        </p:cTn>
                                        <p:tgtEl>
                                          <p:spTgt spid="121880"/>
                                        </p:tgtEl>
                                        <p:attrNameLst>
                                          <p:attrName>style.visibility</p:attrName>
                                        </p:attrNameLst>
                                      </p:cBhvr>
                                      <p:to>
                                        <p:strVal val="visible"/>
                                      </p:to>
                                    </p:set>
                                    <p:animEffect transition="in" filter="box(in)">
                                      <p:cBhvr>
                                        <p:cTn id="22" dur="500"/>
                                        <p:tgtEl>
                                          <p:spTgt spid="121880"/>
                                        </p:tgtEl>
                                      </p:cBhvr>
                                    </p:animEffect>
                                  </p:childTnLst>
                                </p:cTn>
                              </p:par>
                            </p:childTnLst>
                          </p:cTn>
                        </p:par>
                        <p:par>
                          <p:cTn id="23" fill="hold">
                            <p:stCondLst>
                              <p:cond delay="3700"/>
                            </p:stCondLst>
                            <p:childTnLst>
                              <p:par>
                                <p:cTn id="24" presetID="4" presetClass="entr" presetSubtype="16" fill="hold" grpId="0" nodeType="afterEffect">
                                  <p:stCondLst>
                                    <p:cond delay="0"/>
                                  </p:stCondLst>
                                  <p:childTnLst>
                                    <p:set>
                                      <p:cBhvr>
                                        <p:cTn id="25" dur="1" fill="hold">
                                          <p:stCondLst>
                                            <p:cond delay="0"/>
                                          </p:stCondLst>
                                        </p:cTn>
                                        <p:tgtEl>
                                          <p:spTgt spid="121881"/>
                                        </p:tgtEl>
                                        <p:attrNameLst>
                                          <p:attrName>style.visibility</p:attrName>
                                        </p:attrNameLst>
                                      </p:cBhvr>
                                      <p:to>
                                        <p:strVal val="visible"/>
                                      </p:to>
                                    </p:set>
                                    <p:animEffect transition="in" filter="box(in)">
                                      <p:cBhvr>
                                        <p:cTn id="26" dur="2000"/>
                                        <p:tgtEl>
                                          <p:spTgt spid="121881"/>
                                        </p:tgtEl>
                                      </p:cBhvr>
                                    </p:animEffect>
                                  </p:childTnLst>
                                </p:cTn>
                              </p:par>
                            </p:childTnLst>
                          </p:cTn>
                        </p:par>
                        <p:par>
                          <p:cTn id="27" fill="hold">
                            <p:stCondLst>
                              <p:cond delay="5700"/>
                            </p:stCondLst>
                            <p:childTnLst>
                              <p:par>
                                <p:cTn id="28" presetID="8" presetClass="entr" presetSubtype="16" fill="hold" nodeType="afterEffect">
                                  <p:stCondLst>
                                    <p:cond delay="0"/>
                                  </p:stCondLst>
                                  <p:childTnLst>
                                    <p:set>
                                      <p:cBhvr>
                                        <p:cTn id="29" dur="1" fill="hold">
                                          <p:stCondLst>
                                            <p:cond delay="0"/>
                                          </p:stCondLst>
                                        </p:cTn>
                                        <p:tgtEl>
                                          <p:spTgt spid="121882"/>
                                        </p:tgtEl>
                                        <p:attrNameLst>
                                          <p:attrName>style.visibility</p:attrName>
                                        </p:attrNameLst>
                                      </p:cBhvr>
                                      <p:to>
                                        <p:strVal val="visible"/>
                                      </p:to>
                                    </p:set>
                                    <p:animEffect transition="in" filter="diamond(in)">
                                      <p:cBhvr>
                                        <p:cTn id="30" dur="2000"/>
                                        <p:tgtEl>
                                          <p:spTgt spid="121882"/>
                                        </p:tgtEl>
                                      </p:cBhvr>
                                    </p:animEffect>
                                  </p:childTnLst>
                                </p:cTn>
                              </p:par>
                            </p:childTnLst>
                          </p:cTn>
                        </p:par>
                        <p:par>
                          <p:cTn id="31" fill="hold">
                            <p:stCondLst>
                              <p:cond delay="7700"/>
                            </p:stCondLst>
                            <p:childTnLst>
                              <p:par>
                                <p:cTn id="32" presetID="5" presetClass="entr" presetSubtype="10"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checkerboard(across)">
                                      <p:cBhvr>
                                        <p:cTn id="34" dur="500"/>
                                        <p:tgtEl>
                                          <p:spTgt spid="2"/>
                                        </p:tgtEl>
                                      </p:cBhvr>
                                    </p:animEffect>
                                  </p:childTnLst>
                                </p:cTn>
                              </p:par>
                            </p:childTnLst>
                          </p:cTn>
                        </p:par>
                        <p:par>
                          <p:cTn id="35" fill="hold">
                            <p:stCondLst>
                              <p:cond delay="8200"/>
                            </p:stCondLst>
                            <p:childTnLst>
                              <p:par>
                                <p:cTn id="36" presetID="5" presetClass="entr" presetSubtype="10" fill="hold" nodeType="afterEffect">
                                  <p:stCondLst>
                                    <p:cond delay="0"/>
                                  </p:stCondLst>
                                  <p:childTnLst>
                                    <p:set>
                                      <p:cBhvr>
                                        <p:cTn id="37" dur="1" fill="hold">
                                          <p:stCondLst>
                                            <p:cond delay="0"/>
                                          </p:stCondLst>
                                        </p:cTn>
                                        <p:tgtEl>
                                          <p:spTgt spid="121871"/>
                                        </p:tgtEl>
                                        <p:attrNameLst>
                                          <p:attrName>style.visibility</p:attrName>
                                        </p:attrNameLst>
                                      </p:cBhvr>
                                      <p:to>
                                        <p:strVal val="visible"/>
                                      </p:to>
                                    </p:set>
                                    <p:animEffect transition="in" filter="checkerboard(across)">
                                      <p:cBhvr>
                                        <p:cTn id="38" dur="500"/>
                                        <p:tgtEl>
                                          <p:spTgt spid="121871"/>
                                        </p:tgtEl>
                                      </p:cBhvr>
                                    </p:animEffect>
                                  </p:childTnLst>
                                </p:cTn>
                              </p:par>
                            </p:childTnLst>
                          </p:cTn>
                        </p:par>
                        <p:par>
                          <p:cTn id="39" fill="hold">
                            <p:stCondLst>
                              <p:cond delay="8700"/>
                            </p:stCondLst>
                            <p:childTnLst>
                              <p:par>
                                <p:cTn id="40" presetID="5" presetClass="entr" presetSubtype="10" fill="hold" nodeType="afterEffect">
                                  <p:stCondLst>
                                    <p:cond delay="0"/>
                                  </p:stCondLst>
                                  <p:childTnLst>
                                    <p:set>
                                      <p:cBhvr>
                                        <p:cTn id="41" dur="1" fill="hold">
                                          <p:stCondLst>
                                            <p:cond delay="0"/>
                                          </p:stCondLst>
                                        </p:cTn>
                                        <p:tgtEl>
                                          <p:spTgt spid="121870"/>
                                        </p:tgtEl>
                                        <p:attrNameLst>
                                          <p:attrName>style.visibility</p:attrName>
                                        </p:attrNameLst>
                                      </p:cBhvr>
                                      <p:to>
                                        <p:strVal val="visible"/>
                                      </p:to>
                                    </p:set>
                                    <p:animEffect transition="in" filter="checkerboard(across)">
                                      <p:cBhvr>
                                        <p:cTn id="42" dur="500"/>
                                        <p:tgtEl>
                                          <p:spTgt spid="121870"/>
                                        </p:tgtEl>
                                      </p:cBhvr>
                                    </p:animEffect>
                                  </p:childTnLst>
                                </p:cTn>
                              </p:par>
                            </p:childTnLst>
                          </p:cTn>
                        </p:par>
                        <p:par>
                          <p:cTn id="43" fill="hold">
                            <p:stCondLst>
                              <p:cond delay="9200"/>
                            </p:stCondLst>
                            <p:childTnLst>
                              <p:par>
                                <p:cTn id="44" presetID="56" presetClass="entr" presetSubtype="0" fill="hold" grpId="0" nodeType="afterEffect">
                                  <p:stCondLst>
                                    <p:cond delay="0"/>
                                  </p:stCondLst>
                                  <p:iterate type="lt">
                                    <p:tmPct val="10000"/>
                                  </p:iterate>
                                  <p:childTnLst>
                                    <p:set>
                                      <p:cBhvr>
                                        <p:cTn id="45" dur="1" fill="hold">
                                          <p:stCondLst>
                                            <p:cond delay="0"/>
                                          </p:stCondLst>
                                        </p:cTn>
                                        <p:tgtEl>
                                          <p:spTgt spid="121873"/>
                                        </p:tgtEl>
                                        <p:attrNameLst>
                                          <p:attrName>style.visibility</p:attrName>
                                        </p:attrNameLst>
                                      </p:cBhvr>
                                      <p:to>
                                        <p:strVal val="visible"/>
                                      </p:to>
                                    </p:set>
                                    <p:anim by="(-#ppt_w*2)" calcmode="lin" valueType="num">
                                      <p:cBhvr rctx="PPT">
                                        <p:cTn id="46" dur="500" autoRev="1" fill="hold">
                                          <p:stCondLst>
                                            <p:cond delay="0"/>
                                          </p:stCondLst>
                                        </p:cTn>
                                        <p:tgtEl>
                                          <p:spTgt spid="121873"/>
                                        </p:tgtEl>
                                        <p:attrNameLst>
                                          <p:attrName>ppt_w</p:attrName>
                                        </p:attrNameLst>
                                      </p:cBhvr>
                                    </p:anim>
                                    <p:anim by="(#ppt_w*0.50)" calcmode="lin" valueType="num">
                                      <p:cBhvr>
                                        <p:cTn id="47" dur="500" decel="50000" autoRev="1" fill="hold">
                                          <p:stCondLst>
                                            <p:cond delay="0"/>
                                          </p:stCondLst>
                                        </p:cTn>
                                        <p:tgtEl>
                                          <p:spTgt spid="121873"/>
                                        </p:tgtEl>
                                        <p:attrNameLst>
                                          <p:attrName>ppt_x</p:attrName>
                                        </p:attrNameLst>
                                      </p:cBhvr>
                                    </p:anim>
                                    <p:anim from="(-#ppt_h/2)" to="(#ppt_y)" calcmode="lin" valueType="num">
                                      <p:cBhvr>
                                        <p:cTn id="48" dur="1000" fill="hold">
                                          <p:stCondLst>
                                            <p:cond delay="0"/>
                                          </p:stCondLst>
                                        </p:cTn>
                                        <p:tgtEl>
                                          <p:spTgt spid="121873"/>
                                        </p:tgtEl>
                                        <p:attrNameLst>
                                          <p:attrName>ppt_y</p:attrName>
                                        </p:attrNameLst>
                                      </p:cBhvr>
                                    </p:anim>
                                    <p:animRot by="21600000">
                                      <p:cBhvr>
                                        <p:cTn id="49" dur="1000" fill="hold">
                                          <p:stCondLst>
                                            <p:cond delay="0"/>
                                          </p:stCondLst>
                                        </p:cTn>
                                        <p:tgtEl>
                                          <p:spTgt spid="121873"/>
                                        </p:tgtEl>
                                        <p:attrNameLst>
                                          <p:attrName>r</p:attrName>
                                        </p:attrNameLst>
                                      </p:cBhvr>
                                    </p:animRot>
                                  </p:childTnLst>
                                </p:cTn>
                              </p:par>
                              <p:par>
                                <p:cTn id="50" presetID="56" presetClass="entr" presetSubtype="0" fill="hold" grpId="0" nodeType="withEffect">
                                  <p:stCondLst>
                                    <p:cond delay="0"/>
                                  </p:stCondLst>
                                  <p:iterate type="lt">
                                    <p:tmPct val="10000"/>
                                  </p:iterate>
                                  <p:childTnLst>
                                    <p:set>
                                      <p:cBhvr>
                                        <p:cTn id="51" dur="1" fill="hold">
                                          <p:stCondLst>
                                            <p:cond delay="0"/>
                                          </p:stCondLst>
                                        </p:cTn>
                                        <p:tgtEl>
                                          <p:spTgt spid="121872"/>
                                        </p:tgtEl>
                                        <p:attrNameLst>
                                          <p:attrName>style.visibility</p:attrName>
                                        </p:attrNameLst>
                                      </p:cBhvr>
                                      <p:to>
                                        <p:strVal val="visible"/>
                                      </p:to>
                                    </p:set>
                                    <p:anim by="(-#ppt_w*2)" calcmode="lin" valueType="num">
                                      <p:cBhvr rctx="PPT">
                                        <p:cTn id="52" dur="500" autoRev="1" fill="hold">
                                          <p:stCondLst>
                                            <p:cond delay="0"/>
                                          </p:stCondLst>
                                        </p:cTn>
                                        <p:tgtEl>
                                          <p:spTgt spid="121872"/>
                                        </p:tgtEl>
                                        <p:attrNameLst>
                                          <p:attrName>ppt_w</p:attrName>
                                        </p:attrNameLst>
                                      </p:cBhvr>
                                    </p:anim>
                                    <p:anim by="(#ppt_w*0.50)" calcmode="lin" valueType="num">
                                      <p:cBhvr>
                                        <p:cTn id="53" dur="500" decel="50000" autoRev="1" fill="hold">
                                          <p:stCondLst>
                                            <p:cond delay="0"/>
                                          </p:stCondLst>
                                        </p:cTn>
                                        <p:tgtEl>
                                          <p:spTgt spid="121872"/>
                                        </p:tgtEl>
                                        <p:attrNameLst>
                                          <p:attrName>ppt_x</p:attrName>
                                        </p:attrNameLst>
                                      </p:cBhvr>
                                    </p:anim>
                                    <p:anim from="(-#ppt_h/2)" to="(#ppt_y)" calcmode="lin" valueType="num">
                                      <p:cBhvr>
                                        <p:cTn id="54" dur="1000" fill="hold">
                                          <p:stCondLst>
                                            <p:cond delay="0"/>
                                          </p:stCondLst>
                                        </p:cTn>
                                        <p:tgtEl>
                                          <p:spTgt spid="121872"/>
                                        </p:tgtEl>
                                        <p:attrNameLst>
                                          <p:attrName>ppt_y</p:attrName>
                                        </p:attrNameLst>
                                      </p:cBhvr>
                                    </p:anim>
                                    <p:animRot by="21600000">
                                      <p:cBhvr>
                                        <p:cTn id="55" dur="1000" fill="hold">
                                          <p:stCondLst>
                                            <p:cond delay="0"/>
                                          </p:stCondLst>
                                        </p:cTn>
                                        <p:tgtEl>
                                          <p:spTgt spid="121872"/>
                                        </p:tgtEl>
                                        <p:attrNameLst>
                                          <p:attrName>r</p:attrName>
                                        </p:attrNameLst>
                                      </p:cBhvr>
                                    </p:animRot>
                                  </p:childTnLst>
                                </p:cTn>
                              </p:par>
                            </p:childTnLst>
                          </p:cTn>
                        </p:par>
                        <p:par>
                          <p:cTn id="56" fill="hold">
                            <p:stCondLst>
                              <p:cond delay="10399"/>
                            </p:stCondLst>
                            <p:childTnLst>
                              <p:par>
                                <p:cTn id="57" presetID="4" presetClass="entr" presetSubtype="16" fill="hold" nodeType="afterEffect">
                                  <p:stCondLst>
                                    <p:cond delay="0"/>
                                  </p:stCondLst>
                                  <p:childTnLst>
                                    <p:set>
                                      <p:cBhvr>
                                        <p:cTn id="58" dur="1" fill="hold">
                                          <p:stCondLst>
                                            <p:cond delay="0"/>
                                          </p:stCondLst>
                                        </p:cTn>
                                        <p:tgtEl>
                                          <p:spTgt spid="121874"/>
                                        </p:tgtEl>
                                        <p:attrNameLst>
                                          <p:attrName>style.visibility</p:attrName>
                                        </p:attrNameLst>
                                      </p:cBhvr>
                                      <p:to>
                                        <p:strVal val="visible"/>
                                      </p:to>
                                    </p:set>
                                    <p:animEffect transition="in" filter="box(in)">
                                      <p:cBhvr>
                                        <p:cTn id="59" dur="500"/>
                                        <p:tgtEl>
                                          <p:spTgt spid="121874"/>
                                        </p:tgtEl>
                                      </p:cBhvr>
                                    </p:animEffect>
                                  </p:childTnLst>
                                </p:cTn>
                              </p:par>
                            </p:childTnLst>
                          </p:cTn>
                        </p:par>
                        <p:par>
                          <p:cTn id="60" fill="hold">
                            <p:stCondLst>
                              <p:cond delay="10899"/>
                            </p:stCondLst>
                            <p:childTnLst>
                              <p:par>
                                <p:cTn id="61" presetID="4" presetClass="entr" presetSubtype="16" fill="hold" nodeType="afterEffect">
                                  <p:stCondLst>
                                    <p:cond delay="0"/>
                                  </p:stCondLst>
                                  <p:childTnLst>
                                    <p:set>
                                      <p:cBhvr>
                                        <p:cTn id="62" dur="1" fill="hold">
                                          <p:stCondLst>
                                            <p:cond delay="0"/>
                                          </p:stCondLst>
                                        </p:cTn>
                                        <p:tgtEl>
                                          <p:spTgt spid="121895"/>
                                        </p:tgtEl>
                                        <p:attrNameLst>
                                          <p:attrName>style.visibility</p:attrName>
                                        </p:attrNameLst>
                                      </p:cBhvr>
                                      <p:to>
                                        <p:strVal val="visible"/>
                                      </p:to>
                                    </p:set>
                                    <p:animEffect transition="in" filter="box(in)">
                                      <p:cBhvr>
                                        <p:cTn id="63" dur="500"/>
                                        <p:tgtEl>
                                          <p:spTgt spid="121895"/>
                                        </p:tgtEl>
                                      </p:cBhvr>
                                    </p:animEffect>
                                  </p:childTnLst>
                                </p:cTn>
                              </p:par>
                            </p:childTnLst>
                          </p:cTn>
                        </p:par>
                        <p:par>
                          <p:cTn id="64" fill="hold">
                            <p:stCondLst>
                              <p:cond delay="11399"/>
                            </p:stCondLst>
                            <p:childTnLst>
                              <p:par>
                                <p:cTn id="65" presetID="4" presetClass="entr" presetSubtype="16" fill="hold" nodeType="afterEffect">
                                  <p:stCondLst>
                                    <p:cond delay="0"/>
                                  </p:stCondLst>
                                  <p:childTnLst>
                                    <p:set>
                                      <p:cBhvr>
                                        <p:cTn id="66" dur="1" fill="hold">
                                          <p:stCondLst>
                                            <p:cond delay="0"/>
                                          </p:stCondLst>
                                        </p:cTn>
                                        <p:tgtEl>
                                          <p:spTgt spid="121897"/>
                                        </p:tgtEl>
                                        <p:attrNameLst>
                                          <p:attrName>style.visibility</p:attrName>
                                        </p:attrNameLst>
                                      </p:cBhvr>
                                      <p:to>
                                        <p:strVal val="visible"/>
                                      </p:to>
                                    </p:set>
                                    <p:animEffect transition="in" filter="box(in)">
                                      <p:cBhvr>
                                        <p:cTn id="67" dur="500"/>
                                        <p:tgtEl>
                                          <p:spTgt spid="121897"/>
                                        </p:tgtEl>
                                      </p:cBhvr>
                                    </p:animEffect>
                                  </p:childTnLst>
                                </p:cTn>
                              </p:par>
                            </p:childTnLst>
                          </p:cTn>
                        </p:par>
                        <p:par>
                          <p:cTn id="68" fill="hold">
                            <p:stCondLst>
                              <p:cond delay="11899"/>
                            </p:stCondLst>
                            <p:childTnLst>
                              <p:par>
                                <p:cTn id="69" presetID="3" presetClass="entr" presetSubtype="10" fill="hold" nodeType="afterEffect">
                                  <p:stCondLst>
                                    <p:cond delay="0"/>
                                  </p:stCondLst>
                                  <p:childTnLst>
                                    <p:set>
                                      <p:cBhvr>
                                        <p:cTn id="70" dur="1" fill="hold">
                                          <p:stCondLst>
                                            <p:cond delay="0"/>
                                          </p:stCondLst>
                                        </p:cTn>
                                        <p:tgtEl>
                                          <p:spTgt spid="121896"/>
                                        </p:tgtEl>
                                        <p:attrNameLst>
                                          <p:attrName>style.visibility</p:attrName>
                                        </p:attrNameLst>
                                      </p:cBhvr>
                                      <p:to>
                                        <p:strVal val="visible"/>
                                      </p:to>
                                    </p:set>
                                    <p:animEffect transition="in" filter="blinds(horizontal)">
                                      <p:cBhvr>
                                        <p:cTn id="71" dur="500"/>
                                        <p:tgtEl>
                                          <p:spTgt spid="121896"/>
                                        </p:tgtEl>
                                      </p:cBhvr>
                                    </p:animEffect>
                                  </p:childTnLst>
                                </p:cTn>
                              </p:par>
                            </p:childTnLst>
                          </p:cTn>
                        </p:par>
                        <p:par>
                          <p:cTn id="72" fill="hold">
                            <p:stCondLst>
                              <p:cond delay="12399"/>
                            </p:stCondLst>
                            <p:childTnLst>
                              <p:par>
                                <p:cTn id="73" presetID="5" presetClass="entr" presetSubtype="10" fill="hold" nodeType="afterEffect">
                                  <p:stCondLst>
                                    <p:cond delay="0"/>
                                  </p:stCondLst>
                                  <p:childTnLst>
                                    <p:set>
                                      <p:cBhvr>
                                        <p:cTn id="74" dur="1" fill="hold">
                                          <p:stCondLst>
                                            <p:cond delay="0"/>
                                          </p:stCondLst>
                                        </p:cTn>
                                        <p:tgtEl>
                                          <p:spTgt spid="121883"/>
                                        </p:tgtEl>
                                        <p:attrNameLst>
                                          <p:attrName>style.visibility</p:attrName>
                                        </p:attrNameLst>
                                      </p:cBhvr>
                                      <p:to>
                                        <p:strVal val="visible"/>
                                      </p:to>
                                    </p:set>
                                    <p:animEffect transition="in" filter="checkerboard(across)">
                                      <p:cBhvr>
                                        <p:cTn id="75" dur="500"/>
                                        <p:tgtEl>
                                          <p:spTgt spid="121883"/>
                                        </p:tgtEl>
                                      </p:cBhvr>
                                    </p:animEffect>
                                  </p:childTnLst>
                                </p:cTn>
                              </p:par>
                            </p:childTnLst>
                          </p:cTn>
                        </p:par>
                        <p:par>
                          <p:cTn id="76" fill="hold">
                            <p:stCondLst>
                              <p:cond delay="12899"/>
                            </p:stCondLst>
                            <p:childTnLst>
                              <p:par>
                                <p:cTn id="77" presetID="51" presetClass="entr" presetSubtype="0" fill="hold" grpId="0" nodeType="afterEffect">
                                  <p:stCondLst>
                                    <p:cond delay="0"/>
                                  </p:stCondLst>
                                  <p:childTnLst>
                                    <p:set>
                                      <p:cBhvr>
                                        <p:cTn id="78" dur="1" fill="hold">
                                          <p:stCondLst>
                                            <p:cond delay="0"/>
                                          </p:stCondLst>
                                        </p:cTn>
                                        <p:tgtEl>
                                          <p:spTgt spid="121860"/>
                                        </p:tgtEl>
                                        <p:attrNameLst>
                                          <p:attrName>style.visibility</p:attrName>
                                        </p:attrNameLst>
                                      </p:cBhvr>
                                      <p:to>
                                        <p:strVal val="visible"/>
                                      </p:to>
                                    </p:set>
                                    <p:animEffect transition="in" filter="fade">
                                      <p:cBhvr>
                                        <p:cTn id="79" dur="770" decel="100000"/>
                                        <p:tgtEl>
                                          <p:spTgt spid="121860"/>
                                        </p:tgtEl>
                                      </p:cBhvr>
                                    </p:animEffect>
                                    <p:animScale>
                                      <p:cBhvr>
                                        <p:cTn id="80" dur="770" decel="100000"/>
                                        <p:tgtEl>
                                          <p:spTgt spid="121860"/>
                                        </p:tgtEl>
                                      </p:cBhvr>
                                      <p:from x="10000" y="10000"/>
                                      <p:to x="200000" y="450000"/>
                                    </p:animScale>
                                    <p:animScale>
                                      <p:cBhvr>
                                        <p:cTn id="81" dur="1230" accel="100000" fill="hold">
                                          <p:stCondLst>
                                            <p:cond delay="770"/>
                                          </p:stCondLst>
                                        </p:cTn>
                                        <p:tgtEl>
                                          <p:spTgt spid="121860"/>
                                        </p:tgtEl>
                                      </p:cBhvr>
                                      <p:from x="200000" y="450000"/>
                                      <p:to x="100000" y="100000"/>
                                    </p:animScale>
                                    <p:set>
                                      <p:cBhvr>
                                        <p:cTn id="82" dur="770" fill="hold"/>
                                        <p:tgtEl>
                                          <p:spTgt spid="121860"/>
                                        </p:tgtEl>
                                        <p:attrNameLst>
                                          <p:attrName>ppt_x</p:attrName>
                                        </p:attrNameLst>
                                      </p:cBhvr>
                                      <p:to>
                                        <p:strVal val="(0.5)"/>
                                      </p:to>
                                    </p:set>
                                    <p:anim from="(0.5)" to="(#ppt_x)" calcmode="lin" valueType="num">
                                      <p:cBhvr>
                                        <p:cTn id="83" dur="1230" accel="100000" fill="hold">
                                          <p:stCondLst>
                                            <p:cond delay="770"/>
                                          </p:stCondLst>
                                        </p:cTn>
                                        <p:tgtEl>
                                          <p:spTgt spid="121860"/>
                                        </p:tgtEl>
                                        <p:attrNameLst>
                                          <p:attrName>ppt_x</p:attrName>
                                        </p:attrNameLst>
                                      </p:cBhvr>
                                    </p:anim>
                                    <p:set>
                                      <p:cBhvr>
                                        <p:cTn id="84" dur="770" fill="hold"/>
                                        <p:tgtEl>
                                          <p:spTgt spid="121860"/>
                                        </p:tgtEl>
                                        <p:attrNameLst>
                                          <p:attrName>ppt_y</p:attrName>
                                        </p:attrNameLst>
                                      </p:cBhvr>
                                      <p:to>
                                        <p:strVal val="(#ppt_y+0.4)"/>
                                      </p:to>
                                    </p:set>
                                    <p:anim from="(#ppt_y+0.4)" to="(#ppt_y)" calcmode="lin" valueType="num">
                                      <p:cBhvr>
                                        <p:cTn id="85" dur="1230" accel="100000" fill="hold">
                                          <p:stCondLst>
                                            <p:cond delay="770"/>
                                          </p:stCondLst>
                                        </p:cTn>
                                        <p:tgtEl>
                                          <p:spTgt spid="121860"/>
                                        </p:tgtEl>
                                        <p:attrNameLst>
                                          <p:attrName>ppt_y</p:attrName>
                                        </p:attrNameLst>
                                      </p:cBhvr>
                                    </p:anim>
                                  </p:childTnLst>
                                </p:cTn>
                              </p:par>
                            </p:childTnLst>
                          </p:cTn>
                        </p:par>
                        <p:par>
                          <p:cTn id="86" fill="hold">
                            <p:stCondLst>
                              <p:cond delay="14899"/>
                            </p:stCondLst>
                            <p:childTnLst>
                              <p:par>
                                <p:cTn id="87" presetID="8" presetClass="entr" presetSubtype="16" fill="hold" nodeType="afterEffect">
                                  <p:stCondLst>
                                    <p:cond delay="0"/>
                                  </p:stCondLst>
                                  <p:childTnLst>
                                    <p:set>
                                      <p:cBhvr>
                                        <p:cTn id="88" dur="1" fill="hold">
                                          <p:stCondLst>
                                            <p:cond delay="0"/>
                                          </p:stCondLst>
                                        </p:cTn>
                                        <p:tgtEl>
                                          <p:spTgt spid="121876"/>
                                        </p:tgtEl>
                                        <p:attrNameLst>
                                          <p:attrName>style.visibility</p:attrName>
                                        </p:attrNameLst>
                                      </p:cBhvr>
                                      <p:to>
                                        <p:strVal val="visible"/>
                                      </p:to>
                                    </p:set>
                                    <p:animEffect transition="in" filter="diamond(in)">
                                      <p:cBhvr>
                                        <p:cTn id="89" dur="2000"/>
                                        <p:tgtEl>
                                          <p:spTgt spid="121876"/>
                                        </p:tgtEl>
                                      </p:cBhvr>
                                    </p:animEffect>
                                  </p:childTnLst>
                                </p:cTn>
                              </p:par>
                              <p:par>
                                <p:cTn id="90" presetID="8" presetClass="entr" presetSubtype="16" fill="hold" nodeType="withEffect">
                                  <p:stCondLst>
                                    <p:cond delay="0"/>
                                  </p:stCondLst>
                                  <p:childTnLst>
                                    <p:set>
                                      <p:cBhvr>
                                        <p:cTn id="91" dur="1" fill="hold">
                                          <p:stCondLst>
                                            <p:cond delay="0"/>
                                          </p:stCondLst>
                                        </p:cTn>
                                        <p:tgtEl>
                                          <p:spTgt spid="121875"/>
                                        </p:tgtEl>
                                        <p:attrNameLst>
                                          <p:attrName>style.visibility</p:attrName>
                                        </p:attrNameLst>
                                      </p:cBhvr>
                                      <p:to>
                                        <p:strVal val="visible"/>
                                      </p:to>
                                    </p:set>
                                    <p:animEffect transition="in" filter="diamond(in)">
                                      <p:cBhvr>
                                        <p:cTn id="92" dur="2000"/>
                                        <p:tgtEl>
                                          <p:spTgt spid="121875"/>
                                        </p:tgtEl>
                                      </p:cBhvr>
                                    </p:animEffect>
                                  </p:childTnLst>
                                </p:cTn>
                              </p:par>
                              <p:par>
                                <p:cTn id="93" presetID="8" presetClass="entr" presetSubtype="16" fill="hold" grpId="0" nodeType="withEffect">
                                  <p:stCondLst>
                                    <p:cond delay="0"/>
                                  </p:stCondLst>
                                  <p:childTnLst>
                                    <p:set>
                                      <p:cBhvr>
                                        <p:cTn id="94" dur="1" fill="hold">
                                          <p:stCondLst>
                                            <p:cond delay="0"/>
                                          </p:stCondLst>
                                        </p:cTn>
                                        <p:tgtEl>
                                          <p:spTgt spid="121877"/>
                                        </p:tgtEl>
                                        <p:attrNameLst>
                                          <p:attrName>style.visibility</p:attrName>
                                        </p:attrNameLst>
                                      </p:cBhvr>
                                      <p:to>
                                        <p:strVal val="visible"/>
                                      </p:to>
                                    </p:set>
                                    <p:animEffect transition="in" filter="diamond(in)">
                                      <p:cBhvr>
                                        <p:cTn id="95" dur="2000"/>
                                        <p:tgtEl>
                                          <p:spTgt spid="121877"/>
                                        </p:tgtEl>
                                      </p:cBhvr>
                                    </p:animEffect>
                                  </p:childTnLst>
                                </p:cTn>
                              </p:par>
                              <p:par>
                                <p:cTn id="96" presetID="8" presetClass="entr" presetSubtype="16" fill="hold" grpId="0" nodeType="withEffect">
                                  <p:stCondLst>
                                    <p:cond delay="0"/>
                                  </p:stCondLst>
                                  <p:childTnLst>
                                    <p:set>
                                      <p:cBhvr>
                                        <p:cTn id="97" dur="1" fill="hold">
                                          <p:stCondLst>
                                            <p:cond delay="0"/>
                                          </p:stCondLst>
                                        </p:cTn>
                                        <p:tgtEl>
                                          <p:spTgt spid="121878"/>
                                        </p:tgtEl>
                                        <p:attrNameLst>
                                          <p:attrName>style.visibility</p:attrName>
                                        </p:attrNameLst>
                                      </p:cBhvr>
                                      <p:to>
                                        <p:strVal val="visible"/>
                                      </p:to>
                                    </p:set>
                                    <p:animEffect transition="in" filter="diamond(in)">
                                      <p:cBhvr>
                                        <p:cTn id="98" dur="2000"/>
                                        <p:tgtEl>
                                          <p:spTgt spid="121878"/>
                                        </p:tgtEl>
                                      </p:cBhvr>
                                    </p:animEffect>
                                  </p:childTnLst>
                                </p:cTn>
                              </p:par>
                            </p:childTnLst>
                          </p:cTn>
                        </p:par>
                        <p:par>
                          <p:cTn id="99" fill="hold">
                            <p:stCondLst>
                              <p:cond delay="16899"/>
                            </p:stCondLst>
                            <p:childTnLst>
                              <p:par>
                                <p:cTn id="100" presetID="2" presetClass="entr" presetSubtype="4" fill="hold" nodeType="afterEffect">
                                  <p:stCondLst>
                                    <p:cond delay="0"/>
                                  </p:stCondLst>
                                  <p:childTnLst>
                                    <p:set>
                                      <p:cBhvr>
                                        <p:cTn id="101" dur="1" fill="hold">
                                          <p:stCondLst>
                                            <p:cond delay="0"/>
                                          </p:stCondLst>
                                        </p:cTn>
                                        <p:tgtEl>
                                          <p:spTgt spid="121894"/>
                                        </p:tgtEl>
                                        <p:attrNameLst>
                                          <p:attrName>style.visibility</p:attrName>
                                        </p:attrNameLst>
                                      </p:cBhvr>
                                      <p:to>
                                        <p:strVal val="visible"/>
                                      </p:to>
                                    </p:set>
                                    <p:anim calcmode="lin" valueType="num">
                                      <p:cBhvr additive="base">
                                        <p:cTn id="102" dur="500" fill="hold"/>
                                        <p:tgtEl>
                                          <p:spTgt spid="121894"/>
                                        </p:tgtEl>
                                        <p:attrNameLst>
                                          <p:attrName>ppt_x</p:attrName>
                                        </p:attrNameLst>
                                      </p:cBhvr>
                                      <p:tavLst>
                                        <p:tav tm="0">
                                          <p:val>
                                            <p:strVal val="#ppt_x"/>
                                          </p:val>
                                        </p:tav>
                                        <p:tav tm="100000">
                                          <p:val>
                                            <p:strVal val="#ppt_x"/>
                                          </p:val>
                                        </p:tav>
                                      </p:tavLst>
                                    </p:anim>
                                    <p:anim calcmode="lin" valueType="num">
                                      <p:cBhvr additive="base">
                                        <p:cTn id="103" dur="500" fill="hold"/>
                                        <p:tgtEl>
                                          <p:spTgt spid="121894"/>
                                        </p:tgtEl>
                                        <p:attrNameLst>
                                          <p:attrName>ppt_y</p:attrName>
                                        </p:attrNameLst>
                                      </p:cBhvr>
                                      <p:tavLst>
                                        <p:tav tm="0">
                                          <p:val>
                                            <p:strVal val="1+#ppt_h/2"/>
                                          </p:val>
                                        </p:tav>
                                        <p:tav tm="100000">
                                          <p:val>
                                            <p:strVal val="#ppt_y"/>
                                          </p:val>
                                        </p:tav>
                                      </p:tavLst>
                                    </p:anim>
                                  </p:childTnLst>
                                </p:cTn>
                              </p:par>
                            </p:childTnLst>
                          </p:cTn>
                        </p:par>
                        <p:par>
                          <p:cTn id="104" fill="hold">
                            <p:stCondLst>
                              <p:cond delay="17399"/>
                            </p:stCondLst>
                            <p:childTnLst>
                              <p:par>
                                <p:cTn id="105" presetID="4" presetClass="entr" presetSubtype="16" fill="hold" grpId="0" nodeType="afterEffect">
                                  <p:stCondLst>
                                    <p:cond delay="0"/>
                                  </p:stCondLst>
                                  <p:childTnLst>
                                    <p:set>
                                      <p:cBhvr>
                                        <p:cTn id="106" dur="1" fill="hold">
                                          <p:stCondLst>
                                            <p:cond delay="0"/>
                                          </p:stCondLst>
                                        </p:cTn>
                                        <p:tgtEl>
                                          <p:spTgt spid="121879"/>
                                        </p:tgtEl>
                                        <p:attrNameLst>
                                          <p:attrName>style.visibility</p:attrName>
                                        </p:attrNameLst>
                                      </p:cBhvr>
                                      <p:to>
                                        <p:strVal val="visible"/>
                                      </p:to>
                                    </p:set>
                                    <p:animEffect transition="in" filter="box(in)">
                                      <p:cBhvr>
                                        <p:cTn id="107" dur="1000"/>
                                        <p:tgtEl>
                                          <p:spTgt spid="121879"/>
                                        </p:tgtEl>
                                      </p:cBhvr>
                                    </p:animEffect>
                                  </p:childTnLst>
                                </p:cTn>
                              </p:par>
                              <p:par>
                                <p:cTn id="108" presetID="3" presetClass="entr" presetSubtype="10" fill="hold" grpId="0" nodeType="withEffect">
                                  <p:stCondLst>
                                    <p:cond delay="0"/>
                                  </p:stCondLst>
                                  <p:childTnLst>
                                    <p:set>
                                      <p:cBhvr>
                                        <p:cTn id="109" dur="1" fill="hold">
                                          <p:stCondLst>
                                            <p:cond delay="0"/>
                                          </p:stCondLst>
                                        </p:cTn>
                                        <p:tgtEl>
                                          <p:spTgt spid="121901"/>
                                        </p:tgtEl>
                                        <p:attrNameLst>
                                          <p:attrName>style.visibility</p:attrName>
                                        </p:attrNameLst>
                                      </p:cBhvr>
                                      <p:to>
                                        <p:strVal val="visible"/>
                                      </p:to>
                                    </p:set>
                                    <p:animEffect transition="in" filter="blinds(horizontal)">
                                      <p:cBhvr>
                                        <p:cTn id="110" dur="500"/>
                                        <p:tgtEl>
                                          <p:spTgt spid="121901"/>
                                        </p:tgtEl>
                                      </p:cBhvr>
                                    </p:animEffect>
                                  </p:childTnLst>
                                </p:cTn>
                              </p:par>
                              <p:par>
                                <p:cTn id="111" presetID="3" presetClass="entr" presetSubtype="10" fill="hold" grpId="0" nodeType="withEffect">
                                  <p:stCondLst>
                                    <p:cond delay="0"/>
                                  </p:stCondLst>
                                  <p:childTnLst>
                                    <p:set>
                                      <p:cBhvr>
                                        <p:cTn id="112" dur="1" fill="hold">
                                          <p:stCondLst>
                                            <p:cond delay="0"/>
                                          </p:stCondLst>
                                        </p:cTn>
                                        <p:tgtEl>
                                          <p:spTgt spid="121902"/>
                                        </p:tgtEl>
                                        <p:attrNameLst>
                                          <p:attrName>style.visibility</p:attrName>
                                        </p:attrNameLst>
                                      </p:cBhvr>
                                      <p:to>
                                        <p:strVal val="visible"/>
                                      </p:to>
                                    </p:set>
                                    <p:animEffect transition="in" filter="blinds(horizontal)">
                                      <p:cBhvr>
                                        <p:cTn id="113" dur="500"/>
                                        <p:tgtEl>
                                          <p:spTgt spid="121902"/>
                                        </p:tgtEl>
                                      </p:cBhvr>
                                    </p:animEffect>
                                  </p:childTnLst>
                                </p:cTn>
                              </p:par>
                              <p:par>
                                <p:cTn id="114" presetID="4" presetClass="entr" presetSubtype="16" fill="hold" grpId="1" nodeType="withEffect">
                                  <p:stCondLst>
                                    <p:cond delay="0"/>
                                  </p:stCondLst>
                                  <p:childTnLst>
                                    <p:set>
                                      <p:cBhvr>
                                        <p:cTn id="115" dur="1" fill="hold">
                                          <p:stCondLst>
                                            <p:cond delay="0"/>
                                          </p:stCondLst>
                                        </p:cTn>
                                        <p:tgtEl>
                                          <p:spTgt spid="121901"/>
                                        </p:tgtEl>
                                        <p:attrNameLst>
                                          <p:attrName>style.visibility</p:attrName>
                                        </p:attrNameLst>
                                      </p:cBhvr>
                                      <p:to>
                                        <p:strVal val="visible"/>
                                      </p:to>
                                    </p:set>
                                    <p:animEffect transition="in" filter="box(in)">
                                      <p:cBhvr>
                                        <p:cTn id="116" dur="500"/>
                                        <p:tgtEl>
                                          <p:spTgt spid="121901"/>
                                        </p:tgtEl>
                                      </p:cBhvr>
                                    </p:animEffect>
                                  </p:childTnLst>
                                </p:cTn>
                              </p:par>
                              <p:par>
                                <p:cTn id="117" presetID="4" presetClass="entr" presetSubtype="16" fill="hold" grpId="1" nodeType="withEffect">
                                  <p:stCondLst>
                                    <p:cond delay="0"/>
                                  </p:stCondLst>
                                  <p:childTnLst>
                                    <p:set>
                                      <p:cBhvr>
                                        <p:cTn id="118" dur="1" fill="hold">
                                          <p:stCondLst>
                                            <p:cond delay="0"/>
                                          </p:stCondLst>
                                        </p:cTn>
                                        <p:tgtEl>
                                          <p:spTgt spid="121902"/>
                                        </p:tgtEl>
                                        <p:attrNameLst>
                                          <p:attrName>style.visibility</p:attrName>
                                        </p:attrNameLst>
                                      </p:cBhvr>
                                      <p:to>
                                        <p:strVal val="visible"/>
                                      </p:to>
                                    </p:set>
                                    <p:animEffect transition="in" filter="box(in)">
                                      <p:cBhvr>
                                        <p:cTn id="119" dur="500"/>
                                        <p:tgtEl>
                                          <p:spTgt spid="121902"/>
                                        </p:tgtEl>
                                      </p:cBhvr>
                                    </p:animEffect>
                                  </p:childTnLst>
                                </p:cTn>
                              </p:par>
                              <p:par>
                                <p:cTn id="120" presetID="16" presetClass="entr" presetSubtype="21" fill="hold" grpId="0" nodeType="withEffect">
                                  <p:stCondLst>
                                    <p:cond delay="0"/>
                                  </p:stCondLst>
                                  <p:childTnLst>
                                    <p:set>
                                      <p:cBhvr>
                                        <p:cTn id="121" dur="1" fill="hold">
                                          <p:stCondLst>
                                            <p:cond delay="0"/>
                                          </p:stCondLst>
                                        </p:cTn>
                                        <p:tgtEl>
                                          <p:spTgt spid="9241"/>
                                        </p:tgtEl>
                                        <p:attrNameLst>
                                          <p:attrName>style.visibility</p:attrName>
                                        </p:attrNameLst>
                                      </p:cBhvr>
                                      <p:to>
                                        <p:strVal val="visible"/>
                                      </p:to>
                                    </p:set>
                                    <p:animEffect transition="in" filter="barn(inVertical)">
                                      <p:cBhvr>
                                        <p:cTn id="122" dur="500"/>
                                        <p:tgtEl>
                                          <p:spTgt spid="924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23" fill="hold" display="0">
                  <p:stCondLst>
                    <p:cond delay="indefinite"/>
                  </p:stCondLst>
                  <p:endCondLst>
                    <p:cond evt="onNext" delay="0">
                      <p:tgtEl>
                        <p:sldTgt/>
                      </p:tgtEl>
                    </p:cond>
                    <p:cond evt="onPrev" delay="0">
                      <p:tgtEl>
                        <p:sldTgt/>
                      </p:tgtEl>
                    </p:cond>
                  </p:endCondLst>
                </p:cTn>
                <p:tgtEl>
                  <p:spTgt spid="121894"/>
                </p:tgtEl>
              </p:cMediaNode>
            </p:video>
          </p:childTnLst>
        </p:cTn>
      </p:par>
    </p:tnLst>
    <p:bldLst>
      <p:bldP spid="121860" grpId="0"/>
      <p:bldP spid="121861" grpId="0"/>
      <p:bldP spid="121862" grpId="0" animBg="1"/>
      <p:bldP spid="121863" grpId="0" animBg="1"/>
      <p:bldP spid="121872" grpId="0"/>
      <p:bldP spid="121873" grpId="0"/>
      <p:bldP spid="121877" grpId="0" animBg="1"/>
      <p:bldP spid="121878" grpId="0" animBg="1"/>
      <p:bldP spid="121879" grpId="0" animBg="1"/>
      <p:bldP spid="121881" grpId="0" animBg="1"/>
      <p:bldP spid="9241" grpId="0" animBg="1"/>
      <p:bldP spid="121901" grpId="0" animBg="1"/>
      <p:bldP spid="121901" grpId="1" animBg="1"/>
      <p:bldP spid="121902" grpId="0" animBg="1"/>
      <p:bldP spid="121902"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696325" y="15875"/>
            <a:ext cx="1943100" cy="6858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sz="2400" b="1" dirty="0">
                <a:solidFill>
                  <a:srgbClr val="0000CC"/>
                </a:solidFill>
                <a:latin typeface="Times New Roman" panose="02020603050405020304" pitchFamily="18" charset="0"/>
                <a:cs typeface="Times New Roman" panose="02020603050405020304" pitchFamily="18" charset="0"/>
              </a:rPr>
              <a:t>Testosteron thấp</a:t>
            </a:r>
            <a:endParaRPr sz="2400" b="1" dirty="0">
              <a:solidFill>
                <a:srgbClr val="0000CC"/>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ounded Rectangle 2"/>
          <p:cNvSpPr/>
          <p:nvPr/>
        </p:nvSpPr>
        <p:spPr>
          <a:xfrm>
            <a:off x="8845550" y="2208213"/>
            <a:ext cx="1809750" cy="6858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sz="2400" b="1" dirty="0">
                <a:solidFill>
                  <a:srgbClr val="0000CC"/>
                </a:solidFill>
                <a:latin typeface="Times New Roman" panose="02020603050405020304" pitchFamily="18" charset="0"/>
                <a:cs typeface="Times New Roman" panose="02020603050405020304" pitchFamily="18" charset="0"/>
              </a:rPr>
              <a:t>Tăng tiết GnRH</a:t>
            </a:r>
            <a:endParaRPr sz="2400" b="1" dirty="0">
              <a:solidFill>
                <a:srgbClr val="0000CC"/>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Rounded Rectangle 3"/>
          <p:cNvSpPr/>
          <p:nvPr/>
        </p:nvSpPr>
        <p:spPr>
          <a:xfrm>
            <a:off x="8807450" y="3429000"/>
            <a:ext cx="1828800" cy="6858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400" b="1" dirty="0" err="1">
                <a:solidFill>
                  <a:srgbClr val="0000CC"/>
                </a:solidFill>
                <a:latin typeface="Times New Roman" panose="02020603050405020304" pitchFamily="18" charset="0"/>
                <a:cs typeface="Times New Roman" panose="02020603050405020304" pitchFamily="18" charset="0"/>
              </a:rPr>
              <a:t>Tăng</a:t>
            </a:r>
            <a:r>
              <a:rPr lang="en-US" sz="2400" b="1" dirty="0">
                <a:solidFill>
                  <a:srgbClr val="0000CC"/>
                </a:solidFill>
                <a:latin typeface="Times New Roman" panose="02020603050405020304" pitchFamily="18" charset="0"/>
                <a:cs typeface="Times New Roman" panose="02020603050405020304" pitchFamily="18" charset="0"/>
              </a:rPr>
              <a:t> LH, FSH</a:t>
            </a:r>
          </a:p>
        </p:txBody>
      </p:sp>
      <p:sp>
        <p:nvSpPr>
          <p:cNvPr id="5" name="Rounded Rectangle 4"/>
          <p:cNvSpPr/>
          <p:nvPr/>
        </p:nvSpPr>
        <p:spPr>
          <a:xfrm>
            <a:off x="8842375" y="4751388"/>
            <a:ext cx="1828800" cy="6858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400" b="1" dirty="0" err="1">
                <a:solidFill>
                  <a:srgbClr val="0000CC"/>
                </a:solidFill>
                <a:latin typeface="Times New Roman" panose="02020603050405020304" pitchFamily="18" charset="0"/>
                <a:cs typeface="Times New Roman" panose="02020603050405020304" pitchFamily="18" charset="0"/>
              </a:rPr>
              <a:t>Tăng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Testosteron</a:t>
            </a:r>
            <a:endParaRPr lang="en-US" sz="2400" b="1" dirty="0">
              <a:solidFill>
                <a:srgbClr val="0000CC"/>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8807450" y="5994400"/>
            <a:ext cx="1879600" cy="6858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400" b="1" dirty="0" err="1">
                <a:solidFill>
                  <a:srgbClr val="F20EC1"/>
                </a:solidFill>
                <a:latin typeface="Times New Roman" panose="02020603050405020304" pitchFamily="18" charset="0"/>
                <a:cs typeface="Times New Roman" panose="02020603050405020304" pitchFamily="18" charset="0"/>
              </a:rPr>
              <a:t>Tăng</a:t>
            </a:r>
            <a:r>
              <a:rPr lang="en-US" sz="2400" b="1" dirty="0">
                <a:solidFill>
                  <a:srgbClr val="F20EC1"/>
                </a:solidFill>
                <a:latin typeface="Times New Roman" panose="02020603050405020304" pitchFamily="18" charset="0"/>
                <a:cs typeface="Times New Roman" panose="02020603050405020304" pitchFamily="18" charset="0"/>
              </a:rPr>
              <a:t> </a:t>
            </a:r>
            <a:r>
              <a:rPr lang="en-US" sz="2400" b="1" dirty="0" err="1">
                <a:solidFill>
                  <a:srgbClr val="F20EC1"/>
                </a:solidFill>
                <a:latin typeface="Times New Roman" panose="02020603050405020304" pitchFamily="18" charset="0"/>
                <a:cs typeface="Times New Roman" panose="02020603050405020304" pitchFamily="18" charset="0"/>
              </a:rPr>
              <a:t>sinh</a:t>
            </a:r>
            <a:r>
              <a:rPr lang="en-US" sz="2400" b="1" dirty="0">
                <a:solidFill>
                  <a:srgbClr val="F20EC1"/>
                </a:solidFill>
                <a:latin typeface="Times New Roman" panose="02020603050405020304" pitchFamily="18" charset="0"/>
                <a:cs typeface="Times New Roman" panose="02020603050405020304" pitchFamily="18" charset="0"/>
              </a:rPr>
              <a:t> </a:t>
            </a:r>
            <a:r>
              <a:rPr lang="en-US" sz="2400" b="1" dirty="0" err="1">
                <a:solidFill>
                  <a:srgbClr val="F20EC1"/>
                </a:solidFill>
                <a:latin typeface="Times New Roman" panose="02020603050405020304" pitchFamily="18" charset="0"/>
                <a:cs typeface="Times New Roman" panose="02020603050405020304" pitchFamily="18" charset="0"/>
              </a:rPr>
              <a:t>tinh</a:t>
            </a:r>
            <a:endParaRPr lang="en-US" sz="2400" b="1" dirty="0">
              <a:solidFill>
                <a:srgbClr val="F20EC1"/>
              </a:solidFill>
              <a:latin typeface="Times New Roman" panose="02020603050405020304" pitchFamily="18" charset="0"/>
              <a:cs typeface="Times New Roman" panose="02020603050405020304" pitchFamily="18" charset="0"/>
            </a:endParaRPr>
          </a:p>
        </p:txBody>
      </p:sp>
      <p:sp>
        <p:nvSpPr>
          <p:cNvPr id="14343" name="TextBox 6"/>
          <p:cNvSpPr txBox="1"/>
          <p:nvPr/>
        </p:nvSpPr>
        <p:spPr>
          <a:xfrm>
            <a:off x="8807450" y="1038226"/>
            <a:ext cx="1943100" cy="1200329"/>
          </a:xfrm>
          <a:prstGeom prst="rect">
            <a:avLst/>
          </a:prstGeom>
          <a:noFill/>
          <a:ln w="9525">
            <a:noFill/>
          </a:ln>
        </p:spPr>
        <p:txBody>
          <a:bodyPr>
            <a:spAutoFit/>
          </a:bodyPr>
          <a:lstStyle/>
          <a:p>
            <a:r>
              <a:rPr lang="en-US" altLang="en-US" sz="2400" b="1" dirty="0">
                <a:solidFill>
                  <a:srgbClr val="C00000"/>
                </a:solidFill>
                <a:latin typeface="Times New Roman" panose="02020603050405020304" pitchFamily="18" charset="0"/>
                <a:cs typeface="Times New Roman" panose="02020603050405020304" pitchFamily="18" charset="0"/>
              </a:rPr>
              <a:t>Kích thích Vùng dưới đồi</a:t>
            </a:r>
            <a:endParaRPr lang="en-US" altLang="en-US"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8" name="Rounded Rectangle 7"/>
          <p:cNvSpPr/>
          <p:nvPr/>
        </p:nvSpPr>
        <p:spPr>
          <a:xfrm>
            <a:off x="1485900" y="15875"/>
            <a:ext cx="1828800" cy="6858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400" b="1" dirty="0" err="1">
                <a:solidFill>
                  <a:srgbClr val="C00000"/>
                </a:solidFill>
                <a:latin typeface="Times New Roman" panose="02020603050405020304" pitchFamily="18" charset="0"/>
                <a:cs typeface="Times New Roman" panose="02020603050405020304" pitchFamily="18" charset="0"/>
              </a:rPr>
              <a:t>Testosteron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cao</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1547813" y="2268538"/>
            <a:ext cx="1790700" cy="6858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sz="2400" b="1" dirty="0">
                <a:solidFill>
                  <a:srgbClr val="C00000"/>
                </a:solidFill>
                <a:latin typeface="Times New Roman" panose="02020603050405020304" pitchFamily="18" charset="0"/>
                <a:cs typeface="Times New Roman" panose="02020603050405020304" pitchFamily="18" charset="0"/>
              </a:rPr>
              <a:t>Giảm tiết GnRH</a:t>
            </a:r>
            <a:endParaRPr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0" name="Rounded Rectangle 9"/>
          <p:cNvSpPr/>
          <p:nvPr/>
        </p:nvSpPr>
        <p:spPr>
          <a:xfrm>
            <a:off x="1577976" y="3467100"/>
            <a:ext cx="1770063" cy="6858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sz="2400" b="1" dirty="0">
                <a:solidFill>
                  <a:srgbClr val="C00000"/>
                </a:solidFill>
                <a:latin typeface="Times New Roman" panose="02020603050405020304" pitchFamily="18" charset="0"/>
                <a:cs typeface="Times New Roman" panose="02020603050405020304" pitchFamily="18" charset="0"/>
              </a:rPr>
              <a:t>Giảm LH, FSH</a:t>
            </a:r>
            <a:endParaRPr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1" name="Rounded Rectangle 10"/>
          <p:cNvSpPr/>
          <p:nvPr/>
        </p:nvSpPr>
        <p:spPr>
          <a:xfrm>
            <a:off x="1581150" y="4751388"/>
            <a:ext cx="1766888" cy="6858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sz="2400" b="1" dirty="0">
                <a:solidFill>
                  <a:srgbClr val="C00000"/>
                </a:solidFill>
                <a:latin typeface="Times New Roman" panose="02020603050405020304" pitchFamily="18" charset="0"/>
                <a:cs typeface="Times New Roman" panose="02020603050405020304" pitchFamily="18" charset="0"/>
              </a:rPr>
              <a:t>Giảm Testosteron</a:t>
            </a:r>
            <a:endParaRPr sz="24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2" name="Rounded Rectangle 11"/>
          <p:cNvSpPr/>
          <p:nvPr/>
        </p:nvSpPr>
        <p:spPr>
          <a:xfrm>
            <a:off x="1524000" y="6122988"/>
            <a:ext cx="1676400" cy="68580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sz="2400" b="1" dirty="0">
                <a:solidFill>
                  <a:srgbClr val="F20EC1"/>
                </a:solidFill>
                <a:latin typeface="Times New Roman" panose="02020603050405020304" pitchFamily="18" charset="0"/>
                <a:cs typeface="Times New Roman" panose="02020603050405020304" pitchFamily="18" charset="0"/>
              </a:rPr>
              <a:t>Giảm sinh tinh</a:t>
            </a:r>
            <a:endParaRPr sz="2400" b="1" dirty="0">
              <a:solidFill>
                <a:srgbClr val="F20EC1"/>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4349" name="TextBox 12"/>
          <p:cNvSpPr txBox="1"/>
          <p:nvPr/>
        </p:nvSpPr>
        <p:spPr>
          <a:xfrm>
            <a:off x="1577976" y="1050926"/>
            <a:ext cx="1770063" cy="1200329"/>
          </a:xfrm>
          <a:prstGeom prst="rect">
            <a:avLst/>
          </a:prstGeom>
          <a:noFill/>
          <a:ln w="9525">
            <a:noFill/>
          </a:ln>
        </p:spPr>
        <p:txBody>
          <a:bodyPr>
            <a:spAutoFit/>
          </a:bodyPr>
          <a:lstStyle/>
          <a:p>
            <a:r>
              <a:rPr lang="en-US" altLang="en-US" sz="2400" b="1" dirty="0">
                <a:solidFill>
                  <a:srgbClr val="0000CC"/>
                </a:solidFill>
                <a:latin typeface="Times New Roman" panose="02020603050405020304" pitchFamily="18" charset="0"/>
                <a:cs typeface="Times New Roman" panose="02020603050405020304" pitchFamily="18" charset="0"/>
              </a:rPr>
              <a:t>Ức chế Vùng dưới đồi</a:t>
            </a:r>
            <a:endParaRPr lang="en-US" altLang="en-US" sz="2400" b="1" dirty="0">
              <a:solidFill>
                <a:srgbClr val="0000CC"/>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6" name="Down Arrow 15"/>
          <p:cNvSpPr/>
          <p:nvPr/>
        </p:nvSpPr>
        <p:spPr>
          <a:xfrm>
            <a:off x="2268539" y="1785939"/>
            <a:ext cx="295275" cy="422275"/>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endParaRPr>
          </a:p>
        </p:txBody>
      </p:sp>
      <p:sp>
        <p:nvSpPr>
          <p:cNvPr id="13" name="Rectangle 12"/>
          <p:cNvSpPr/>
          <p:nvPr/>
        </p:nvSpPr>
        <p:spPr>
          <a:xfrm>
            <a:off x="2328864" y="688975"/>
            <a:ext cx="176213" cy="34925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endParaRPr>
          </a:p>
        </p:txBody>
      </p:sp>
      <p:sp>
        <p:nvSpPr>
          <p:cNvPr id="18" name="Down Arrow 17"/>
          <p:cNvSpPr/>
          <p:nvPr/>
        </p:nvSpPr>
        <p:spPr>
          <a:xfrm>
            <a:off x="2268539" y="3000376"/>
            <a:ext cx="295275" cy="422275"/>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endParaRPr>
          </a:p>
        </p:txBody>
      </p:sp>
      <p:sp>
        <p:nvSpPr>
          <p:cNvPr id="19" name="Down Arrow 18"/>
          <p:cNvSpPr/>
          <p:nvPr/>
        </p:nvSpPr>
        <p:spPr>
          <a:xfrm>
            <a:off x="2241551" y="4275139"/>
            <a:ext cx="295275" cy="422275"/>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endParaRPr>
          </a:p>
        </p:txBody>
      </p:sp>
      <p:sp>
        <p:nvSpPr>
          <p:cNvPr id="20" name="Down Arrow 19"/>
          <p:cNvSpPr/>
          <p:nvPr/>
        </p:nvSpPr>
        <p:spPr>
          <a:xfrm>
            <a:off x="2249489" y="5613401"/>
            <a:ext cx="295275" cy="423863"/>
          </a:xfrm>
          <a:prstGeom prst="down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endParaRPr>
          </a:p>
        </p:txBody>
      </p:sp>
      <p:sp>
        <p:nvSpPr>
          <p:cNvPr id="21" name="Rectangle 20"/>
          <p:cNvSpPr/>
          <p:nvPr/>
        </p:nvSpPr>
        <p:spPr>
          <a:xfrm>
            <a:off x="9575801" y="701675"/>
            <a:ext cx="176213" cy="349250"/>
          </a:xfrm>
          <a:prstGeom prst="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endParaRPr>
          </a:p>
        </p:txBody>
      </p:sp>
      <p:sp>
        <p:nvSpPr>
          <p:cNvPr id="24" name="Down Arrow 23"/>
          <p:cNvSpPr/>
          <p:nvPr/>
        </p:nvSpPr>
        <p:spPr>
          <a:xfrm>
            <a:off x="9528176" y="1801814"/>
            <a:ext cx="295275" cy="423863"/>
          </a:xfrm>
          <a:prstGeom prst="downArrow">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endParaRPr>
          </a:p>
        </p:txBody>
      </p:sp>
      <p:sp>
        <p:nvSpPr>
          <p:cNvPr id="25" name="Down Arrow 24"/>
          <p:cNvSpPr/>
          <p:nvPr/>
        </p:nvSpPr>
        <p:spPr>
          <a:xfrm>
            <a:off x="9537701" y="2897189"/>
            <a:ext cx="295275" cy="423863"/>
          </a:xfrm>
          <a:prstGeom prst="downArrow">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endParaRPr>
          </a:p>
        </p:txBody>
      </p:sp>
      <p:sp>
        <p:nvSpPr>
          <p:cNvPr id="26" name="Down Arrow 25"/>
          <p:cNvSpPr/>
          <p:nvPr/>
        </p:nvSpPr>
        <p:spPr>
          <a:xfrm>
            <a:off x="9537701" y="4243389"/>
            <a:ext cx="295275" cy="423863"/>
          </a:xfrm>
          <a:prstGeom prst="downArrow">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endParaRPr>
          </a:p>
        </p:txBody>
      </p:sp>
      <p:sp>
        <p:nvSpPr>
          <p:cNvPr id="27" name="Down Arrow 26"/>
          <p:cNvSpPr/>
          <p:nvPr/>
        </p:nvSpPr>
        <p:spPr>
          <a:xfrm>
            <a:off x="9580564" y="5549901"/>
            <a:ext cx="295275" cy="422275"/>
          </a:xfrm>
          <a:prstGeom prst="downArrow">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endParaRPr>
          </a:p>
        </p:txBody>
      </p:sp>
      <p:grpSp>
        <p:nvGrpSpPr>
          <p:cNvPr id="13336" name="Group 27"/>
          <p:cNvGrpSpPr/>
          <p:nvPr/>
        </p:nvGrpSpPr>
        <p:grpSpPr>
          <a:xfrm>
            <a:off x="3430588" y="15876"/>
            <a:ext cx="5027612" cy="6786563"/>
            <a:chOff x="-149914" y="-4763"/>
            <a:chExt cx="9216127" cy="6786563"/>
          </a:xfrm>
        </p:grpSpPr>
        <p:sp>
          <p:nvSpPr>
            <p:cNvPr id="13339" name="Rectangle 4"/>
            <p:cNvSpPr/>
            <p:nvPr/>
          </p:nvSpPr>
          <p:spPr>
            <a:xfrm>
              <a:off x="3733800" y="5029200"/>
              <a:ext cx="1295400" cy="457200"/>
            </a:xfrm>
            <a:prstGeom prst="rect">
              <a:avLst/>
            </a:prstGeom>
            <a:noFill/>
            <a:ln w="9525">
              <a:noFill/>
            </a:ln>
          </p:spPr>
          <p:txBody>
            <a:bodyPr wrap="none" anchor="ctr"/>
            <a:lstStyle/>
            <a:p>
              <a:pPr algn="ctr"/>
              <a:r>
                <a:rPr lang="en-US" altLang="en-US" b="1" dirty="0">
                  <a:solidFill>
                    <a:srgbClr val="F20EC1"/>
                  </a:solidFill>
                  <a:latin typeface="Arial" panose="020B0604020202020204" pitchFamily="34" charset="0"/>
                </a:rPr>
                <a:t>Testoteron</a:t>
              </a:r>
            </a:p>
          </p:txBody>
        </p:sp>
        <p:sp>
          <p:nvSpPr>
            <p:cNvPr id="13340" name="Text Box 5"/>
            <p:cNvSpPr txBox="1"/>
            <p:nvPr/>
          </p:nvSpPr>
          <p:spPr>
            <a:xfrm>
              <a:off x="-149914" y="-4763"/>
              <a:ext cx="1743765" cy="1446550"/>
            </a:xfrm>
            <a:prstGeom prst="rect">
              <a:avLst/>
            </a:prstGeom>
            <a:noFill/>
            <a:ln w="9525">
              <a:noFill/>
            </a:ln>
          </p:spPr>
          <p:txBody>
            <a:bodyPr>
              <a:spAutoFit/>
            </a:bodyPr>
            <a:lstStyle/>
            <a:p>
              <a:pPr>
                <a:spcBef>
                  <a:spcPct val="50000"/>
                </a:spcBef>
              </a:pPr>
              <a:r>
                <a:rPr lang="en-US" altLang="en-US" sz="1600" b="1" dirty="0">
                  <a:solidFill>
                    <a:srgbClr val="C00000"/>
                  </a:solidFill>
                  <a:latin typeface="Times New Roman" panose="02020603050405020304" pitchFamily="18" charset="0"/>
                </a:rPr>
                <a:t>K</a:t>
              </a:r>
              <a:r>
                <a:rPr lang="en-US" altLang="en-US" sz="1600" b="1" dirty="0">
                  <a:solidFill>
                    <a:srgbClr val="C00000"/>
                  </a:solidFill>
                  <a:latin typeface="Arial" panose="020B0604020202020204" pitchFamily="34" charset="0"/>
                </a:rPr>
                <a:t>ích thích từ </a:t>
              </a:r>
            </a:p>
            <a:p>
              <a:pPr>
                <a:spcBef>
                  <a:spcPct val="50000"/>
                </a:spcBef>
              </a:pPr>
              <a:r>
                <a:rPr lang="en-US" altLang="en-US" sz="1600" b="1" dirty="0">
                  <a:solidFill>
                    <a:srgbClr val="C00000"/>
                  </a:solidFill>
                  <a:latin typeface="Arial" panose="020B0604020202020204" pitchFamily="34" charset="0"/>
                </a:rPr>
                <a:t>môi trường ngoài    </a:t>
              </a:r>
            </a:p>
          </p:txBody>
        </p:sp>
        <p:sp>
          <p:nvSpPr>
            <p:cNvPr id="13341" name="Freeform 6"/>
            <p:cNvSpPr/>
            <p:nvPr/>
          </p:nvSpPr>
          <p:spPr>
            <a:xfrm>
              <a:off x="1274763" y="342900"/>
              <a:ext cx="739775" cy="244475"/>
            </a:xfrm>
            <a:custGeom>
              <a:avLst/>
              <a:gdLst>
                <a:gd name="txL" fmla="*/ 0 w 1104"/>
                <a:gd name="txT" fmla="*/ 0 h 264"/>
                <a:gd name="txR" fmla="*/ 1104 w 1104"/>
                <a:gd name="txB" fmla="*/ 264 h 264"/>
              </a:gdLst>
              <a:ahLst/>
              <a:cxnLst>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104" h="264">
                  <a:moveTo>
                    <a:pt x="0" y="160"/>
                  </a:moveTo>
                  <a:cubicBezTo>
                    <a:pt x="108" y="80"/>
                    <a:pt x="216" y="0"/>
                    <a:pt x="288" y="16"/>
                  </a:cubicBezTo>
                  <a:cubicBezTo>
                    <a:pt x="360" y="32"/>
                    <a:pt x="376" y="248"/>
                    <a:pt x="432" y="256"/>
                  </a:cubicBezTo>
                  <a:cubicBezTo>
                    <a:pt x="488" y="264"/>
                    <a:pt x="568" y="64"/>
                    <a:pt x="624" y="64"/>
                  </a:cubicBezTo>
                  <a:cubicBezTo>
                    <a:pt x="680" y="64"/>
                    <a:pt x="712" y="248"/>
                    <a:pt x="768" y="256"/>
                  </a:cubicBezTo>
                  <a:cubicBezTo>
                    <a:pt x="824" y="264"/>
                    <a:pt x="904" y="128"/>
                    <a:pt x="960" y="112"/>
                  </a:cubicBezTo>
                  <a:cubicBezTo>
                    <a:pt x="1016" y="96"/>
                    <a:pt x="1080" y="152"/>
                    <a:pt x="1104" y="160"/>
                  </a:cubicBezTo>
                </a:path>
              </a:pathLst>
            </a:custGeom>
            <a:noFill/>
            <a:ln w="9525" cap="flat" cmpd="sng">
              <a:solidFill>
                <a:schemeClr val="tx1"/>
              </a:solidFill>
              <a:prstDash val="solid"/>
              <a:round/>
              <a:headEnd type="none" w="med" len="med"/>
              <a:tailEnd type="triangle" w="med" len="med"/>
            </a:ln>
          </p:spPr>
          <p:txBody>
            <a:bodyPr/>
            <a:lstStyle/>
            <a:p>
              <a:endParaRPr dirty="0">
                <a:latin typeface="Arial" panose="020B0604020202020204" pitchFamily="34" charset="0"/>
              </a:endParaRPr>
            </a:p>
          </p:txBody>
        </p:sp>
        <p:sp>
          <p:nvSpPr>
            <p:cNvPr id="32" name="Text Box 7"/>
            <p:cNvSpPr txBox="1">
              <a:spLocks noChangeArrowheads="1"/>
            </p:cNvSpPr>
            <p:nvPr/>
          </p:nvSpPr>
          <p:spPr bwMode="auto">
            <a:xfrm>
              <a:off x="3929976" y="6350"/>
              <a:ext cx="1946822" cy="923330"/>
            </a:xfrm>
            <a:prstGeom prst="rect">
              <a:avLst/>
            </a:prstGeom>
            <a:noFill/>
            <a:ln w="9525">
              <a:solidFill>
                <a:schemeClr val="accent4">
                  <a:lumMod val="20000"/>
                  <a:lumOff val="80000"/>
                </a:schemeClr>
              </a:solidFill>
              <a:miter lim="800000"/>
            </a:ln>
            <a:effectLst/>
          </p:spPr>
          <p:txBody>
            <a:bodyPr>
              <a:spAutoFit/>
            </a:bodyPr>
            <a:lstStyle/>
            <a:p>
              <a:pPr algn="ctr">
                <a:spcBef>
                  <a:spcPct val="50000"/>
                </a:spcBef>
                <a:defRPr/>
              </a:pPr>
              <a:r>
                <a:rPr lang="en-US" altLang="en-US" b="1">
                  <a:solidFill>
                    <a:srgbClr val="C00000"/>
                  </a:solidFill>
                  <a:latin typeface="Arial" panose="020B0604020202020204" pitchFamily="34" charset="0"/>
                </a:rPr>
                <a:t>Vùng dưới đồi</a:t>
              </a:r>
            </a:p>
          </p:txBody>
        </p:sp>
        <p:grpSp>
          <p:nvGrpSpPr>
            <p:cNvPr id="13343" name="Group 8"/>
            <p:cNvGrpSpPr/>
            <p:nvPr/>
          </p:nvGrpSpPr>
          <p:grpSpPr>
            <a:xfrm>
              <a:off x="4189412" y="693738"/>
              <a:ext cx="1829863" cy="1798185"/>
              <a:chOff x="2928" y="864"/>
              <a:chExt cx="1414" cy="1584"/>
            </a:xfrm>
          </p:grpSpPr>
          <p:grpSp>
            <p:nvGrpSpPr>
              <p:cNvPr id="13372" name="Group 9"/>
              <p:cNvGrpSpPr/>
              <p:nvPr/>
            </p:nvGrpSpPr>
            <p:grpSpPr>
              <a:xfrm>
                <a:off x="2928" y="864"/>
                <a:ext cx="1304" cy="1584"/>
                <a:chOff x="2736" y="720"/>
                <a:chExt cx="1304" cy="1584"/>
              </a:xfrm>
            </p:grpSpPr>
            <p:sp>
              <p:nvSpPr>
                <p:cNvPr id="13374" name="Text Box 10"/>
                <p:cNvSpPr txBox="1"/>
                <p:nvPr/>
              </p:nvSpPr>
              <p:spPr>
                <a:xfrm>
                  <a:off x="2797" y="2006"/>
                  <a:ext cx="262" cy="298"/>
                </a:xfrm>
                <a:prstGeom prst="rect">
                  <a:avLst/>
                </a:prstGeom>
                <a:noFill/>
                <a:ln w="9525">
                  <a:noFill/>
                </a:ln>
              </p:spPr>
              <p:txBody>
                <a:bodyPr wrap="none">
                  <a:spAutoFit/>
                </a:bodyPr>
                <a:lstStyle/>
                <a:p>
                  <a:pPr algn="ctr"/>
                  <a:endParaRPr lang="en-US" altLang="en-US" sz="1600" dirty="0">
                    <a:latin typeface="Arial" panose="020B0604020202020204" pitchFamily="34" charset="0"/>
                  </a:endParaRPr>
                </a:p>
              </p:txBody>
            </p:sp>
            <p:sp>
              <p:nvSpPr>
                <p:cNvPr id="13375" name="Freeform 11"/>
                <p:cNvSpPr/>
                <p:nvPr/>
              </p:nvSpPr>
              <p:spPr>
                <a:xfrm>
                  <a:off x="2736" y="1008"/>
                  <a:ext cx="792" cy="1232"/>
                </a:xfrm>
                <a:custGeom>
                  <a:avLst/>
                  <a:gdLst>
                    <a:gd name="txL" fmla="*/ 0 w 792"/>
                    <a:gd name="txT" fmla="*/ 0 h 1232"/>
                    <a:gd name="txR" fmla="*/ 792 w 792"/>
                    <a:gd name="txB" fmla="*/ 1232 h 1232"/>
                  </a:gdLst>
                  <a:ahLst/>
                  <a:cxnLst>
                    <a:cxn ang="0">
                      <a:pos x="0" y="0"/>
                    </a:cxn>
                    <a:cxn ang="0">
                      <a:pos x="432" y="96"/>
                    </a:cxn>
                    <a:cxn ang="0">
                      <a:pos x="384" y="432"/>
                    </a:cxn>
                    <a:cxn ang="0">
                      <a:pos x="96" y="864"/>
                    </a:cxn>
                    <a:cxn ang="0">
                      <a:pos x="240" y="1152"/>
                    </a:cxn>
                    <a:cxn ang="0">
                      <a:pos x="624" y="1200"/>
                    </a:cxn>
                    <a:cxn ang="0">
                      <a:pos x="768" y="960"/>
                    </a:cxn>
                    <a:cxn ang="0">
                      <a:pos x="768" y="720"/>
                    </a:cxn>
                  </a:cxnLst>
                  <a:rect l="txL" t="txT" r="txR" b="txB"/>
                  <a:pathLst>
                    <a:path w="792" h="1232">
                      <a:moveTo>
                        <a:pt x="0" y="0"/>
                      </a:moveTo>
                      <a:cubicBezTo>
                        <a:pt x="184" y="12"/>
                        <a:pt x="368" y="24"/>
                        <a:pt x="432" y="96"/>
                      </a:cubicBezTo>
                      <a:cubicBezTo>
                        <a:pt x="496" y="168"/>
                        <a:pt x="440" y="304"/>
                        <a:pt x="384" y="432"/>
                      </a:cubicBezTo>
                      <a:cubicBezTo>
                        <a:pt x="328" y="560"/>
                        <a:pt x="120" y="744"/>
                        <a:pt x="96" y="864"/>
                      </a:cubicBezTo>
                      <a:cubicBezTo>
                        <a:pt x="72" y="984"/>
                        <a:pt x="152" y="1096"/>
                        <a:pt x="240" y="1152"/>
                      </a:cubicBezTo>
                      <a:cubicBezTo>
                        <a:pt x="328" y="1208"/>
                        <a:pt x="536" y="1232"/>
                        <a:pt x="624" y="1200"/>
                      </a:cubicBezTo>
                      <a:cubicBezTo>
                        <a:pt x="712" y="1168"/>
                        <a:pt x="744" y="1040"/>
                        <a:pt x="768" y="960"/>
                      </a:cubicBezTo>
                      <a:cubicBezTo>
                        <a:pt x="792" y="880"/>
                        <a:pt x="780" y="800"/>
                        <a:pt x="768" y="720"/>
                      </a:cubicBezTo>
                    </a:path>
                  </a:pathLst>
                </a:custGeom>
                <a:noFill/>
                <a:ln w="9525" cap="flat" cmpd="sng">
                  <a:solidFill>
                    <a:schemeClr val="tx1"/>
                  </a:solidFill>
                  <a:prstDash val="solid"/>
                  <a:round/>
                  <a:headEnd type="none" w="med" len="med"/>
                  <a:tailEnd type="none" w="med" len="med"/>
                </a:ln>
              </p:spPr>
              <p:txBody>
                <a:bodyPr/>
                <a:lstStyle/>
                <a:p>
                  <a:endParaRPr dirty="0">
                    <a:latin typeface="Arial" panose="020B0604020202020204" pitchFamily="34" charset="0"/>
                  </a:endParaRPr>
                </a:p>
              </p:txBody>
            </p:sp>
            <p:sp>
              <p:nvSpPr>
                <p:cNvPr id="13376" name="Freeform 12"/>
                <p:cNvSpPr/>
                <p:nvPr/>
              </p:nvSpPr>
              <p:spPr>
                <a:xfrm>
                  <a:off x="3456" y="720"/>
                  <a:ext cx="584" cy="1296"/>
                </a:xfrm>
                <a:custGeom>
                  <a:avLst/>
                  <a:gdLst>
                    <a:gd name="txL" fmla="*/ 0 w 632"/>
                    <a:gd name="txT" fmla="*/ 0 h 1408"/>
                    <a:gd name="txR" fmla="*/ 632 w 632"/>
                    <a:gd name="txB" fmla="*/ 1408 h 1408"/>
                  </a:gdLst>
                  <a:ahLst/>
                  <a:cxnLst>
                    <a:cxn ang="0">
                      <a:pos x="24" y="539"/>
                    </a:cxn>
                    <a:cxn ang="0">
                      <a:pos x="63" y="560"/>
                    </a:cxn>
                    <a:cxn ang="0">
                      <a:pos x="144" y="560"/>
                    </a:cxn>
                    <a:cxn ang="0">
                      <a:pos x="205" y="521"/>
                    </a:cxn>
                    <a:cxn ang="0">
                      <a:pos x="244" y="404"/>
                    </a:cxn>
                    <a:cxn ang="0">
                      <a:pos x="84" y="212"/>
                    </a:cxn>
                    <a:cxn ang="0">
                      <a:pos x="24" y="95"/>
                    </a:cxn>
                    <a:cxn ang="0">
                      <a:pos x="225" y="0"/>
                    </a:cxn>
                  </a:cxnLst>
                  <a:rect l="txL" t="txT" r="txR" b="txB"/>
                  <a:pathLst>
                    <a:path w="632" h="1408">
                      <a:moveTo>
                        <a:pt x="56" y="1344"/>
                      </a:moveTo>
                      <a:cubicBezTo>
                        <a:pt x="80" y="1364"/>
                        <a:pt x="104" y="1384"/>
                        <a:pt x="152" y="1392"/>
                      </a:cubicBezTo>
                      <a:cubicBezTo>
                        <a:pt x="200" y="1400"/>
                        <a:pt x="288" y="1408"/>
                        <a:pt x="344" y="1392"/>
                      </a:cubicBezTo>
                      <a:cubicBezTo>
                        <a:pt x="400" y="1376"/>
                        <a:pt x="448" y="1360"/>
                        <a:pt x="488" y="1296"/>
                      </a:cubicBezTo>
                      <a:cubicBezTo>
                        <a:pt x="528" y="1232"/>
                        <a:pt x="632" y="1136"/>
                        <a:pt x="584" y="1008"/>
                      </a:cubicBezTo>
                      <a:cubicBezTo>
                        <a:pt x="536" y="880"/>
                        <a:pt x="288" y="656"/>
                        <a:pt x="200" y="528"/>
                      </a:cubicBezTo>
                      <a:cubicBezTo>
                        <a:pt x="112" y="400"/>
                        <a:pt x="0" y="328"/>
                        <a:pt x="56" y="240"/>
                      </a:cubicBezTo>
                      <a:cubicBezTo>
                        <a:pt x="112" y="152"/>
                        <a:pt x="456" y="40"/>
                        <a:pt x="536" y="0"/>
                      </a:cubicBezTo>
                    </a:path>
                  </a:pathLst>
                </a:custGeom>
                <a:noFill/>
                <a:ln w="9525" cap="flat" cmpd="sng">
                  <a:solidFill>
                    <a:schemeClr val="tx1"/>
                  </a:solidFill>
                  <a:prstDash val="solid"/>
                  <a:round/>
                  <a:headEnd type="none" w="med" len="med"/>
                  <a:tailEnd type="none" w="med" len="med"/>
                </a:ln>
              </p:spPr>
              <p:txBody>
                <a:bodyPr/>
                <a:lstStyle/>
                <a:p>
                  <a:endParaRPr dirty="0">
                    <a:latin typeface="Arial" panose="020B0604020202020204" pitchFamily="34" charset="0"/>
                  </a:endParaRPr>
                </a:p>
              </p:txBody>
            </p:sp>
          </p:grpSp>
          <p:sp>
            <p:nvSpPr>
              <p:cNvPr id="13373" name="Text Box 13"/>
              <p:cNvSpPr txBox="1"/>
              <p:nvPr/>
            </p:nvSpPr>
            <p:spPr>
              <a:xfrm>
                <a:off x="3168" y="1590"/>
                <a:ext cx="1174" cy="515"/>
              </a:xfrm>
              <a:prstGeom prst="rect">
                <a:avLst/>
              </a:prstGeom>
              <a:noFill/>
              <a:ln w="9525">
                <a:noFill/>
              </a:ln>
            </p:spPr>
            <p:txBody>
              <a:bodyPr>
                <a:spAutoFit/>
              </a:bodyPr>
              <a:lstStyle/>
              <a:p>
                <a:pPr algn="ctr">
                  <a:spcBef>
                    <a:spcPct val="50000"/>
                  </a:spcBef>
                </a:pPr>
                <a:r>
                  <a:rPr lang="en-US" altLang="en-US" sz="1600" b="1" dirty="0">
                    <a:solidFill>
                      <a:srgbClr val="C00000"/>
                    </a:solidFill>
                    <a:latin typeface="Arial" panose="020B0604020202020204" pitchFamily="34" charset="0"/>
                  </a:rPr>
                  <a:t>Tuyến yên</a:t>
                </a:r>
              </a:p>
            </p:txBody>
          </p:sp>
        </p:grpSp>
        <p:sp>
          <p:nvSpPr>
            <p:cNvPr id="13344" name="Line 14"/>
            <p:cNvSpPr/>
            <p:nvPr/>
          </p:nvSpPr>
          <p:spPr>
            <a:xfrm>
              <a:off x="4903788" y="2362200"/>
              <a:ext cx="0" cy="1066800"/>
            </a:xfrm>
            <a:prstGeom prst="line">
              <a:avLst/>
            </a:prstGeom>
            <a:ln w="9525" cap="flat" cmpd="sng">
              <a:solidFill>
                <a:schemeClr val="tx1"/>
              </a:solidFill>
              <a:prstDash val="solid"/>
              <a:headEnd type="none" w="med" len="med"/>
              <a:tailEnd type="triangle" w="med" len="med"/>
            </a:ln>
          </p:spPr>
        </p:sp>
        <p:sp>
          <p:nvSpPr>
            <p:cNvPr id="13345" name="Line 15"/>
            <p:cNvSpPr/>
            <p:nvPr/>
          </p:nvSpPr>
          <p:spPr>
            <a:xfrm flipH="1">
              <a:off x="4038600" y="2133600"/>
              <a:ext cx="533400" cy="1023938"/>
            </a:xfrm>
            <a:prstGeom prst="line">
              <a:avLst/>
            </a:prstGeom>
            <a:ln w="9525" cap="flat" cmpd="sng">
              <a:solidFill>
                <a:schemeClr val="tx1"/>
              </a:solidFill>
              <a:prstDash val="solid"/>
              <a:headEnd type="none" w="med" len="med"/>
              <a:tailEnd type="triangle" w="med" len="med"/>
            </a:ln>
          </p:spPr>
        </p:sp>
        <p:sp>
          <p:nvSpPr>
            <p:cNvPr id="13346" name="Text Box 16"/>
            <p:cNvSpPr txBox="1"/>
            <p:nvPr/>
          </p:nvSpPr>
          <p:spPr>
            <a:xfrm>
              <a:off x="4610101" y="3448050"/>
              <a:ext cx="1009084" cy="338554"/>
            </a:xfrm>
            <a:prstGeom prst="rect">
              <a:avLst/>
            </a:prstGeom>
            <a:noFill/>
            <a:ln w="9525">
              <a:noFill/>
            </a:ln>
          </p:spPr>
          <p:txBody>
            <a:bodyPr>
              <a:spAutoFit/>
            </a:bodyPr>
            <a:lstStyle/>
            <a:p>
              <a:pPr algn="ctr">
                <a:spcBef>
                  <a:spcPct val="50000"/>
                </a:spcBef>
              </a:pPr>
              <a:r>
                <a:rPr lang="en-US" altLang="en-US" sz="1600" b="1" dirty="0">
                  <a:solidFill>
                    <a:srgbClr val="F20EC1"/>
                  </a:solidFill>
                  <a:latin typeface="Arial" panose="020B0604020202020204" pitchFamily="34" charset="0"/>
                </a:rPr>
                <a:t>LH</a:t>
              </a:r>
            </a:p>
          </p:txBody>
        </p:sp>
        <p:sp>
          <p:nvSpPr>
            <p:cNvPr id="13347" name="Text Box 17"/>
            <p:cNvSpPr txBox="1"/>
            <p:nvPr/>
          </p:nvSpPr>
          <p:spPr>
            <a:xfrm>
              <a:off x="2895603" y="3276600"/>
              <a:ext cx="1616074" cy="338554"/>
            </a:xfrm>
            <a:prstGeom prst="rect">
              <a:avLst/>
            </a:prstGeom>
            <a:noFill/>
            <a:ln w="9525">
              <a:noFill/>
            </a:ln>
          </p:spPr>
          <p:txBody>
            <a:bodyPr>
              <a:spAutoFit/>
            </a:bodyPr>
            <a:lstStyle/>
            <a:p>
              <a:pPr algn="ctr"/>
              <a:r>
                <a:rPr lang="en-US" altLang="en-US" sz="1600" b="1" dirty="0">
                  <a:solidFill>
                    <a:srgbClr val="F20EC1"/>
                  </a:solidFill>
                  <a:latin typeface="Arial" panose="020B0604020202020204" pitchFamily="34" charset="0"/>
                </a:rPr>
                <a:t>FSH</a:t>
              </a:r>
            </a:p>
          </p:txBody>
        </p:sp>
        <p:sp>
          <p:nvSpPr>
            <p:cNvPr id="13348" name="Line 18"/>
            <p:cNvSpPr/>
            <p:nvPr/>
          </p:nvSpPr>
          <p:spPr>
            <a:xfrm>
              <a:off x="4876800" y="3829050"/>
              <a:ext cx="0" cy="381000"/>
            </a:xfrm>
            <a:prstGeom prst="line">
              <a:avLst/>
            </a:prstGeom>
            <a:ln w="9525" cap="flat" cmpd="sng">
              <a:solidFill>
                <a:schemeClr val="tx1"/>
              </a:solidFill>
              <a:prstDash val="solid"/>
              <a:headEnd type="none" w="med" len="med"/>
              <a:tailEnd type="triangle" w="med" len="med"/>
            </a:ln>
          </p:spPr>
        </p:sp>
        <p:sp>
          <p:nvSpPr>
            <p:cNvPr id="13349" name="Line 19"/>
            <p:cNvSpPr/>
            <p:nvPr/>
          </p:nvSpPr>
          <p:spPr>
            <a:xfrm flipH="1">
              <a:off x="2743200" y="3581400"/>
              <a:ext cx="1066800" cy="2057400"/>
            </a:xfrm>
            <a:prstGeom prst="line">
              <a:avLst/>
            </a:prstGeom>
            <a:ln w="9525" cap="flat" cmpd="sng">
              <a:solidFill>
                <a:schemeClr val="tx1"/>
              </a:solidFill>
              <a:prstDash val="solid"/>
              <a:headEnd type="none" w="med" len="med"/>
              <a:tailEnd type="triangle" w="med" len="med"/>
            </a:ln>
          </p:spPr>
        </p:sp>
        <p:sp>
          <p:nvSpPr>
            <p:cNvPr id="13350" name="Line 20"/>
            <p:cNvSpPr/>
            <p:nvPr/>
          </p:nvSpPr>
          <p:spPr>
            <a:xfrm flipH="1">
              <a:off x="3200400" y="5486400"/>
              <a:ext cx="762000" cy="533400"/>
            </a:xfrm>
            <a:prstGeom prst="line">
              <a:avLst/>
            </a:prstGeom>
            <a:ln w="9525" cap="flat" cmpd="sng">
              <a:solidFill>
                <a:schemeClr val="tx1"/>
              </a:solidFill>
              <a:prstDash val="solid"/>
              <a:headEnd type="none" w="med" len="med"/>
              <a:tailEnd type="triangle" w="med" len="med"/>
            </a:ln>
          </p:spPr>
        </p:sp>
        <p:sp>
          <p:nvSpPr>
            <p:cNvPr id="41" name="Oval 21"/>
            <p:cNvSpPr>
              <a:spLocks noChangeArrowheads="1"/>
            </p:cNvSpPr>
            <p:nvPr/>
          </p:nvSpPr>
          <p:spPr bwMode="auto">
            <a:xfrm>
              <a:off x="2591353" y="4953000"/>
              <a:ext cx="305554" cy="304800"/>
            </a:xfrm>
            <a:prstGeom prst="ellipse">
              <a:avLst/>
            </a:prstGeom>
            <a:solidFill>
              <a:schemeClr val="accent4">
                <a:lumMod val="20000"/>
                <a:lumOff val="80000"/>
              </a:schemeClr>
            </a:solidFill>
            <a:ln w="9525">
              <a:solidFill>
                <a:srgbClr val="C00000"/>
              </a:solidFill>
              <a:round/>
            </a:ln>
            <a:effectLst/>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lgn="ctr" eaLnBrk="0" fontAlgn="base" hangingPunct="0">
                <a:spcBef>
                  <a:spcPct val="0"/>
                </a:spcBef>
                <a:spcAft>
                  <a:spcPct val="0"/>
                </a:spcAft>
                <a:buClrTx/>
                <a:buSzTx/>
                <a:buNone/>
                <a:defRPr/>
              </a:pPr>
              <a:r>
                <a:rPr lang="en-US" altLang="en-US" sz="1600" b="1">
                  <a:solidFill>
                    <a:srgbClr val="C00000"/>
                  </a:solidFill>
                  <a:latin typeface="Arial" panose="020B0604020202020204" pitchFamily="34" charset="0"/>
                </a:rPr>
                <a:t>+</a:t>
              </a:r>
            </a:p>
          </p:txBody>
        </p:sp>
        <p:sp>
          <p:nvSpPr>
            <p:cNvPr id="42" name="Oval 22"/>
            <p:cNvSpPr>
              <a:spLocks noChangeArrowheads="1"/>
            </p:cNvSpPr>
            <p:nvPr/>
          </p:nvSpPr>
          <p:spPr bwMode="auto">
            <a:xfrm>
              <a:off x="3429447" y="5867400"/>
              <a:ext cx="305554" cy="304800"/>
            </a:xfrm>
            <a:prstGeom prst="ellipse">
              <a:avLst/>
            </a:prstGeom>
            <a:solidFill>
              <a:schemeClr val="accent4">
                <a:lumMod val="20000"/>
                <a:lumOff val="80000"/>
              </a:schemeClr>
            </a:solidFill>
            <a:ln w="9525">
              <a:solidFill>
                <a:srgbClr val="C00000"/>
              </a:solidFill>
              <a:round/>
            </a:ln>
            <a:effectLst/>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lgn="ctr" eaLnBrk="0" fontAlgn="base" hangingPunct="0">
                <a:spcBef>
                  <a:spcPct val="0"/>
                </a:spcBef>
                <a:spcAft>
                  <a:spcPct val="0"/>
                </a:spcAft>
                <a:buClrTx/>
                <a:buSzTx/>
                <a:buNone/>
                <a:defRPr/>
              </a:pPr>
              <a:r>
                <a:rPr lang="en-US" altLang="en-US" sz="1600" b="1">
                  <a:solidFill>
                    <a:srgbClr val="C00000"/>
                  </a:solidFill>
                  <a:latin typeface="Arial" panose="020B0604020202020204" pitchFamily="34" charset="0"/>
                </a:rPr>
                <a:t>+</a:t>
              </a:r>
            </a:p>
          </p:txBody>
        </p:sp>
        <p:sp>
          <p:nvSpPr>
            <p:cNvPr id="13353" name="Line 24"/>
            <p:cNvSpPr/>
            <p:nvPr/>
          </p:nvSpPr>
          <p:spPr>
            <a:xfrm>
              <a:off x="4948238" y="533400"/>
              <a:ext cx="0" cy="1066800"/>
            </a:xfrm>
            <a:prstGeom prst="line">
              <a:avLst/>
            </a:prstGeom>
            <a:ln w="9525" cap="flat" cmpd="sng">
              <a:solidFill>
                <a:schemeClr val="tx1"/>
              </a:solidFill>
              <a:prstDash val="solid"/>
              <a:headEnd type="none" w="med" len="med"/>
              <a:tailEnd type="triangle" w="med" len="med"/>
            </a:ln>
          </p:spPr>
        </p:sp>
        <p:sp>
          <p:nvSpPr>
            <p:cNvPr id="13354" name="Line 26"/>
            <p:cNvSpPr/>
            <p:nvPr/>
          </p:nvSpPr>
          <p:spPr>
            <a:xfrm>
              <a:off x="4948238" y="982663"/>
              <a:ext cx="928687" cy="28575"/>
            </a:xfrm>
            <a:prstGeom prst="line">
              <a:avLst/>
            </a:prstGeom>
            <a:ln w="9525" cap="flat" cmpd="sng">
              <a:solidFill>
                <a:schemeClr val="tx1"/>
              </a:solidFill>
              <a:prstDash val="solid"/>
              <a:headEnd type="none" w="med" len="med"/>
              <a:tailEnd type="none" w="med" len="med"/>
            </a:ln>
          </p:spPr>
        </p:sp>
        <p:sp>
          <p:nvSpPr>
            <p:cNvPr id="13355" name="Line 27"/>
            <p:cNvSpPr/>
            <p:nvPr/>
          </p:nvSpPr>
          <p:spPr>
            <a:xfrm flipH="1">
              <a:off x="4305300" y="4724400"/>
              <a:ext cx="381000" cy="381000"/>
            </a:xfrm>
            <a:prstGeom prst="line">
              <a:avLst/>
            </a:prstGeom>
            <a:ln w="9525" cap="flat" cmpd="sng">
              <a:solidFill>
                <a:schemeClr val="tx1"/>
              </a:solidFill>
              <a:prstDash val="solid"/>
              <a:headEnd type="none" w="med" len="med"/>
              <a:tailEnd type="triangle" w="med" len="med"/>
            </a:ln>
          </p:spPr>
        </p:sp>
        <p:pic>
          <p:nvPicPr>
            <p:cNvPr id="13356" name="k.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1274763" y="5715000"/>
              <a:ext cx="1930399" cy="1066800"/>
            </a:xfrm>
            <a:prstGeom prst="rect">
              <a:avLst/>
            </a:prstGeom>
            <a:noFill/>
            <a:ln w="9525">
              <a:noFill/>
            </a:ln>
          </p:spPr>
        </p:pic>
        <p:pic>
          <p:nvPicPr>
            <p:cNvPr id="13357" name="Picture 39" descr="tinh hoàn"/>
            <p:cNvPicPr>
              <a:picLocks noChangeAspect="1"/>
            </p:cNvPicPr>
            <p:nvPr/>
          </p:nvPicPr>
          <p:blipFill>
            <a:blip r:embed="rId5"/>
            <a:stretch>
              <a:fillRect/>
            </a:stretch>
          </p:blipFill>
          <p:spPr>
            <a:xfrm>
              <a:off x="7288213" y="3376613"/>
              <a:ext cx="1090612" cy="1362075"/>
            </a:xfrm>
            <a:prstGeom prst="rect">
              <a:avLst/>
            </a:prstGeom>
            <a:noFill/>
            <a:ln w="9525">
              <a:noFill/>
            </a:ln>
          </p:spPr>
        </p:pic>
        <p:pic>
          <p:nvPicPr>
            <p:cNvPr id="13358" name="Picture 40"/>
            <p:cNvPicPr>
              <a:picLocks noChangeAspect="1"/>
            </p:cNvPicPr>
            <p:nvPr/>
          </p:nvPicPr>
          <p:blipFill>
            <a:blip r:embed="rId6"/>
            <a:stretch>
              <a:fillRect/>
            </a:stretch>
          </p:blipFill>
          <p:spPr>
            <a:xfrm>
              <a:off x="4648200" y="4210050"/>
              <a:ext cx="473075" cy="495300"/>
            </a:xfrm>
            <a:prstGeom prst="rect">
              <a:avLst/>
            </a:prstGeom>
            <a:noFill/>
            <a:ln w="9525">
              <a:noFill/>
            </a:ln>
          </p:spPr>
        </p:pic>
        <p:sp>
          <p:nvSpPr>
            <p:cNvPr id="13359" name="Line 41"/>
            <p:cNvSpPr/>
            <p:nvPr/>
          </p:nvSpPr>
          <p:spPr>
            <a:xfrm flipH="1">
              <a:off x="5029200" y="3976688"/>
              <a:ext cx="2927350" cy="427037"/>
            </a:xfrm>
            <a:prstGeom prst="line">
              <a:avLst/>
            </a:prstGeom>
            <a:ln w="9525" cap="flat" cmpd="sng">
              <a:solidFill>
                <a:srgbClr val="0000CC"/>
              </a:solidFill>
              <a:prstDash val="solid"/>
              <a:headEnd type="none" w="med" len="med"/>
              <a:tailEnd type="triangle" w="med" len="med"/>
            </a:ln>
          </p:spPr>
        </p:sp>
        <p:sp>
          <p:nvSpPr>
            <p:cNvPr id="13360" name="Rectangle 44"/>
            <p:cNvSpPr/>
            <p:nvPr/>
          </p:nvSpPr>
          <p:spPr>
            <a:xfrm>
              <a:off x="5238750" y="4402138"/>
              <a:ext cx="1660525" cy="385762"/>
            </a:xfrm>
            <a:prstGeom prst="rect">
              <a:avLst/>
            </a:prstGeom>
            <a:noFill/>
            <a:ln w="9525">
              <a:noFill/>
            </a:ln>
          </p:spPr>
          <p:txBody>
            <a:bodyPr wrap="none" anchor="ctr"/>
            <a:lstStyle/>
            <a:p>
              <a:pPr algn="ctr"/>
              <a:r>
                <a:rPr lang="en-US" altLang="en-US" sz="2000" b="1" dirty="0">
                  <a:solidFill>
                    <a:srgbClr val="C00000"/>
                  </a:solidFill>
                  <a:latin typeface="Arial" panose="020B0604020202020204" pitchFamily="34" charset="0"/>
                </a:rPr>
                <a:t>Tế bào kẽ</a:t>
              </a:r>
            </a:p>
          </p:txBody>
        </p:sp>
        <p:pic>
          <p:nvPicPr>
            <p:cNvPr id="13361" name="Picture 1"/>
            <p:cNvPicPr>
              <a:picLocks noChangeAspect="1"/>
            </p:cNvPicPr>
            <p:nvPr/>
          </p:nvPicPr>
          <p:blipFill>
            <a:blip r:embed="rId7"/>
            <a:stretch>
              <a:fillRect/>
            </a:stretch>
          </p:blipFill>
          <p:spPr>
            <a:xfrm>
              <a:off x="2057400" y="0"/>
              <a:ext cx="1531938" cy="1355725"/>
            </a:xfrm>
            <a:prstGeom prst="rect">
              <a:avLst/>
            </a:prstGeom>
            <a:noFill/>
            <a:ln w="9525">
              <a:noFill/>
            </a:ln>
          </p:spPr>
        </p:pic>
        <p:cxnSp>
          <p:nvCxnSpPr>
            <p:cNvPr id="54" name="Straight Arrow Connector 53"/>
            <p:cNvCxnSpPr/>
            <p:nvPr/>
          </p:nvCxnSpPr>
          <p:spPr>
            <a:xfrm flipV="1">
              <a:off x="2591353" y="228600"/>
              <a:ext cx="1548147" cy="663575"/>
            </a:xfrm>
            <a:prstGeom prst="straightConnector1">
              <a:avLst/>
            </a:prstGeom>
            <a:ln w="19050">
              <a:solidFill>
                <a:schemeClr val="tx1"/>
              </a:solidFill>
              <a:headEnd w="lg" len="lg"/>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endCxn id="13373" idx="1"/>
            </p:cNvCxnSpPr>
            <p:nvPr/>
          </p:nvCxnSpPr>
          <p:spPr>
            <a:xfrm>
              <a:off x="2591353" y="762000"/>
              <a:ext cx="1908993" cy="104775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6" name="Line 47"/>
            <p:cNvSpPr>
              <a:spLocks noChangeShapeType="1"/>
            </p:cNvSpPr>
            <p:nvPr/>
          </p:nvSpPr>
          <p:spPr bwMode="auto">
            <a:xfrm>
              <a:off x="5181297" y="5257800"/>
              <a:ext cx="3864546" cy="0"/>
            </a:xfrm>
            <a:prstGeom prst="line">
              <a:avLst/>
            </a:prstGeom>
            <a:noFill/>
            <a:ln w="47625">
              <a:solidFill>
                <a:schemeClr val="accent1">
                  <a:lumMod val="75000"/>
                </a:schemeClr>
              </a:solidFill>
              <a:prstDash val="dash"/>
              <a:round/>
            </a:ln>
            <a:effectLst/>
          </p:spPr>
          <p:txBody>
            <a:bodyPr/>
            <a:lstStyle/>
            <a:p>
              <a:pPr eaLnBrk="0" fontAlgn="base" hangingPunct="0">
                <a:spcBef>
                  <a:spcPct val="0"/>
                </a:spcBef>
                <a:spcAft>
                  <a:spcPct val="0"/>
                </a:spcAft>
                <a:defRPr/>
              </a:pPr>
              <a:endParaRPr lang="en-US">
                <a:latin typeface="Arial" panose="020B0604020202020204" pitchFamily="34" charset="0"/>
              </a:endParaRPr>
            </a:p>
          </p:txBody>
        </p:sp>
        <p:sp>
          <p:nvSpPr>
            <p:cNvPr id="57" name="Line 48"/>
            <p:cNvSpPr>
              <a:spLocks noChangeShapeType="1"/>
            </p:cNvSpPr>
            <p:nvPr/>
          </p:nvSpPr>
          <p:spPr bwMode="auto">
            <a:xfrm flipH="1">
              <a:off x="5868069" y="128587"/>
              <a:ext cx="3177774" cy="100013"/>
            </a:xfrm>
            <a:prstGeom prst="line">
              <a:avLst/>
            </a:prstGeom>
            <a:noFill/>
            <a:ln w="47625">
              <a:solidFill>
                <a:schemeClr val="accent1">
                  <a:lumMod val="75000"/>
                </a:schemeClr>
              </a:solidFill>
              <a:prstDash val="dash"/>
              <a:round/>
              <a:tailEnd type="triangle" w="med" len="med"/>
            </a:ln>
            <a:effectLst/>
          </p:spPr>
          <p:txBody>
            <a:bodyPr/>
            <a:lstStyle/>
            <a:p>
              <a:pPr eaLnBrk="0" fontAlgn="base" hangingPunct="0">
                <a:spcBef>
                  <a:spcPct val="0"/>
                </a:spcBef>
                <a:spcAft>
                  <a:spcPct val="0"/>
                </a:spcAft>
                <a:defRPr/>
              </a:pPr>
              <a:endParaRPr lang="en-US">
                <a:latin typeface="Arial" panose="020B0604020202020204" pitchFamily="34" charset="0"/>
              </a:endParaRPr>
            </a:p>
          </p:txBody>
        </p:sp>
        <p:sp>
          <p:nvSpPr>
            <p:cNvPr id="58" name="Line 49"/>
            <p:cNvSpPr>
              <a:spLocks noChangeShapeType="1"/>
            </p:cNvSpPr>
            <p:nvPr/>
          </p:nvSpPr>
          <p:spPr bwMode="auto">
            <a:xfrm flipH="1">
              <a:off x="9045844" y="107950"/>
              <a:ext cx="8729" cy="1681162"/>
            </a:xfrm>
            <a:prstGeom prst="line">
              <a:avLst/>
            </a:prstGeom>
            <a:noFill/>
            <a:ln w="47625">
              <a:solidFill>
                <a:schemeClr val="accent1">
                  <a:lumMod val="75000"/>
                </a:schemeClr>
              </a:solidFill>
              <a:prstDash val="dash"/>
              <a:round/>
            </a:ln>
            <a:effectLst/>
          </p:spPr>
          <p:txBody>
            <a:bodyPr/>
            <a:lstStyle/>
            <a:p>
              <a:pPr eaLnBrk="0" fontAlgn="base" hangingPunct="0">
                <a:spcBef>
                  <a:spcPct val="0"/>
                </a:spcBef>
                <a:spcAft>
                  <a:spcPct val="0"/>
                </a:spcAft>
                <a:defRPr/>
              </a:pPr>
              <a:endParaRPr lang="en-US">
                <a:latin typeface="Arial" panose="020B0604020202020204" pitchFamily="34" charset="0"/>
              </a:endParaRPr>
            </a:p>
          </p:txBody>
        </p:sp>
        <p:sp>
          <p:nvSpPr>
            <p:cNvPr id="59" name="Line 50"/>
            <p:cNvSpPr>
              <a:spLocks noChangeShapeType="1"/>
            </p:cNvSpPr>
            <p:nvPr/>
          </p:nvSpPr>
          <p:spPr bwMode="auto">
            <a:xfrm flipH="1">
              <a:off x="5943730" y="1855787"/>
              <a:ext cx="3102113" cy="71438"/>
            </a:xfrm>
            <a:prstGeom prst="line">
              <a:avLst/>
            </a:prstGeom>
            <a:noFill/>
            <a:ln w="47625">
              <a:solidFill>
                <a:schemeClr val="accent1">
                  <a:lumMod val="75000"/>
                </a:schemeClr>
              </a:solidFill>
              <a:prstDash val="dash"/>
              <a:round/>
              <a:tailEnd type="triangle" w="med" len="med"/>
            </a:ln>
            <a:effectLst/>
          </p:spPr>
          <p:txBody>
            <a:bodyPr/>
            <a:lstStyle/>
            <a:p>
              <a:pPr eaLnBrk="0" fontAlgn="base" hangingPunct="0">
                <a:spcBef>
                  <a:spcPct val="0"/>
                </a:spcBef>
                <a:spcAft>
                  <a:spcPct val="0"/>
                </a:spcAft>
                <a:defRPr/>
              </a:pPr>
              <a:endParaRPr lang="en-US">
                <a:latin typeface="Arial" panose="020B0604020202020204" pitchFamily="34" charset="0"/>
              </a:endParaRPr>
            </a:p>
          </p:txBody>
        </p:sp>
        <p:sp>
          <p:nvSpPr>
            <p:cNvPr id="60" name="Line 51"/>
            <p:cNvSpPr>
              <a:spLocks noChangeShapeType="1"/>
            </p:cNvSpPr>
            <p:nvPr/>
          </p:nvSpPr>
          <p:spPr bwMode="auto">
            <a:xfrm flipV="1">
              <a:off x="9051664" y="1951037"/>
              <a:ext cx="14549" cy="3306763"/>
            </a:xfrm>
            <a:prstGeom prst="line">
              <a:avLst/>
            </a:prstGeom>
            <a:noFill/>
            <a:ln w="47625">
              <a:solidFill>
                <a:schemeClr val="accent1">
                  <a:lumMod val="75000"/>
                </a:schemeClr>
              </a:solidFill>
              <a:prstDash val="dash"/>
              <a:round/>
            </a:ln>
            <a:effectLst/>
          </p:spPr>
          <p:txBody>
            <a:bodyPr/>
            <a:lstStyle/>
            <a:p>
              <a:pPr eaLnBrk="0" fontAlgn="base" hangingPunct="0">
                <a:spcBef>
                  <a:spcPct val="0"/>
                </a:spcBef>
                <a:spcAft>
                  <a:spcPct val="0"/>
                </a:spcAft>
                <a:defRPr/>
              </a:pPr>
              <a:endParaRPr lang="en-US">
                <a:latin typeface="Arial" panose="020B0604020202020204" pitchFamily="34" charset="0"/>
              </a:endParaRPr>
            </a:p>
          </p:txBody>
        </p:sp>
        <p:sp>
          <p:nvSpPr>
            <p:cNvPr id="61" name="Oval 53"/>
            <p:cNvSpPr>
              <a:spLocks noChangeArrowheads="1"/>
            </p:cNvSpPr>
            <p:nvPr/>
          </p:nvSpPr>
          <p:spPr bwMode="auto">
            <a:xfrm>
              <a:off x="6173623" y="2022475"/>
              <a:ext cx="302645" cy="304800"/>
            </a:xfrm>
            <a:prstGeom prst="ellipse">
              <a:avLst/>
            </a:prstGeom>
            <a:solidFill>
              <a:schemeClr val="accent4">
                <a:lumMod val="20000"/>
                <a:lumOff val="80000"/>
              </a:schemeClr>
            </a:solidFill>
            <a:ln w="9525">
              <a:solidFill>
                <a:srgbClr val="C00000"/>
              </a:solidFill>
              <a:round/>
            </a:ln>
            <a:effectLst/>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lgn="ctr" eaLnBrk="0" fontAlgn="base" hangingPunct="0">
                <a:spcBef>
                  <a:spcPct val="0"/>
                </a:spcBef>
                <a:spcAft>
                  <a:spcPct val="0"/>
                </a:spcAft>
                <a:buClrTx/>
                <a:buSzTx/>
                <a:buNone/>
                <a:defRPr/>
              </a:pPr>
              <a:r>
                <a:rPr lang="en-US" altLang="en-US" sz="1600" b="1">
                  <a:solidFill>
                    <a:srgbClr val="C00000"/>
                  </a:solidFill>
                  <a:latin typeface="Arial" panose="020B0604020202020204" pitchFamily="34" charset="0"/>
                </a:rPr>
                <a:t>-</a:t>
              </a:r>
            </a:p>
          </p:txBody>
        </p:sp>
        <p:sp>
          <p:nvSpPr>
            <p:cNvPr id="62" name="Oval 54"/>
            <p:cNvSpPr>
              <a:spLocks noChangeArrowheads="1"/>
            </p:cNvSpPr>
            <p:nvPr/>
          </p:nvSpPr>
          <p:spPr bwMode="auto">
            <a:xfrm>
              <a:off x="6019392" y="422275"/>
              <a:ext cx="305554" cy="304800"/>
            </a:xfrm>
            <a:prstGeom prst="ellipse">
              <a:avLst/>
            </a:prstGeom>
            <a:solidFill>
              <a:schemeClr val="accent4">
                <a:lumMod val="20000"/>
                <a:lumOff val="80000"/>
              </a:schemeClr>
            </a:solidFill>
            <a:ln w="9525">
              <a:solidFill>
                <a:srgbClr val="C00000"/>
              </a:solidFill>
              <a:round/>
            </a:ln>
            <a:effectLst/>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lgn="ctr" eaLnBrk="0" fontAlgn="base" hangingPunct="0">
                <a:spcBef>
                  <a:spcPct val="0"/>
                </a:spcBef>
                <a:spcAft>
                  <a:spcPct val="0"/>
                </a:spcAft>
                <a:buClrTx/>
                <a:buSzTx/>
                <a:buNone/>
                <a:defRPr/>
              </a:pPr>
              <a:r>
                <a:rPr lang="en-US" altLang="en-US" sz="1600" b="1">
                  <a:solidFill>
                    <a:srgbClr val="C00000"/>
                  </a:solidFill>
                  <a:latin typeface="Arial" panose="020B0604020202020204" pitchFamily="34" charset="0"/>
                </a:rPr>
                <a:t>-</a:t>
              </a:r>
            </a:p>
          </p:txBody>
        </p:sp>
        <p:sp>
          <p:nvSpPr>
            <p:cNvPr id="63" name="Oval 53"/>
            <p:cNvSpPr>
              <a:spLocks noChangeArrowheads="1"/>
            </p:cNvSpPr>
            <p:nvPr/>
          </p:nvSpPr>
          <p:spPr bwMode="auto">
            <a:xfrm>
              <a:off x="5868069" y="5329237"/>
              <a:ext cx="305554" cy="304800"/>
            </a:xfrm>
            <a:prstGeom prst="ellipse">
              <a:avLst/>
            </a:prstGeom>
            <a:solidFill>
              <a:schemeClr val="accent4">
                <a:lumMod val="20000"/>
                <a:lumOff val="80000"/>
              </a:schemeClr>
            </a:solidFill>
            <a:ln w="9525">
              <a:solidFill>
                <a:srgbClr val="C00000"/>
              </a:solidFill>
              <a:round/>
            </a:ln>
            <a:effectLst/>
          </p:spPr>
          <p:txBody>
            <a:bodyPr wrap="none" anchor="ctr"/>
            <a:lstStyle>
              <a:lvl1pPr>
                <a:spcBef>
                  <a:spcPct val="20000"/>
                </a:spcBef>
                <a:buClr>
                  <a:schemeClr val="hlink"/>
                </a:buClr>
                <a:buSzPct val="7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lr>
                  <a:schemeClr val="tx2"/>
                </a:buClr>
                <a:buSzPct val="7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70000"/>
                <a:buFont typeface="Wingdings" panose="05000000000000000000" pitchFamily="2" charset="2"/>
                <a:buChar char="u"/>
                <a:defRPr sz="2000">
                  <a:solidFill>
                    <a:schemeClr val="tx1"/>
                  </a:solidFill>
                  <a:latin typeface="Verdana" panose="020B0604030504040204" pitchFamily="34" charset="0"/>
                </a:defRPr>
              </a:lvl9pPr>
            </a:lstStyle>
            <a:p>
              <a:pPr algn="ctr" eaLnBrk="0" fontAlgn="base" hangingPunct="0">
                <a:spcBef>
                  <a:spcPct val="0"/>
                </a:spcBef>
                <a:spcAft>
                  <a:spcPct val="0"/>
                </a:spcAft>
                <a:buClrTx/>
                <a:buSzTx/>
                <a:buNone/>
                <a:defRPr/>
              </a:pPr>
              <a:r>
                <a:rPr lang="en-US" altLang="en-US" sz="1600" b="1">
                  <a:solidFill>
                    <a:srgbClr val="C00000"/>
                  </a:solidFill>
                  <a:latin typeface="Arial" panose="020B0604020202020204" pitchFamily="34" charset="0"/>
                </a:rPr>
                <a:t>-</a:t>
              </a:r>
            </a:p>
          </p:txBody>
        </p:sp>
      </p:grpSp>
      <p:cxnSp>
        <p:nvCxnSpPr>
          <p:cNvPr id="15" name="Straight Connector 14"/>
          <p:cNvCxnSpPr/>
          <p:nvPr/>
        </p:nvCxnSpPr>
        <p:spPr>
          <a:xfrm>
            <a:off x="3424238" y="20638"/>
            <a:ext cx="0" cy="6858000"/>
          </a:xfrm>
          <a:prstGeom prst="line">
            <a:avLst/>
          </a:prstGeom>
          <a:ln w="444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336" name="Straight Connector 14335"/>
          <p:cNvCxnSpPr/>
          <p:nvPr/>
        </p:nvCxnSpPr>
        <p:spPr>
          <a:xfrm>
            <a:off x="8702676" y="34926"/>
            <a:ext cx="42863" cy="6843713"/>
          </a:xfrm>
          <a:prstGeom prst="line">
            <a:avLst/>
          </a:prstGeom>
          <a:ln w="444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436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343"/>
                                        </p:tgtEl>
                                        <p:attrNameLst>
                                          <p:attrName>style.visibility</p:attrName>
                                        </p:attrNameLst>
                                      </p:cBhvr>
                                      <p:to>
                                        <p:strVal val="visible"/>
                                      </p:to>
                                    </p:set>
                                    <p:animEffect transition="in" filter="barn(inVertical)">
                                      <p:cBhvr>
                                        <p:cTn id="19" dur="500"/>
                                        <p:tgtEl>
                                          <p:spTgt spid="1434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arn(inVertical)">
                                      <p:cBhvr>
                                        <p:cTn id="28" dur="500"/>
                                        <p:tgtEl>
                                          <p:spTgt spid="2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barn(inVertical)">
                                      <p:cBhvr>
                                        <p:cTn id="34" dur="500"/>
                                        <p:tgtEl>
                                          <p:spTgt spid="27"/>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xit" presetSubtype="32" fill="hold" grpId="1" nodeType="clickEffect">
                                  <p:stCondLst>
                                    <p:cond delay="0"/>
                                  </p:stCondLst>
                                  <p:childTnLst>
                                    <p:animEffect transition="out" filter="box(out)">
                                      <p:cBhvr>
                                        <p:cTn id="41" dur="2000"/>
                                        <p:tgtEl>
                                          <p:spTgt spid="3"/>
                                        </p:tgtEl>
                                      </p:cBhvr>
                                    </p:animEffect>
                                    <p:set>
                                      <p:cBhvr>
                                        <p:cTn id="42" dur="1" fill="hold">
                                          <p:stCondLst>
                                            <p:cond delay="1999"/>
                                          </p:stCondLst>
                                        </p:cTn>
                                        <p:tgtEl>
                                          <p:spTgt spid="3"/>
                                        </p:tgtEl>
                                        <p:attrNameLst>
                                          <p:attrName>style.visibility</p:attrName>
                                        </p:attrNameLst>
                                      </p:cBhvr>
                                      <p:to>
                                        <p:strVal val="hidden"/>
                                      </p:to>
                                    </p:set>
                                  </p:childTnLst>
                                </p:cTn>
                              </p:par>
                              <p:par>
                                <p:cTn id="43" presetID="4" presetClass="exit" presetSubtype="32" fill="hold" grpId="1" nodeType="withEffect">
                                  <p:stCondLst>
                                    <p:cond delay="0"/>
                                  </p:stCondLst>
                                  <p:childTnLst>
                                    <p:animEffect transition="out" filter="box(out)">
                                      <p:cBhvr>
                                        <p:cTn id="44" dur="2000"/>
                                        <p:tgtEl>
                                          <p:spTgt spid="4"/>
                                        </p:tgtEl>
                                      </p:cBhvr>
                                    </p:animEffect>
                                    <p:set>
                                      <p:cBhvr>
                                        <p:cTn id="45" dur="1" fill="hold">
                                          <p:stCondLst>
                                            <p:cond delay="1999"/>
                                          </p:stCondLst>
                                        </p:cTn>
                                        <p:tgtEl>
                                          <p:spTgt spid="4"/>
                                        </p:tgtEl>
                                        <p:attrNameLst>
                                          <p:attrName>style.visibility</p:attrName>
                                        </p:attrNameLst>
                                      </p:cBhvr>
                                      <p:to>
                                        <p:strVal val="hidden"/>
                                      </p:to>
                                    </p:set>
                                  </p:childTnLst>
                                </p:cTn>
                              </p:par>
                              <p:par>
                                <p:cTn id="46" presetID="4" presetClass="exit" presetSubtype="32" fill="hold" grpId="1" nodeType="withEffect">
                                  <p:stCondLst>
                                    <p:cond delay="0"/>
                                  </p:stCondLst>
                                  <p:childTnLst>
                                    <p:animEffect transition="out" filter="box(out)">
                                      <p:cBhvr>
                                        <p:cTn id="47" dur="2000"/>
                                        <p:tgtEl>
                                          <p:spTgt spid="5"/>
                                        </p:tgtEl>
                                      </p:cBhvr>
                                    </p:animEffect>
                                    <p:set>
                                      <p:cBhvr>
                                        <p:cTn id="48" dur="1" fill="hold">
                                          <p:stCondLst>
                                            <p:cond delay="1999"/>
                                          </p:stCondLst>
                                        </p:cTn>
                                        <p:tgtEl>
                                          <p:spTgt spid="5"/>
                                        </p:tgtEl>
                                        <p:attrNameLst>
                                          <p:attrName>style.visibility</p:attrName>
                                        </p:attrNameLst>
                                      </p:cBhvr>
                                      <p:to>
                                        <p:strVal val="hidden"/>
                                      </p:to>
                                    </p:set>
                                  </p:childTnLst>
                                </p:cTn>
                              </p:par>
                              <p:par>
                                <p:cTn id="49" presetID="4" presetClass="exit" presetSubtype="32" fill="hold" grpId="1" nodeType="withEffect">
                                  <p:stCondLst>
                                    <p:cond delay="0"/>
                                  </p:stCondLst>
                                  <p:childTnLst>
                                    <p:animEffect transition="out" filter="box(out)">
                                      <p:cBhvr>
                                        <p:cTn id="50" dur="2000"/>
                                        <p:tgtEl>
                                          <p:spTgt spid="6"/>
                                        </p:tgtEl>
                                      </p:cBhvr>
                                    </p:animEffect>
                                    <p:set>
                                      <p:cBhvr>
                                        <p:cTn id="51" dur="1" fill="hold">
                                          <p:stCondLst>
                                            <p:cond delay="1999"/>
                                          </p:stCondLst>
                                        </p:cTn>
                                        <p:tgtEl>
                                          <p:spTgt spid="6"/>
                                        </p:tgtEl>
                                        <p:attrNameLst>
                                          <p:attrName>style.visibility</p:attrName>
                                        </p:attrNameLst>
                                      </p:cBhvr>
                                      <p:to>
                                        <p:strVal val="hidden"/>
                                      </p:to>
                                    </p:set>
                                  </p:childTnLst>
                                </p:cTn>
                              </p:par>
                              <p:par>
                                <p:cTn id="52" presetID="4" presetClass="exit" presetSubtype="32" fill="hold" grpId="1" nodeType="withEffect">
                                  <p:stCondLst>
                                    <p:cond delay="0"/>
                                  </p:stCondLst>
                                  <p:childTnLst>
                                    <p:animEffect transition="out" filter="box(out)">
                                      <p:cBhvr>
                                        <p:cTn id="53" dur="2000"/>
                                        <p:tgtEl>
                                          <p:spTgt spid="14343"/>
                                        </p:tgtEl>
                                      </p:cBhvr>
                                    </p:animEffect>
                                    <p:set>
                                      <p:cBhvr>
                                        <p:cTn id="54" dur="1" fill="hold">
                                          <p:stCondLst>
                                            <p:cond delay="1999"/>
                                          </p:stCondLst>
                                        </p:cTn>
                                        <p:tgtEl>
                                          <p:spTgt spid="14343"/>
                                        </p:tgtEl>
                                        <p:attrNameLst>
                                          <p:attrName>style.visibility</p:attrName>
                                        </p:attrNameLst>
                                      </p:cBhvr>
                                      <p:to>
                                        <p:strVal val="hidden"/>
                                      </p:to>
                                    </p:set>
                                  </p:childTnLst>
                                </p:cTn>
                              </p:par>
                              <p:par>
                                <p:cTn id="55" presetID="4" presetClass="exit" presetSubtype="32" fill="hold" grpId="1" nodeType="withEffect">
                                  <p:stCondLst>
                                    <p:cond delay="0"/>
                                  </p:stCondLst>
                                  <p:childTnLst>
                                    <p:animEffect transition="out" filter="box(out)">
                                      <p:cBhvr>
                                        <p:cTn id="56" dur="2000"/>
                                        <p:tgtEl>
                                          <p:spTgt spid="21"/>
                                        </p:tgtEl>
                                      </p:cBhvr>
                                    </p:animEffect>
                                    <p:set>
                                      <p:cBhvr>
                                        <p:cTn id="57" dur="1" fill="hold">
                                          <p:stCondLst>
                                            <p:cond delay="1999"/>
                                          </p:stCondLst>
                                        </p:cTn>
                                        <p:tgtEl>
                                          <p:spTgt spid="21"/>
                                        </p:tgtEl>
                                        <p:attrNameLst>
                                          <p:attrName>style.visibility</p:attrName>
                                        </p:attrNameLst>
                                      </p:cBhvr>
                                      <p:to>
                                        <p:strVal val="hidden"/>
                                      </p:to>
                                    </p:set>
                                  </p:childTnLst>
                                </p:cTn>
                              </p:par>
                              <p:par>
                                <p:cTn id="58" presetID="4" presetClass="exit" presetSubtype="32" fill="hold" grpId="1" nodeType="withEffect">
                                  <p:stCondLst>
                                    <p:cond delay="0"/>
                                  </p:stCondLst>
                                  <p:childTnLst>
                                    <p:animEffect transition="out" filter="box(out)">
                                      <p:cBhvr>
                                        <p:cTn id="59" dur="2000"/>
                                        <p:tgtEl>
                                          <p:spTgt spid="24"/>
                                        </p:tgtEl>
                                      </p:cBhvr>
                                    </p:animEffect>
                                    <p:set>
                                      <p:cBhvr>
                                        <p:cTn id="60" dur="1" fill="hold">
                                          <p:stCondLst>
                                            <p:cond delay="1999"/>
                                          </p:stCondLst>
                                        </p:cTn>
                                        <p:tgtEl>
                                          <p:spTgt spid="24"/>
                                        </p:tgtEl>
                                        <p:attrNameLst>
                                          <p:attrName>style.visibility</p:attrName>
                                        </p:attrNameLst>
                                      </p:cBhvr>
                                      <p:to>
                                        <p:strVal val="hidden"/>
                                      </p:to>
                                    </p:set>
                                  </p:childTnLst>
                                </p:cTn>
                              </p:par>
                              <p:par>
                                <p:cTn id="61" presetID="4" presetClass="exit" presetSubtype="32" fill="hold" grpId="1" nodeType="withEffect">
                                  <p:stCondLst>
                                    <p:cond delay="0"/>
                                  </p:stCondLst>
                                  <p:childTnLst>
                                    <p:animEffect transition="out" filter="box(out)">
                                      <p:cBhvr>
                                        <p:cTn id="62" dur="2000"/>
                                        <p:tgtEl>
                                          <p:spTgt spid="25"/>
                                        </p:tgtEl>
                                      </p:cBhvr>
                                    </p:animEffect>
                                    <p:set>
                                      <p:cBhvr>
                                        <p:cTn id="63" dur="1" fill="hold">
                                          <p:stCondLst>
                                            <p:cond delay="1999"/>
                                          </p:stCondLst>
                                        </p:cTn>
                                        <p:tgtEl>
                                          <p:spTgt spid="25"/>
                                        </p:tgtEl>
                                        <p:attrNameLst>
                                          <p:attrName>style.visibility</p:attrName>
                                        </p:attrNameLst>
                                      </p:cBhvr>
                                      <p:to>
                                        <p:strVal val="hidden"/>
                                      </p:to>
                                    </p:set>
                                  </p:childTnLst>
                                </p:cTn>
                              </p:par>
                              <p:par>
                                <p:cTn id="64" presetID="4" presetClass="exit" presetSubtype="32" fill="hold" grpId="1" nodeType="withEffect">
                                  <p:stCondLst>
                                    <p:cond delay="0"/>
                                  </p:stCondLst>
                                  <p:childTnLst>
                                    <p:animEffect transition="out" filter="box(out)">
                                      <p:cBhvr>
                                        <p:cTn id="65" dur="2000"/>
                                        <p:tgtEl>
                                          <p:spTgt spid="26"/>
                                        </p:tgtEl>
                                      </p:cBhvr>
                                    </p:animEffect>
                                    <p:set>
                                      <p:cBhvr>
                                        <p:cTn id="66" dur="1" fill="hold">
                                          <p:stCondLst>
                                            <p:cond delay="1999"/>
                                          </p:stCondLst>
                                        </p:cTn>
                                        <p:tgtEl>
                                          <p:spTgt spid="26"/>
                                        </p:tgtEl>
                                        <p:attrNameLst>
                                          <p:attrName>style.visibility</p:attrName>
                                        </p:attrNameLst>
                                      </p:cBhvr>
                                      <p:to>
                                        <p:strVal val="hidden"/>
                                      </p:to>
                                    </p:set>
                                  </p:childTnLst>
                                </p:cTn>
                              </p:par>
                              <p:par>
                                <p:cTn id="67" presetID="4" presetClass="exit" presetSubtype="32" fill="hold" grpId="1" nodeType="withEffect">
                                  <p:stCondLst>
                                    <p:cond delay="0"/>
                                  </p:stCondLst>
                                  <p:childTnLst>
                                    <p:animEffect transition="out" filter="box(out)">
                                      <p:cBhvr>
                                        <p:cTn id="68" dur="2000"/>
                                        <p:tgtEl>
                                          <p:spTgt spid="27"/>
                                        </p:tgtEl>
                                      </p:cBhvr>
                                    </p:animEffect>
                                    <p:set>
                                      <p:cBhvr>
                                        <p:cTn id="69" dur="1" fill="hold">
                                          <p:stCondLst>
                                            <p:cond delay="1999"/>
                                          </p:stCondLst>
                                        </p:cTn>
                                        <p:tgtEl>
                                          <p:spTgt spid="27"/>
                                        </p:tgtEl>
                                        <p:attrNameLst>
                                          <p:attrName>style.visibility</p:attrName>
                                        </p:attrNameLst>
                                      </p:cBhvr>
                                      <p:to>
                                        <p:strVal val="hidden"/>
                                      </p:to>
                                    </p:set>
                                  </p:childTnLst>
                                </p:cTn>
                              </p:par>
                              <p:par>
                                <p:cTn id="70" presetID="4" presetClass="exit" presetSubtype="32" fill="hold" grpId="1" nodeType="withEffect">
                                  <p:stCondLst>
                                    <p:cond delay="0"/>
                                  </p:stCondLst>
                                  <p:childTnLst>
                                    <p:animEffect transition="out" filter="box(out)">
                                      <p:cBhvr>
                                        <p:cTn id="71" dur="2000"/>
                                        <p:tgtEl>
                                          <p:spTgt spid="2"/>
                                        </p:tgtEl>
                                      </p:cBhvr>
                                    </p:animEffect>
                                    <p:set>
                                      <p:cBhvr>
                                        <p:cTn id="72" dur="1" fill="hold">
                                          <p:stCondLst>
                                            <p:cond delay="1999"/>
                                          </p:stCondLst>
                                        </p:cTn>
                                        <p:tgtEl>
                                          <p:spTgt spid="2"/>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barn(inVertical)">
                                      <p:cBhvr>
                                        <p:cTn id="77" dur="500"/>
                                        <p:tgtEl>
                                          <p:spTgt spid="8"/>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barn(inVertical)">
                                      <p:cBhvr>
                                        <p:cTn id="80" dur="500"/>
                                        <p:tgtEl>
                                          <p:spTgt spid="9"/>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barn(inVertical)">
                                      <p:cBhvr>
                                        <p:cTn id="83" dur="500"/>
                                        <p:tgtEl>
                                          <p:spTgt spid="10"/>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11"/>
                                        </p:tgtEl>
                                        <p:attrNameLst>
                                          <p:attrName>style.visibility</p:attrName>
                                        </p:attrNameLst>
                                      </p:cBhvr>
                                      <p:to>
                                        <p:strVal val="visible"/>
                                      </p:to>
                                    </p:set>
                                    <p:animEffect transition="in" filter="barn(inVertical)">
                                      <p:cBhvr>
                                        <p:cTn id="86" dur="500"/>
                                        <p:tgtEl>
                                          <p:spTgt spid="11"/>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12"/>
                                        </p:tgtEl>
                                        <p:attrNameLst>
                                          <p:attrName>style.visibility</p:attrName>
                                        </p:attrNameLst>
                                      </p:cBhvr>
                                      <p:to>
                                        <p:strVal val="visible"/>
                                      </p:to>
                                    </p:set>
                                    <p:animEffect transition="in" filter="barn(inVertical)">
                                      <p:cBhvr>
                                        <p:cTn id="89" dur="500"/>
                                        <p:tgtEl>
                                          <p:spTgt spid="12"/>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14349"/>
                                        </p:tgtEl>
                                        <p:attrNameLst>
                                          <p:attrName>style.visibility</p:attrName>
                                        </p:attrNameLst>
                                      </p:cBhvr>
                                      <p:to>
                                        <p:strVal val="visible"/>
                                      </p:to>
                                    </p:set>
                                    <p:animEffect transition="in" filter="barn(inVertical)">
                                      <p:cBhvr>
                                        <p:cTn id="92" dur="500"/>
                                        <p:tgtEl>
                                          <p:spTgt spid="14349"/>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16"/>
                                        </p:tgtEl>
                                        <p:attrNameLst>
                                          <p:attrName>style.visibility</p:attrName>
                                        </p:attrNameLst>
                                      </p:cBhvr>
                                      <p:to>
                                        <p:strVal val="visible"/>
                                      </p:to>
                                    </p:set>
                                    <p:animEffect transition="in" filter="barn(inVertical)">
                                      <p:cBhvr>
                                        <p:cTn id="95" dur="500"/>
                                        <p:tgtEl>
                                          <p:spTgt spid="16"/>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13"/>
                                        </p:tgtEl>
                                        <p:attrNameLst>
                                          <p:attrName>style.visibility</p:attrName>
                                        </p:attrNameLst>
                                      </p:cBhvr>
                                      <p:to>
                                        <p:strVal val="visible"/>
                                      </p:to>
                                    </p:set>
                                    <p:animEffect transition="in" filter="barn(inVertical)">
                                      <p:cBhvr>
                                        <p:cTn id="98" dur="500"/>
                                        <p:tgtEl>
                                          <p:spTgt spid="13"/>
                                        </p:tgtEl>
                                      </p:cBhvr>
                                    </p:animEffect>
                                  </p:childTnLst>
                                </p:cTn>
                              </p:par>
                              <p:par>
                                <p:cTn id="99" presetID="16" presetClass="entr" presetSubtype="21" fill="hold" grpId="0" nodeType="withEffect">
                                  <p:stCondLst>
                                    <p:cond delay="0"/>
                                  </p:stCondLst>
                                  <p:childTnLst>
                                    <p:set>
                                      <p:cBhvr>
                                        <p:cTn id="100" dur="1" fill="hold">
                                          <p:stCondLst>
                                            <p:cond delay="0"/>
                                          </p:stCondLst>
                                        </p:cTn>
                                        <p:tgtEl>
                                          <p:spTgt spid="18"/>
                                        </p:tgtEl>
                                        <p:attrNameLst>
                                          <p:attrName>style.visibility</p:attrName>
                                        </p:attrNameLst>
                                      </p:cBhvr>
                                      <p:to>
                                        <p:strVal val="visible"/>
                                      </p:to>
                                    </p:set>
                                    <p:animEffect transition="in" filter="barn(inVertical)">
                                      <p:cBhvr>
                                        <p:cTn id="101" dur="500"/>
                                        <p:tgtEl>
                                          <p:spTgt spid="18"/>
                                        </p:tgtEl>
                                      </p:cBhvr>
                                    </p:animEffect>
                                  </p:childTnLst>
                                </p:cTn>
                              </p:par>
                              <p:par>
                                <p:cTn id="102" presetID="16" presetClass="entr" presetSubtype="21" fill="hold" grpId="0" nodeType="withEffect">
                                  <p:stCondLst>
                                    <p:cond delay="0"/>
                                  </p:stCondLst>
                                  <p:childTnLst>
                                    <p:set>
                                      <p:cBhvr>
                                        <p:cTn id="103" dur="1" fill="hold">
                                          <p:stCondLst>
                                            <p:cond delay="0"/>
                                          </p:stCondLst>
                                        </p:cTn>
                                        <p:tgtEl>
                                          <p:spTgt spid="19"/>
                                        </p:tgtEl>
                                        <p:attrNameLst>
                                          <p:attrName>style.visibility</p:attrName>
                                        </p:attrNameLst>
                                      </p:cBhvr>
                                      <p:to>
                                        <p:strVal val="visible"/>
                                      </p:to>
                                    </p:set>
                                    <p:animEffect transition="in" filter="barn(inVertical)">
                                      <p:cBhvr>
                                        <p:cTn id="104" dur="500"/>
                                        <p:tgtEl>
                                          <p:spTgt spid="19"/>
                                        </p:tgtEl>
                                      </p:cBhvr>
                                    </p:animEffect>
                                  </p:childTnLst>
                                </p:cTn>
                              </p:par>
                              <p:par>
                                <p:cTn id="105" presetID="16" presetClass="entr" presetSubtype="21" fill="hold" grpId="0" nodeType="withEffect">
                                  <p:stCondLst>
                                    <p:cond delay="0"/>
                                  </p:stCondLst>
                                  <p:childTnLst>
                                    <p:set>
                                      <p:cBhvr>
                                        <p:cTn id="106" dur="1" fill="hold">
                                          <p:stCondLst>
                                            <p:cond delay="0"/>
                                          </p:stCondLst>
                                        </p:cTn>
                                        <p:tgtEl>
                                          <p:spTgt spid="20"/>
                                        </p:tgtEl>
                                        <p:attrNameLst>
                                          <p:attrName>style.visibility</p:attrName>
                                        </p:attrNameLst>
                                      </p:cBhvr>
                                      <p:to>
                                        <p:strVal val="visible"/>
                                      </p:to>
                                    </p:set>
                                    <p:animEffect transition="in" filter="barn(inVertical)">
                                      <p:cBhvr>
                                        <p:cTn id="107" dur="500"/>
                                        <p:tgtEl>
                                          <p:spTgt spid="20"/>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xit" presetSubtype="4" fill="hold" grpId="1" nodeType="clickEffect">
                                  <p:stCondLst>
                                    <p:cond delay="0"/>
                                  </p:stCondLst>
                                  <p:childTnLst>
                                    <p:animEffect transition="out" filter="wipe(down)">
                                      <p:cBhvr>
                                        <p:cTn id="111" dur="500"/>
                                        <p:tgtEl>
                                          <p:spTgt spid="8"/>
                                        </p:tgtEl>
                                      </p:cBhvr>
                                    </p:animEffect>
                                    <p:set>
                                      <p:cBhvr>
                                        <p:cTn id="112" dur="1" fill="hold">
                                          <p:stCondLst>
                                            <p:cond delay="499"/>
                                          </p:stCondLst>
                                        </p:cTn>
                                        <p:tgtEl>
                                          <p:spTgt spid="8"/>
                                        </p:tgtEl>
                                        <p:attrNameLst>
                                          <p:attrName>style.visibility</p:attrName>
                                        </p:attrNameLst>
                                      </p:cBhvr>
                                      <p:to>
                                        <p:strVal val="hidden"/>
                                      </p:to>
                                    </p:set>
                                  </p:childTnLst>
                                </p:cTn>
                              </p:par>
                              <p:par>
                                <p:cTn id="113" presetID="22" presetClass="exit" presetSubtype="4" fill="hold" grpId="1" nodeType="withEffect">
                                  <p:stCondLst>
                                    <p:cond delay="0"/>
                                  </p:stCondLst>
                                  <p:childTnLst>
                                    <p:animEffect transition="out" filter="wipe(down)">
                                      <p:cBhvr>
                                        <p:cTn id="114" dur="500"/>
                                        <p:tgtEl>
                                          <p:spTgt spid="9"/>
                                        </p:tgtEl>
                                      </p:cBhvr>
                                    </p:animEffect>
                                    <p:set>
                                      <p:cBhvr>
                                        <p:cTn id="115" dur="1" fill="hold">
                                          <p:stCondLst>
                                            <p:cond delay="499"/>
                                          </p:stCondLst>
                                        </p:cTn>
                                        <p:tgtEl>
                                          <p:spTgt spid="9"/>
                                        </p:tgtEl>
                                        <p:attrNameLst>
                                          <p:attrName>style.visibility</p:attrName>
                                        </p:attrNameLst>
                                      </p:cBhvr>
                                      <p:to>
                                        <p:strVal val="hidden"/>
                                      </p:to>
                                    </p:set>
                                  </p:childTnLst>
                                </p:cTn>
                              </p:par>
                              <p:par>
                                <p:cTn id="116" presetID="22" presetClass="exit" presetSubtype="4" fill="hold" grpId="1" nodeType="withEffect">
                                  <p:stCondLst>
                                    <p:cond delay="0"/>
                                  </p:stCondLst>
                                  <p:childTnLst>
                                    <p:animEffect transition="out" filter="wipe(down)">
                                      <p:cBhvr>
                                        <p:cTn id="117" dur="500"/>
                                        <p:tgtEl>
                                          <p:spTgt spid="10"/>
                                        </p:tgtEl>
                                      </p:cBhvr>
                                    </p:animEffect>
                                    <p:set>
                                      <p:cBhvr>
                                        <p:cTn id="118" dur="1" fill="hold">
                                          <p:stCondLst>
                                            <p:cond delay="499"/>
                                          </p:stCondLst>
                                        </p:cTn>
                                        <p:tgtEl>
                                          <p:spTgt spid="10"/>
                                        </p:tgtEl>
                                        <p:attrNameLst>
                                          <p:attrName>style.visibility</p:attrName>
                                        </p:attrNameLst>
                                      </p:cBhvr>
                                      <p:to>
                                        <p:strVal val="hidden"/>
                                      </p:to>
                                    </p:set>
                                  </p:childTnLst>
                                </p:cTn>
                              </p:par>
                              <p:par>
                                <p:cTn id="119" presetID="22" presetClass="exit" presetSubtype="4" fill="hold" grpId="1" nodeType="withEffect">
                                  <p:stCondLst>
                                    <p:cond delay="0"/>
                                  </p:stCondLst>
                                  <p:childTnLst>
                                    <p:animEffect transition="out" filter="wipe(down)">
                                      <p:cBhvr>
                                        <p:cTn id="120" dur="500"/>
                                        <p:tgtEl>
                                          <p:spTgt spid="11"/>
                                        </p:tgtEl>
                                      </p:cBhvr>
                                    </p:animEffect>
                                    <p:set>
                                      <p:cBhvr>
                                        <p:cTn id="121" dur="1" fill="hold">
                                          <p:stCondLst>
                                            <p:cond delay="499"/>
                                          </p:stCondLst>
                                        </p:cTn>
                                        <p:tgtEl>
                                          <p:spTgt spid="11"/>
                                        </p:tgtEl>
                                        <p:attrNameLst>
                                          <p:attrName>style.visibility</p:attrName>
                                        </p:attrNameLst>
                                      </p:cBhvr>
                                      <p:to>
                                        <p:strVal val="hidden"/>
                                      </p:to>
                                    </p:set>
                                  </p:childTnLst>
                                </p:cTn>
                              </p:par>
                              <p:par>
                                <p:cTn id="122" presetID="22" presetClass="exit" presetSubtype="4" fill="hold" grpId="1" nodeType="withEffect">
                                  <p:stCondLst>
                                    <p:cond delay="0"/>
                                  </p:stCondLst>
                                  <p:childTnLst>
                                    <p:animEffect transition="out" filter="wipe(down)">
                                      <p:cBhvr>
                                        <p:cTn id="123" dur="500"/>
                                        <p:tgtEl>
                                          <p:spTgt spid="12"/>
                                        </p:tgtEl>
                                      </p:cBhvr>
                                    </p:animEffect>
                                    <p:set>
                                      <p:cBhvr>
                                        <p:cTn id="124" dur="1" fill="hold">
                                          <p:stCondLst>
                                            <p:cond delay="499"/>
                                          </p:stCondLst>
                                        </p:cTn>
                                        <p:tgtEl>
                                          <p:spTgt spid="12"/>
                                        </p:tgtEl>
                                        <p:attrNameLst>
                                          <p:attrName>style.visibility</p:attrName>
                                        </p:attrNameLst>
                                      </p:cBhvr>
                                      <p:to>
                                        <p:strVal val="hidden"/>
                                      </p:to>
                                    </p:set>
                                  </p:childTnLst>
                                </p:cTn>
                              </p:par>
                              <p:par>
                                <p:cTn id="125" presetID="22" presetClass="exit" presetSubtype="4" fill="hold" grpId="1" nodeType="withEffect">
                                  <p:stCondLst>
                                    <p:cond delay="0"/>
                                  </p:stCondLst>
                                  <p:childTnLst>
                                    <p:animEffect transition="out" filter="wipe(down)">
                                      <p:cBhvr>
                                        <p:cTn id="126" dur="500"/>
                                        <p:tgtEl>
                                          <p:spTgt spid="14349"/>
                                        </p:tgtEl>
                                      </p:cBhvr>
                                    </p:animEffect>
                                    <p:set>
                                      <p:cBhvr>
                                        <p:cTn id="127" dur="1" fill="hold">
                                          <p:stCondLst>
                                            <p:cond delay="499"/>
                                          </p:stCondLst>
                                        </p:cTn>
                                        <p:tgtEl>
                                          <p:spTgt spid="14349"/>
                                        </p:tgtEl>
                                        <p:attrNameLst>
                                          <p:attrName>style.visibility</p:attrName>
                                        </p:attrNameLst>
                                      </p:cBhvr>
                                      <p:to>
                                        <p:strVal val="hidden"/>
                                      </p:to>
                                    </p:set>
                                  </p:childTnLst>
                                </p:cTn>
                              </p:par>
                              <p:par>
                                <p:cTn id="128" presetID="22" presetClass="exit" presetSubtype="4" fill="hold" grpId="1" nodeType="withEffect">
                                  <p:stCondLst>
                                    <p:cond delay="0"/>
                                  </p:stCondLst>
                                  <p:childTnLst>
                                    <p:animEffect transition="out" filter="wipe(down)">
                                      <p:cBhvr>
                                        <p:cTn id="129" dur="500"/>
                                        <p:tgtEl>
                                          <p:spTgt spid="16"/>
                                        </p:tgtEl>
                                      </p:cBhvr>
                                    </p:animEffect>
                                    <p:set>
                                      <p:cBhvr>
                                        <p:cTn id="130" dur="1" fill="hold">
                                          <p:stCondLst>
                                            <p:cond delay="499"/>
                                          </p:stCondLst>
                                        </p:cTn>
                                        <p:tgtEl>
                                          <p:spTgt spid="16"/>
                                        </p:tgtEl>
                                        <p:attrNameLst>
                                          <p:attrName>style.visibility</p:attrName>
                                        </p:attrNameLst>
                                      </p:cBhvr>
                                      <p:to>
                                        <p:strVal val="hidden"/>
                                      </p:to>
                                    </p:set>
                                  </p:childTnLst>
                                </p:cTn>
                              </p:par>
                              <p:par>
                                <p:cTn id="131" presetID="22" presetClass="exit" presetSubtype="4" fill="hold" grpId="1" nodeType="withEffect">
                                  <p:stCondLst>
                                    <p:cond delay="0"/>
                                  </p:stCondLst>
                                  <p:childTnLst>
                                    <p:animEffect transition="out" filter="wipe(down)">
                                      <p:cBhvr>
                                        <p:cTn id="132" dur="500"/>
                                        <p:tgtEl>
                                          <p:spTgt spid="13"/>
                                        </p:tgtEl>
                                      </p:cBhvr>
                                    </p:animEffect>
                                    <p:set>
                                      <p:cBhvr>
                                        <p:cTn id="133" dur="1" fill="hold">
                                          <p:stCondLst>
                                            <p:cond delay="499"/>
                                          </p:stCondLst>
                                        </p:cTn>
                                        <p:tgtEl>
                                          <p:spTgt spid="13"/>
                                        </p:tgtEl>
                                        <p:attrNameLst>
                                          <p:attrName>style.visibility</p:attrName>
                                        </p:attrNameLst>
                                      </p:cBhvr>
                                      <p:to>
                                        <p:strVal val="hidden"/>
                                      </p:to>
                                    </p:set>
                                  </p:childTnLst>
                                </p:cTn>
                              </p:par>
                              <p:par>
                                <p:cTn id="134" presetID="22" presetClass="exit" presetSubtype="4" fill="hold" grpId="1" nodeType="withEffect">
                                  <p:stCondLst>
                                    <p:cond delay="0"/>
                                  </p:stCondLst>
                                  <p:childTnLst>
                                    <p:animEffect transition="out" filter="wipe(down)">
                                      <p:cBhvr>
                                        <p:cTn id="135" dur="500"/>
                                        <p:tgtEl>
                                          <p:spTgt spid="18"/>
                                        </p:tgtEl>
                                      </p:cBhvr>
                                    </p:animEffect>
                                    <p:set>
                                      <p:cBhvr>
                                        <p:cTn id="136" dur="1" fill="hold">
                                          <p:stCondLst>
                                            <p:cond delay="499"/>
                                          </p:stCondLst>
                                        </p:cTn>
                                        <p:tgtEl>
                                          <p:spTgt spid="18"/>
                                        </p:tgtEl>
                                        <p:attrNameLst>
                                          <p:attrName>style.visibility</p:attrName>
                                        </p:attrNameLst>
                                      </p:cBhvr>
                                      <p:to>
                                        <p:strVal val="hidden"/>
                                      </p:to>
                                    </p:set>
                                  </p:childTnLst>
                                </p:cTn>
                              </p:par>
                              <p:par>
                                <p:cTn id="137" presetID="22" presetClass="exit" presetSubtype="4" fill="hold" grpId="1" nodeType="withEffect">
                                  <p:stCondLst>
                                    <p:cond delay="0"/>
                                  </p:stCondLst>
                                  <p:childTnLst>
                                    <p:animEffect transition="out" filter="wipe(down)">
                                      <p:cBhvr>
                                        <p:cTn id="138" dur="500"/>
                                        <p:tgtEl>
                                          <p:spTgt spid="19"/>
                                        </p:tgtEl>
                                      </p:cBhvr>
                                    </p:animEffect>
                                    <p:set>
                                      <p:cBhvr>
                                        <p:cTn id="139" dur="1" fill="hold">
                                          <p:stCondLst>
                                            <p:cond delay="499"/>
                                          </p:stCondLst>
                                        </p:cTn>
                                        <p:tgtEl>
                                          <p:spTgt spid="19"/>
                                        </p:tgtEl>
                                        <p:attrNameLst>
                                          <p:attrName>style.visibility</p:attrName>
                                        </p:attrNameLst>
                                      </p:cBhvr>
                                      <p:to>
                                        <p:strVal val="hidden"/>
                                      </p:to>
                                    </p:set>
                                  </p:childTnLst>
                                </p:cTn>
                              </p:par>
                              <p:par>
                                <p:cTn id="140" presetID="22" presetClass="exit" presetSubtype="4" fill="hold" grpId="1" nodeType="withEffect">
                                  <p:stCondLst>
                                    <p:cond delay="0"/>
                                  </p:stCondLst>
                                  <p:childTnLst>
                                    <p:animEffect transition="out" filter="wipe(down)">
                                      <p:cBhvr>
                                        <p:cTn id="141" dur="500"/>
                                        <p:tgtEl>
                                          <p:spTgt spid="20"/>
                                        </p:tgtEl>
                                      </p:cBhvr>
                                    </p:animEffect>
                                    <p:set>
                                      <p:cBhvr>
                                        <p:cTn id="142" dur="1" fill="hold">
                                          <p:stCondLst>
                                            <p:cond delay="499"/>
                                          </p:stCondLst>
                                        </p:cTn>
                                        <p:tgtEl>
                                          <p:spTgt spid="20"/>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6" presetClass="entr" presetSubtype="21" fill="hold" grpId="2" nodeType="clickEffect">
                                  <p:stCondLst>
                                    <p:cond delay="0"/>
                                  </p:stCondLst>
                                  <p:childTnLst>
                                    <p:set>
                                      <p:cBhvr>
                                        <p:cTn id="146" dur="1" fill="hold">
                                          <p:stCondLst>
                                            <p:cond delay="0"/>
                                          </p:stCondLst>
                                        </p:cTn>
                                        <p:tgtEl>
                                          <p:spTgt spid="3"/>
                                        </p:tgtEl>
                                        <p:attrNameLst>
                                          <p:attrName>style.visibility</p:attrName>
                                        </p:attrNameLst>
                                      </p:cBhvr>
                                      <p:to>
                                        <p:strVal val="visible"/>
                                      </p:to>
                                    </p:set>
                                    <p:animEffect transition="in" filter="barn(inVertical)">
                                      <p:cBhvr>
                                        <p:cTn id="147" dur="500"/>
                                        <p:tgtEl>
                                          <p:spTgt spid="3"/>
                                        </p:tgtEl>
                                      </p:cBhvr>
                                    </p:animEffect>
                                  </p:childTnLst>
                                </p:cTn>
                              </p:par>
                              <p:par>
                                <p:cTn id="148" presetID="16" presetClass="entr" presetSubtype="21" fill="hold" grpId="2" nodeType="withEffect">
                                  <p:stCondLst>
                                    <p:cond delay="0"/>
                                  </p:stCondLst>
                                  <p:childTnLst>
                                    <p:set>
                                      <p:cBhvr>
                                        <p:cTn id="149" dur="1" fill="hold">
                                          <p:stCondLst>
                                            <p:cond delay="0"/>
                                          </p:stCondLst>
                                        </p:cTn>
                                        <p:tgtEl>
                                          <p:spTgt spid="4"/>
                                        </p:tgtEl>
                                        <p:attrNameLst>
                                          <p:attrName>style.visibility</p:attrName>
                                        </p:attrNameLst>
                                      </p:cBhvr>
                                      <p:to>
                                        <p:strVal val="visible"/>
                                      </p:to>
                                    </p:set>
                                    <p:animEffect transition="in" filter="barn(inVertical)">
                                      <p:cBhvr>
                                        <p:cTn id="150" dur="500"/>
                                        <p:tgtEl>
                                          <p:spTgt spid="4"/>
                                        </p:tgtEl>
                                      </p:cBhvr>
                                    </p:animEffect>
                                  </p:childTnLst>
                                </p:cTn>
                              </p:par>
                              <p:par>
                                <p:cTn id="151" presetID="16" presetClass="entr" presetSubtype="21" fill="hold" grpId="2" nodeType="withEffect">
                                  <p:stCondLst>
                                    <p:cond delay="0"/>
                                  </p:stCondLst>
                                  <p:childTnLst>
                                    <p:set>
                                      <p:cBhvr>
                                        <p:cTn id="152" dur="1" fill="hold">
                                          <p:stCondLst>
                                            <p:cond delay="0"/>
                                          </p:stCondLst>
                                        </p:cTn>
                                        <p:tgtEl>
                                          <p:spTgt spid="5"/>
                                        </p:tgtEl>
                                        <p:attrNameLst>
                                          <p:attrName>style.visibility</p:attrName>
                                        </p:attrNameLst>
                                      </p:cBhvr>
                                      <p:to>
                                        <p:strVal val="visible"/>
                                      </p:to>
                                    </p:set>
                                    <p:animEffect transition="in" filter="barn(inVertical)">
                                      <p:cBhvr>
                                        <p:cTn id="153" dur="500"/>
                                        <p:tgtEl>
                                          <p:spTgt spid="5"/>
                                        </p:tgtEl>
                                      </p:cBhvr>
                                    </p:animEffect>
                                  </p:childTnLst>
                                </p:cTn>
                              </p:par>
                              <p:par>
                                <p:cTn id="154" presetID="16" presetClass="entr" presetSubtype="21" fill="hold" grpId="2" nodeType="withEffect">
                                  <p:stCondLst>
                                    <p:cond delay="0"/>
                                  </p:stCondLst>
                                  <p:childTnLst>
                                    <p:set>
                                      <p:cBhvr>
                                        <p:cTn id="155" dur="1" fill="hold">
                                          <p:stCondLst>
                                            <p:cond delay="0"/>
                                          </p:stCondLst>
                                        </p:cTn>
                                        <p:tgtEl>
                                          <p:spTgt spid="6"/>
                                        </p:tgtEl>
                                        <p:attrNameLst>
                                          <p:attrName>style.visibility</p:attrName>
                                        </p:attrNameLst>
                                      </p:cBhvr>
                                      <p:to>
                                        <p:strVal val="visible"/>
                                      </p:to>
                                    </p:set>
                                    <p:animEffect transition="in" filter="barn(inVertical)">
                                      <p:cBhvr>
                                        <p:cTn id="156" dur="500"/>
                                        <p:tgtEl>
                                          <p:spTgt spid="6"/>
                                        </p:tgtEl>
                                      </p:cBhvr>
                                    </p:animEffect>
                                  </p:childTnLst>
                                </p:cTn>
                              </p:par>
                              <p:par>
                                <p:cTn id="157" presetID="16" presetClass="entr" presetSubtype="21" fill="hold" grpId="2" nodeType="withEffect">
                                  <p:stCondLst>
                                    <p:cond delay="0"/>
                                  </p:stCondLst>
                                  <p:childTnLst>
                                    <p:set>
                                      <p:cBhvr>
                                        <p:cTn id="158" dur="1" fill="hold">
                                          <p:stCondLst>
                                            <p:cond delay="0"/>
                                          </p:stCondLst>
                                        </p:cTn>
                                        <p:tgtEl>
                                          <p:spTgt spid="14343"/>
                                        </p:tgtEl>
                                        <p:attrNameLst>
                                          <p:attrName>style.visibility</p:attrName>
                                        </p:attrNameLst>
                                      </p:cBhvr>
                                      <p:to>
                                        <p:strVal val="visible"/>
                                      </p:to>
                                    </p:set>
                                    <p:animEffect transition="in" filter="barn(inVertical)">
                                      <p:cBhvr>
                                        <p:cTn id="159" dur="500"/>
                                        <p:tgtEl>
                                          <p:spTgt spid="14343"/>
                                        </p:tgtEl>
                                      </p:cBhvr>
                                    </p:animEffect>
                                  </p:childTnLst>
                                </p:cTn>
                              </p:par>
                              <p:par>
                                <p:cTn id="160" presetID="16" presetClass="entr" presetSubtype="21" fill="hold" grpId="2" nodeType="withEffect">
                                  <p:stCondLst>
                                    <p:cond delay="0"/>
                                  </p:stCondLst>
                                  <p:childTnLst>
                                    <p:set>
                                      <p:cBhvr>
                                        <p:cTn id="161" dur="1" fill="hold">
                                          <p:stCondLst>
                                            <p:cond delay="0"/>
                                          </p:stCondLst>
                                        </p:cTn>
                                        <p:tgtEl>
                                          <p:spTgt spid="21"/>
                                        </p:tgtEl>
                                        <p:attrNameLst>
                                          <p:attrName>style.visibility</p:attrName>
                                        </p:attrNameLst>
                                      </p:cBhvr>
                                      <p:to>
                                        <p:strVal val="visible"/>
                                      </p:to>
                                    </p:set>
                                    <p:animEffect transition="in" filter="barn(inVertical)">
                                      <p:cBhvr>
                                        <p:cTn id="162" dur="500"/>
                                        <p:tgtEl>
                                          <p:spTgt spid="21"/>
                                        </p:tgtEl>
                                      </p:cBhvr>
                                    </p:animEffect>
                                  </p:childTnLst>
                                </p:cTn>
                              </p:par>
                              <p:par>
                                <p:cTn id="163" presetID="16" presetClass="entr" presetSubtype="21" fill="hold" grpId="2" nodeType="withEffect">
                                  <p:stCondLst>
                                    <p:cond delay="0"/>
                                  </p:stCondLst>
                                  <p:childTnLst>
                                    <p:set>
                                      <p:cBhvr>
                                        <p:cTn id="164" dur="1" fill="hold">
                                          <p:stCondLst>
                                            <p:cond delay="0"/>
                                          </p:stCondLst>
                                        </p:cTn>
                                        <p:tgtEl>
                                          <p:spTgt spid="24"/>
                                        </p:tgtEl>
                                        <p:attrNameLst>
                                          <p:attrName>style.visibility</p:attrName>
                                        </p:attrNameLst>
                                      </p:cBhvr>
                                      <p:to>
                                        <p:strVal val="visible"/>
                                      </p:to>
                                    </p:set>
                                    <p:animEffect transition="in" filter="barn(inVertical)">
                                      <p:cBhvr>
                                        <p:cTn id="165" dur="500"/>
                                        <p:tgtEl>
                                          <p:spTgt spid="24"/>
                                        </p:tgtEl>
                                      </p:cBhvr>
                                    </p:animEffect>
                                  </p:childTnLst>
                                </p:cTn>
                              </p:par>
                              <p:par>
                                <p:cTn id="166" presetID="16" presetClass="entr" presetSubtype="21" fill="hold" grpId="2" nodeType="withEffect">
                                  <p:stCondLst>
                                    <p:cond delay="0"/>
                                  </p:stCondLst>
                                  <p:childTnLst>
                                    <p:set>
                                      <p:cBhvr>
                                        <p:cTn id="167" dur="1" fill="hold">
                                          <p:stCondLst>
                                            <p:cond delay="0"/>
                                          </p:stCondLst>
                                        </p:cTn>
                                        <p:tgtEl>
                                          <p:spTgt spid="25"/>
                                        </p:tgtEl>
                                        <p:attrNameLst>
                                          <p:attrName>style.visibility</p:attrName>
                                        </p:attrNameLst>
                                      </p:cBhvr>
                                      <p:to>
                                        <p:strVal val="visible"/>
                                      </p:to>
                                    </p:set>
                                    <p:animEffect transition="in" filter="barn(inVertical)">
                                      <p:cBhvr>
                                        <p:cTn id="168" dur="500"/>
                                        <p:tgtEl>
                                          <p:spTgt spid="25"/>
                                        </p:tgtEl>
                                      </p:cBhvr>
                                    </p:animEffect>
                                  </p:childTnLst>
                                </p:cTn>
                              </p:par>
                              <p:par>
                                <p:cTn id="169" presetID="16" presetClass="entr" presetSubtype="21" fill="hold" grpId="2" nodeType="withEffect">
                                  <p:stCondLst>
                                    <p:cond delay="0"/>
                                  </p:stCondLst>
                                  <p:childTnLst>
                                    <p:set>
                                      <p:cBhvr>
                                        <p:cTn id="170" dur="1" fill="hold">
                                          <p:stCondLst>
                                            <p:cond delay="0"/>
                                          </p:stCondLst>
                                        </p:cTn>
                                        <p:tgtEl>
                                          <p:spTgt spid="26"/>
                                        </p:tgtEl>
                                        <p:attrNameLst>
                                          <p:attrName>style.visibility</p:attrName>
                                        </p:attrNameLst>
                                      </p:cBhvr>
                                      <p:to>
                                        <p:strVal val="visible"/>
                                      </p:to>
                                    </p:set>
                                    <p:animEffect transition="in" filter="barn(inVertical)">
                                      <p:cBhvr>
                                        <p:cTn id="171" dur="500"/>
                                        <p:tgtEl>
                                          <p:spTgt spid="26"/>
                                        </p:tgtEl>
                                      </p:cBhvr>
                                    </p:animEffect>
                                  </p:childTnLst>
                                </p:cTn>
                              </p:par>
                              <p:par>
                                <p:cTn id="172" presetID="16" presetClass="entr" presetSubtype="21" fill="hold" grpId="2" nodeType="withEffect">
                                  <p:stCondLst>
                                    <p:cond delay="0"/>
                                  </p:stCondLst>
                                  <p:childTnLst>
                                    <p:set>
                                      <p:cBhvr>
                                        <p:cTn id="173" dur="1" fill="hold">
                                          <p:stCondLst>
                                            <p:cond delay="0"/>
                                          </p:stCondLst>
                                        </p:cTn>
                                        <p:tgtEl>
                                          <p:spTgt spid="27"/>
                                        </p:tgtEl>
                                        <p:attrNameLst>
                                          <p:attrName>style.visibility</p:attrName>
                                        </p:attrNameLst>
                                      </p:cBhvr>
                                      <p:to>
                                        <p:strVal val="visible"/>
                                      </p:to>
                                    </p:set>
                                    <p:animEffect transition="in" filter="barn(inVertical)">
                                      <p:cBhvr>
                                        <p:cTn id="174" dur="500"/>
                                        <p:tgtEl>
                                          <p:spTgt spid="27"/>
                                        </p:tgtEl>
                                      </p:cBhvr>
                                    </p:animEffect>
                                  </p:childTnLst>
                                </p:cTn>
                              </p:par>
                              <p:par>
                                <p:cTn id="175" presetID="16" presetClass="entr" presetSubtype="21" fill="hold" grpId="2" nodeType="withEffect">
                                  <p:stCondLst>
                                    <p:cond delay="0"/>
                                  </p:stCondLst>
                                  <p:childTnLst>
                                    <p:set>
                                      <p:cBhvr>
                                        <p:cTn id="176" dur="1" fill="hold">
                                          <p:stCondLst>
                                            <p:cond delay="0"/>
                                          </p:stCondLst>
                                        </p:cTn>
                                        <p:tgtEl>
                                          <p:spTgt spid="2"/>
                                        </p:tgtEl>
                                        <p:attrNameLst>
                                          <p:attrName>style.visibility</p:attrName>
                                        </p:attrNameLst>
                                      </p:cBhvr>
                                      <p:to>
                                        <p:strVal val="visible"/>
                                      </p:to>
                                    </p:set>
                                    <p:animEffect transition="in" filter="barn(inVertical)">
                                      <p:cBhvr>
                                        <p:cTn id="177" dur="500"/>
                                        <p:tgtEl>
                                          <p:spTgt spid="2"/>
                                        </p:tgtEl>
                                      </p:cBhvr>
                                    </p:animEffect>
                                  </p:childTnLst>
                                </p:cTn>
                              </p:par>
                            </p:childTnLst>
                          </p:cTn>
                        </p:par>
                      </p:childTnLst>
                    </p:cTn>
                  </p:par>
                  <p:par>
                    <p:cTn id="178" fill="hold">
                      <p:stCondLst>
                        <p:cond delay="indefinite"/>
                      </p:stCondLst>
                      <p:childTnLst>
                        <p:par>
                          <p:cTn id="179" fill="hold">
                            <p:stCondLst>
                              <p:cond delay="0"/>
                            </p:stCondLst>
                            <p:childTnLst>
                              <p:par>
                                <p:cTn id="180" presetID="16" presetClass="entr" presetSubtype="21" fill="hold" grpId="2" nodeType="clickEffect">
                                  <p:stCondLst>
                                    <p:cond delay="0"/>
                                  </p:stCondLst>
                                  <p:childTnLst>
                                    <p:set>
                                      <p:cBhvr>
                                        <p:cTn id="181" dur="1" fill="hold">
                                          <p:stCondLst>
                                            <p:cond delay="0"/>
                                          </p:stCondLst>
                                        </p:cTn>
                                        <p:tgtEl>
                                          <p:spTgt spid="8"/>
                                        </p:tgtEl>
                                        <p:attrNameLst>
                                          <p:attrName>style.visibility</p:attrName>
                                        </p:attrNameLst>
                                      </p:cBhvr>
                                      <p:to>
                                        <p:strVal val="visible"/>
                                      </p:to>
                                    </p:set>
                                    <p:animEffect transition="in" filter="barn(inVertical)">
                                      <p:cBhvr>
                                        <p:cTn id="182" dur="500"/>
                                        <p:tgtEl>
                                          <p:spTgt spid="8"/>
                                        </p:tgtEl>
                                      </p:cBhvr>
                                    </p:animEffect>
                                  </p:childTnLst>
                                </p:cTn>
                              </p:par>
                              <p:par>
                                <p:cTn id="183" presetID="16" presetClass="entr" presetSubtype="21" fill="hold" grpId="2" nodeType="withEffect">
                                  <p:stCondLst>
                                    <p:cond delay="0"/>
                                  </p:stCondLst>
                                  <p:childTnLst>
                                    <p:set>
                                      <p:cBhvr>
                                        <p:cTn id="184" dur="1" fill="hold">
                                          <p:stCondLst>
                                            <p:cond delay="0"/>
                                          </p:stCondLst>
                                        </p:cTn>
                                        <p:tgtEl>
                                          <p:spTgt spid="9"/>
                                        </p:tgtEl>
                                        <p:attrNameLst>
                                          <p:attrName>style.visibility</p:attrName>
                                        </p:attrNameLst>
                                      </p:cBhvr>
                                      <p:to>
                                        <p:strVal val="visible"/>
                                      </p:to>
                                    </p:set>
                                    <p:animEffect transition="in" filter="barn(inVertical)">
                                      <p:cBhvr>
                                        <p:cTn id="185" dur="500"/>
                                        <p:tgtEl>
                                          <p:spTgt spid="9"/>
                                        </p:tgtEl>
                                      </p:cBhvr>
                                    </p:animEffect>
                                  </p:childTnLst>
                                </p:cTn>
                              </p:par>
                              <p:par>
                                <p:cTn id="186" presetID="16" presetClass="entr" presetSubtype="21" fill="hold" grpId="2" nodeType="withEffect">
                                  <p:stCondLst>
                                    <p:cond delay="0"/>
                                  </p:stCondLst>
                                  <p:childTnLst>
                                    <p:set>
                                      <p:cBhvr>
                                        <p:cTn id="187" dur="1" fill="hold">
                                          <p:stCondLst>
                                            <p:cond delay="0"/>
                                          </p:stCondLst>
                                        </p:cTn>
                                        <p:tgtEl>
                                          <p:spTgt spid="10"/>
                                        </p:tgtEl>
                                        <p:attrNameLst>
                                          <p:attrName>style.visibility</p:attrName>
                                        </p:attrNameLst>
                                      </p:cBhvr>
                                      <p:to>
                                        <p:strVal val="visible"/>
                                      </p:to>
                                    </p:set>
                                    <p:animEffect transition="in" filter="barn(inVertical)">
                                      <p:cBhvr>
                                        <p:cTn id="188" dur="500"/>
                                        <p:tgtEl>
                                          <p:spTgt spid="10"/>
                                        </p:tgtEl>
                                      </p:cBhvr>
                                    </p:animEffect>
                                  </p:childTnLst>
                                </p:cTn>
                              </p:par>
                              <p:par>
                                <p:cTn id="189" presetID="16" presetClass="entr" presetSubtype="21" fill="hold" grpId="2" nodeType="withEffect">
                                  <p:stCondLst>
                                    <p:cond delay="0"/>
                                  </p:stCondLst>
                                  <p:childTnLst>
                                    <p:set>
                                      <p:cBhvr>
                                        <p:cTn id="190" dur="1" fill="hold">
                                          <p:stCondLst>
                                            <p:cond delay="0"/>
                                          </p:stCondLst>
                                        </p:cTn>
                                        <p:tgtEl>
                                          <p:spTgt spid="11"/>
                                        </p:tgtEl>
                                        <p:attrNameLst>
                                          <p:attrName>style.visibility</p:attrName>
                                        </p:attrNameLst>
                                      </p:cBhvr>
                                      <p:to>
                                        <p:strVal val="visible"/>
                                      </p:to>
                                    </p:set>
                                    <p:animEffect transition="in" filter="barn(inVertical)">
                                      <p:cBhvr>
                                        <p:cTn id="191" dur="500"/>
                                        <p:tgtEl>
                                          <p:spTgt spid="11"/>
                                        </p:tgtEl>
                                      </p:cBhvr>
                                    </p:animEffect>
                                  </p:childTnLst>
                                </p:cTn>
                              </p:par>
                              <p:par>
                                <p:cTn id="192" presetID="16" presetClass="entr" presetSubtype="21" fill="hold" grpId="2" nodeType="withEffect">
                                  <p:stCondLst>
                                    <p:cond delay="0"/>
                                  </p:stCondLst>
                                  <p:childTnLst>
                                    <p:set>
                                      <p:cBhvr>
                                        <p:cTn id="193" dur="1" fill="hold">
                                          <p:stCondLst>
                                            <p:cond delay="0"/>
                                          </p:stCondLst>
                                        </p:cTn>
                                        <p:tgtEl>
                                          <p:spTgt spid="12"/>
                                        </p:tgtEl>
                                        <p:attrNameLst>
                                          <p:attrName>style.visibility</p:attrName>
                                        </p:attrNameLst>
                                      </p:cBhvr>
                                      <p:to>
                                        <p:strVal val="visible"/>
                                      </p:to>
                                    </p:set>
                                    <p:animEffect transition="in" filter="barn(inVertical)">
                                      <p:cBhvr>
                                        <p:cTn id="194" dur="500"/>
                                        <p:tgtEl>
                                          <p:spTgt spid="12"/>
                                        </p:tgtEl>
                                      </p:cBhvr>
                                    </p:animEffect>
                                  </p:childTnLst>
                                </p:cTn>
                              </p:par>
                              <p:par>
                                <p:cTn id="195" presetID="16" presetClass="entr" presetSubtype="21" fill="hold" grpId="2" nodeType="withEffect">
                                  <p:stCondLst>
                                    <p:cond delay="0"/>
                                  </p:stCondLst>
                                  <p:childTnLst>
                                    <p:set>
                                      <p:cBhvr>
                                        <p:cTn id="196" dur="1" fill="hold">
                                          <p:stCondLst>
                                            <p:cond delay="0"/>
                                          </p:stCondLst>
                                        </p:cTn>
                                        <p:tgtEl>
                                          <p:spTgt spid="14349"/>
                                        </p:tgtEl>
                                        <p:attrNameLst>
                                          <p:attrName>style.visibility</p:attrName>
                                        </p:attrNameLst>
                                      </p:cBhvr>
                                      <p:to>
                                        <p:strVal val="visible"/>
                                      </p:to>
                                    </p:set>
                                    <p:animEffect transition="in" filter="barn(inVertical)">
                                      <p:cBhvr>
                                        <p:cTn id="197" dur="500"/>
                                        <p:tgtEl>
                                          <p:spTgt spid="14349"/>
                                        </p:tgtEl>
                                      </p:cBhvr>
                                    </p:animEffect>
                                  </p:childTnLst>
                                </p:cTn>
                              </p:par>
                              <p:par>
                                <p:cTn id="198" presetID="16" presetClass="entr" presetSubtype="21" fill="hold" grpId="2" nodeType="withEffect">
                                  <p:stCondLst>
                                    <p:cond delay="0"/>
                                  </p:stCondLst>
                                  <p:childTnLst>
                                    <p:set>
                                      <p:cBhvr>
                                        <p:cTn id="199" dur="1" fill="hold">
                                          <p:stCondLst>
                                            <p:cond delay="0"/>
                                          </p:stCondLst>
                                        </p:cTn>
                                        <p:tgtEl>
                                          <p:spTgt spid="16"/>
                                        </p:tgtEl>
                                        <p:attrNameLst>
                                          <p:attrName>style.visibility</p:attrName>
                                        </p:attrNameLst>
                                      </p:cBhvr>
                                      <p:to>
                                        <p:strVal val="visible"/>
                                      </p:to>
                                    </p:set>
                                    <p:animEffect transition="in" filter="barn(inVertical)">
                                      <p:cBhvr>
                                        <p:cTn id="200" dur="500"/>
                                        <p:tgtEl>
                                          <p:spTgt spid="16"/>
                                        </p:tgtEl>
                                      </p:cBhvr>
                                    </p:animEffect>
                                  </p:childTnLst>
                                </p:cTn>
                              </p:par>
                              <p:par>
                                <p:cTn id="201" presetID="16" presetClass="entr" presetSubtype="21" fill="hold" grpId="2" nodeType="withEffect">
                                  <p:stCondLst>
                                    <p:cond delay="0"/>
                                  </p:stCondLst>
                                  <p:childTnLst>
                                    <p:set>
                                      <p:cBhvr>
                                        <p:cTn id="202" dur="1" fill="hold">
                                          <p:stCondLst>
                                            <p:cond delay="0"/>
                                          </p:stCondLst>
                                        </p:cTn>
                                        <p:tgtEl>
                                          <p:spTgt spid="13"/>
                                        </p:tgtEl>
                                        <p:attrNameLst>
                                          <p:attrName>style.visibility</p:attrName>
                                        </p:attrNameLst>
                                      </p:cBhvr>
                                      <p:to>
                                        <p:strVal val="visible"/>
                                      </p:to>
                                    </p:set>
                                    <p:animEffect transition="in" filter="barn(inVertical)">
                                      <p:cBhvr>
                                        <p:cTn id="203" dur="500"/>
                                        <p:tgtEl>
                                          <p:spTgt spid="13"/>
                                        </p:tgtEl>
                                      </p:cBhvr>
                                    </p:animEffect>
                                  </p:childTnLst>
                                </p:cTn>
                              </p:par>
                              <p:par>
                                <p:cTn id="204" presetID="16" presetClass="entr" presetSubtype="21" fill="hold" grpId="2" nodeType="withEffect">
                                  <p:stCondLst>
                                    <p:cond delay="0"/>
                                  </p:stCondLst>
                                  <p:childTnLst>
                                    <p:set>
                                      <p:cBhvr>
                                        <p:cTn id="205" dur="1" fill="hold">
                                          <p:stCondLst>
                                            <p:cond delay="0"/>
                                          </p:stCondLst>
                                        </p:cTn>
                                        <p:tgtEl>
                                          <p:spTgt spid="18"/>
                                        </p:tgtEl>
                                        <p:attrNameLst>
                                          <p:attrName>style.visibility</p:attrName>
                                        </p:attrNameLst>
                                      </p:cBhvr>
                                      <p:to>
                                        <p:strVal val="visible"/>
                                      </p:to>
                                    </p:set>
                                    <p:animEffect transition="in" filter="barn(inVertical)">
                                      <p:cBhvr>
                                        <p:cTn id="206" dur="500"/>
                                        <p:tgtEl>
                                          <p:spTgt spid="18"/>
                                        </p:tgtEl>
                                      </p:cBhvr>
                                    </p:animEffect>
                                  </p:childTnLst>
                                </p:cTn>
                              </p:par>
                              <p:par>
                                <p:cTn id="207" presetID="16" presetClass="entr" presetSubtype="21" fill="hold" grpId="2" nodeType="withEffect">
                                  <p:stCondLst>
                                    <p:cond delay="0"/>
                                  </p:stCondLst>
                                  <p:childTnLst>
                                    <p:set>
                                      <p:cBhvr>
                                        <p:cTn id="208" dur="1" fill="hold">
                                          <p:stCondLst>
                                            <p:cond delay="0"/>
                                          </p:stCondLst>
                                        </p:cTn>
                                        <p:tgtEl>
                                          <p:spTgt spid="19"/>
                                        </p:tgtEl>
                                        <p:attrNameLst>
                                          <p:attrName>style.visibility</p:attrName>
                                        </p:attrNameLst>
                                      </p:cBhvr>
                                      <p:to>
                                        <p:strVal val="visible"/>
                                      </p:to>
                                    </p:set>
                                    <p:animEffect transition="in" filter="barn(inVertical)">
                                      <p:cBhvr>
                                        <p:cTn id="209" dur="500"/>
                                        <p:tgtEl>
                                          <p:spTgt spid="19"/>
                                        </p:tgtEl>
                                      </p:cBhvr>
                                    </p:animEffect>
                                  </p:childTnLst>
                                </p:cTn>
                              </p:par>
                              <p:par>
                                <p:cTn id="210" presetID="16" presetClass="entr" presetSubtype="21" fill="hold" grpId="2" nodeType="withEffect">
                                  <p:stCondLst>
                                    <p:cond delay="0"/>
                                  </p:stCondLst>
                                  <p:childTnLst>
                                    <p:set>
                                      <p:cBhvr>
                                        <p:cTn id="211" dur="1" fill="hold">
                                          <p:stCondLst>
                                            <p:cond delay="0"/>
                                          </p:stCondLst>
                                        </p:cTn>
                                        <p:tgtEl>
                                          <p:spTgt spid="20"/>
                                        </p:tgtEl>
                                        <p:attrNameLst>
                                          <p:attrName>style.visibility</p:attrName>
                                        </p:attrNameLst>
                                      </p:cBhvr>
                                      <p:to>
                                        <p:strVal val="visible"/>
                                      </p:to>
                                    </p:set>
                                    <p:animEffect transition="in" filter="barn(inVertical)">
                                      <p:cBhvr>
                                        <p:cTn id="2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3" grpId="0" animBg="1"/>
      <p:bldP spid="3" grpId="1" animBg="1"/>
      <p:bldP spid="3" grpId="2" animBg="1"/>
      <p:bldP spid="4" grpId="0" animBg="1"/>
      <p:bldP spid="4" grpId="1" animBg="1"/>
      <p:bldP spid="4" grpId="2" animBg="1"/>
      <p:bldP spid="5" grpId="0" animBg="1"/>
      <p:bldP spid="5" grpId="1" animBg="1"/>
      <p:bldP spid="5" grpId="2" animBg="1"/>
      <p:bldP spid="6" grpId="0" animBg="1"/>
      <p:bldP spid="6" grpId="1" animBg="1"/>
      <p:bldP spid="6" grpId="2" animBg="1"/>
      <p:bldP spid="14343" grpId="0"/>
      <p:bldP spid="14343" grpId="1"/>
      <p:bldP spid="14343" grpId="2"/>
      <p:bldP spid="8" grpId="0" animBg="1"/>
      <p:bldP spid="8" grpId="1" animBg="1"/>
      <p:bldP spid="8" grpId="2" animBg="1"/>
      <p:bldP spid="9" grpId="0" animBg="1"/>
      <p:bldP spid="9" grpId="1" animBg="1"/>
      <p:bldP spid="9" grpId="2" animBg="1"/>
      <p:bldP spid="10" grpId="0" animBg="1"/>
      <p:bldP spid="10" grpId="1" animBg="1"/>
      <p:bldP spid="10" grpId="2" animBg="1"/>
      <p:bldP spid="11" grpId="0" animBg="1"/>
      <p:bldP spid="11" grpId="1" animBg="1"/>
      <p:bldP spid="11" grpId="2" animBg="1"/>
      <p:bldP spid="12" grpId="0" animBg="1"/>
      <p:bldP spid="12" grpId="1" animBg="1"/>
      <p:bldP spid="12" grpId="2" animBg="1"/>
      <p:bldP spid="14349" grpId="0"/>
      <p:bldP spid="14349" grpId="1"/>
      <p:bldP spid="14349" grpId="2"/>
      <p:bldP spid="16" grpId="0" animBg="1"/>
      <p:bldP spid="16" grpId="1" animBg="1"/>
      <p:bldP spid="16" grpId="2" animBg="1"/>
      <p:bldP spid="13" grpId="0" animBg="1"/>
      <p:bldP spid="13" grpId="1" animBg="1"/>
      <p:bldP spid="13"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4" grpId="0" animBg="1"/>
      <p:bldP spid="24" grpId="1" animBg="1"/>
      <p:bldP spid="24" grpId="2" animBg="1"/>
      <p:bldP spid="25" grpId="0" animBg="1"/>
      <p:bldP spid="25" grpId="1" animBg="1"/>
      <p:bldP spid="25" grpId="2" animBg="1"/>
      <p:bldP spid="26" grpId="0" animBg="1"/>
      <p:bldP spid="26" grpId="1" animBg="1"/>
      <p:bldP spid="26" grpId="2" animBg="1"/>
      <p:bldP spid="27" grpId="0" animBg="1"/>
      <p:bldP spid="27" grpId="1" animBg="1"/>
      <p:bldP spid="27" grpId="2"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09600" y="224762"/>
            <a:ext cx="10972800" cy="1143000"/>
          </a:xfrm>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1. </a:t>
            </a:r>
            <a:r>
              <a:rPr lang="en-US"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Cơ</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chế</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điều</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hòa</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sinh</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b="1"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tinh</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
        <p:nvSpPr>
          <p:cNvPr id="6" name="Content Placeholder 5"/>
          <p:cNvSpPr>
            <a:spLocks noGrp="1"/>
          </p:cNvSpPr>
          <p:nvPr>
            <p:ph idx="1"/>
          </p:nvPr>
        </p:nvSpPr>
        <p:spPr>
          <a:xfrm>
            <a:off x="1981200" y="1600200"/>
            <a:ext cx="8229600" cy="4876800"/>
          </a:xfrm>
        </p:spPr>
        <p:txBody>
          <a:bodyPr>
            <a:noAutofit/>
          </a:bodyPr>
          <a:lstStyle/>
          <a:p>
            <a:pPr marL="0" indent="0" algn="just">
              <a:spcBef>
                <a:spcPts val="0"/>
              </a:spcBef>
              <a:buNone/>
            </a:pPr>
            <a:r>
              <a:rPr lang="vi-VN" dirty="0">
                <a:latin typeface="Times New Roman" panose="02020603050405020304" pitchFamily="18" charset="0"/>
                <a:cs typeface="Times New Roman" panose="02020603050405020304" pitchFamily="18" charset="0"/>
                <a:sym typeface="Wingdings"/>
              </a:rPr>
              <a:t></a:t>
            </a:r>
            <a:r>
              <a:rPr lang="vi-VN" dirty="0" smtClean="0">
                <a:latin typeface="Times New Roman" panose="02020603050405020304" pitchFamily="18" charset="0"/>
                <a:cs typeface="Times New Roman" panose="02020603050405020304" pitchFamily="18" charset="0"/>
              </a:rPr>
              <a:t> Khi có kích thích, vùng dưới đồi tiết ra hoocmôn GnRH kích thích tuyến yên tiết FSH và LH.</a:t>
            </a:r>
          </a:p>
          <a:p>
            <a:pPr marL="0" indent="0" algn="just">
              <a:spcBef>
                <a:spcPts val="0"/>
              </a:spcBef>
              <a:buNone/>
            </a:pPr>
            <a:r>
              <a:rPr lang="vi-VN" dirty="0" smtClean="0">
                <a:latin typeface="Times New Roman" panose="02020603050405020304" pitchFamily="18" charset="0"/>
                <a:cs typeface="Times New Roman" panose="02020603050405020304" pitchFamily="18" charset="0"/>
              </a:rPr>
              <a:t>+ FSH: kích thích ống sinh tinh sản sinh tinh trùng.</a:t>
            </a:r>
          </a:p>
          <a:p>
            <a:pPr marL="0" indent="0" algn="just">
              <a:spcBef>
                <a:spcPts val="0"/>
              </a:spcBef>
              <a:buNone/>
            </a:pPr>
            <a:r>
              <a:rPr lang="vi-VN" dirty="0" smtClean="0">
                <a:latin typeface="Times New Roman" panose="02020603050405020304" pitchFamily="18" charset="0"/>
                <a:cs typeface="Times New Roman" panose="02020603050405020304" pitchFamily="18" charset="0"/>
              </a:rPr>
              <a:t>+ LH kích thích tế bào kẽ sản xuất testostêrôn, testostêrôn kích thích sản sinh ra tinh trùng.</a:t>
            </a:r>
          </a:p>
          <a:p>
            <a:pPr marL="0" indent="0" algn="just">
              <a:spcBef>
                <a:spcPts val="0"/>
              </a:spcBef>
              <a:buNone/>
            </a:pPr>
            <a:r>
              <a:rPr lang="vi-VN" dirty="0">
                <a:latin typeface="Times New Roman" panose="02020603050405020304" pitchFamily="18" charset="0"/>
                <a:cs typeface="Times New Roman" panose="02020603050405020304" pitchFamily="18" charset="0"/>
                <a:sym typeface="Wingdings"/>
              </a:rPr>
              <a:t></a:t>
            </a:r>
            <a:r>
              <a:rPr lang="vi-VN" dirty="0" smtClean="0">
                <a:latin typeface="Times New Roman" panose="02020603050405020304" pitchFamily="18" charset="0"/>
                <a:cs typeface="Times New Roman" panose="02020603050405020304" pitchFamily="18" charset="0"/>
              </a:rPr>
              <a:t> Khi nồng độ testosteron trong máu tăng cao gây ức chế ngược, vùng dưới đồi và tuyến yên giảm tiết GnRh, FSH và LH.</a:t>
            </a:r>
          </a:p>
        </p:txBody>
      </p:sp>
    </p:spTree>
    <p:extLst>
      <p:ext uri="{BB962C8B-B14F-4D97-AF65-F5344CB8AC3E}">
        <p14:creationId xmlns:p14="http://schemas.microsoft.com/office/powerpoint/2010/main" val="39166147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24600" y="2705100"/>
            <a:ext cx="4343400" cy="4152900"/>
          </a:xfrm>
          <a:prstGeom prst="rect">
            <a:avLst/>
          </a:prstGeom>
          <a:noFill/>
          <a:ln w="9525">
            <a:noFill/>
          </a:ln>
        </p:spPr>
      </p:pic>
      <p:pic>
        <p:nvPicPr>
          <p:cNvPr id="3" name="Picture 2"/>
          <p:cNvPicPr>
            <a:picLocks noChangeAspect="1"/>
          </p:cNvPicPr>
          <p:nvPr/>
        </p:nvPicPr>
        <p:blipFill>
          <a:blip r:embed="rId3"/>
          <a:stretch>
            <a:fillRect/>
          </a:stretch>
        </p:blipFill>
        <p:spPr>
          <a:xfrm>
            <a:off x="1524000" y="152400"/>
            <a:ext cx="4362450" cy="3962400"/>
          </a:xfrm>
          <a:prstGeom prst="rect">
            <a:avLst/>
          </a:prstGeom>
          <a:noFill/>
          <a:ln w="9525">
            <a:noFill/>
          </a:ln>
        </p:spPr>
      </p:pic>
      <p:cxnSp>
        <p:nvCxnSpPr>
          <p:cNvPr id="12" name="Straight Arrow Connector 11"/>
          <p:cNvCxnSpPr/>
          <p:nvPr/>
        </p:nvCxnSpPr>
        <p:spPr>
          <a:xfrm>
            <a:off x="5029200" y="2057400"/>
            <a:ext cx="2590800" cy="2057400"/>
          </a:xfrm>
          <a:prstGeom prst="straightConnector1">
            <a:avLst/>
          </a:prstGeom>
          <a:ln w="508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2"/>
          <a:stretch>
            <a:fillRect/>
          </a:stretch>
        </p:blipFill>
        <p:spPr>
          <a:xfrm>
            <a:off x="1628775" y="0"/>
            <a:ext cx="8953500" cy="6172200"/>
          </a:xfrm>
          <a:prstGeom prst="rect">
            <a:avLst/>
          </a:prstGeom>
          <a:noFill/>
          <a:ln w="9525">
            <a:noFill/>
          </a:ln>
        </p:spPr>
      </p:pic>
      <p:sp>
        <p:nvSpPr>
          <p:cNvPr id="14" name="Rounded Rectangle 13"/>
          <p:cNvSpPr/>
          <p:nvPr/>
        </p:nvSpPr>
        <p:spPr>
          <a:xfrm>
            <a:off x="4114800" y="6172200"/>
            <a:ext cx="3962400" cy="6477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400" b="1" dirty="0">
                <a:solidFill>
                  <a:srgbClr val="C00000"/>
                </a:solidFill>
              </a:rPr>
              <a:t>CẤU TẠO BUỒNG TRỨNG</a:t>
            </a:r>
          </a:p>
        </p:txBody>
      </p:sp>
    </p:spTree>
    <p:extLst>
      <p:ext uri="{BB962C8B-B14F-4D97-AF65-F5344CB8AC3E}">
        <p14:creationId xmlns:p14="http://schemas.microsoft.com/office/powerpoint/2010/main" val="1236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xit" presetSubtype="4" fill="hold" nodeType="clickEffect">
                                  <p:stCondLst>
                                    <p:cond delay="0"/>
                                  </p:stCondLst>
                                  <p:childTnLst>
                                    <p:animEffect transition="out" filter="wipe(down)">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par>
                                <p:cTn id="19" presetID="22" presetClass="exit" presetSubtype="4" fill="hold" nodeType="withEffect">
                                  <p:stCondLst>
                                    <p:cond delay="0"/>
                                  </p:stCondLst>
                                  <p:childTnLst>
                                    <p:animEffect transition="out" filter="wipe(down)">
                                      <p:cBhvr>
                                        <p:cTn id="20" dur="500"/>
                                        <p:tgtEl>
                                          <p:spTgt spid="2"/>
                                        </p:tgtEl>
                                      </p:cBhvr>
                                    </p:animEffect>
                                    <p:set>
                                      <p:cBhvr>
                                        <p:cTn id="21" dur="1" fill="hold">
                                          <p:stCondLst>
                                            <p:cond delay="499"/>
                                          </p:stCondLst>
                                        </p:cTn>
                                        <p:tgtEl>
                                          <p:spTgt spid="2"/>
                                        </p:tgtEl>
                                        <p:attrNameLst>
                                          <p:attrName>style.visibility</p:attrName>
                                        </p:attrNameLst>
                                      </p:cBhvr>
                                      <p:to>
                                        <p:strVal val="hidden"/>
                                      </p:to>
                                    </p:set>
                                  </p:childTnLst>
                                </p:cTn>
                              </p:par>
                              <p:par>
                                <p:cTn id="22" presetID="22" presetClass="exit" presetSubtype="4" fill="hold" nodeType="withEffect">
                                  <p:stCondLst>
                                    <p:cond delay="0"/>
                                  </p:stCondLst>
                                  <p:childTnLst>
                                    <p:animEffect transition="out" filter="wipe(down)">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58"/>
          <p:cNvSpPr txBox="1"/>
          <p:nvPr/>
        </p:nvSpPr>
        <p:spPr>
          <a:xfrm>
            <a:off x="3657600" y="685801"/>
            <a:ext cx="4724400" cy="366713"/>
          </a:xfrm>
          <a:prstGeom prst="rect">
            <a:avLst/>
          </a:prstGeom>
          <a:noFill/>
          <a:ln w="9525">
            <a:noFill/>
          </a:ln>
        </p:spPr>
        <p:txBody>
          <a:bodyPr>
            <a:spAutoFit/>
          </a:bodyPr>
          <a:lstStyle/>
          <a:p>
            <a:pPr>
              <a:spcBef>
                <a:spcPct val="50000"/>
              </a:spcBef>
            </a:pPr>
            <a:endParaRPr lang="en-US" altLang="en-US" dirty="0">
              <a:latin typeface="Arial" panose="020B0604020202020204" pitchFamily="34" charset="0"/>
            </a:endParaRPr>
          </a:p>
        </p:txBody>
      </p:sp>
      <p:graphicFrame>
        <p:nvGraphicFramePr>
          <p:cNvPr id="16387" name="Content Placeholder 16386"/>
          <p:cNvGraphicFramePr>
            <a:graphicFrameLocks noGrp="1"/>
          </p:cNvGraphicFramePr>
          <p:nvPr>
            <p:ph/>
            <p:extLst/>
          </p:nvPr>
        </p:nvGraphicFramePr>
        <p:xfrm>
          <a:off x="1557339" y="2667001"/>
          <a:ext cx="9091613" cy="4143359"/>
        </p:xfrm>
        <a:graphic>
          <a:graphicData uri="http://schemas.openxmlformats.org/drawingml/2006/table">
            <a:tbl>
              <a:tblPr/>
              <a:tblGrid>
                <a:gridCol w="3030538"/>
                <a:gridCol w="3030537"/>
                <a:gridCol w="3030538"/>
              </a:tblGrid>
              <a:tr h="7683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Clr>
                          <a:schemeClr val="hlink"/>
                        </a:buClr>
                        <a:buSzPct val="70000"/>
                        <a:buFont typeface="Wingdings" panose="05000000000000000000" pitchFamily="2" charset="2"/>
                        <a:buNone/>
                      </a:pPr>
                      <a:r>
                        <a:rPr lang="en-US" altLang="en-US" sz="3200" b="1" dirty="0">
                          <a:solidFill>
                            <a:srgbClr val="C00000"/>
                          </a:solidFill>
                          <a:latin typeface="Times New Roman" panose="02020603050405020304" pitchFamily="18" charset="0"/>
                          <a:cs typeface="Times New Roman" panose="02020603050405020304" pitchFamily="18" charset="0"/>
                        </a:rPr>
                        <a:t>Tên hoocmon</a:t>
                      </a:r>
                      <a:endParaRPr lang="en-US" altLang="en-US" sz="32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endParaRPr>
                    </a:p>
                  </a:txBody>
                  <a:tcPr marL="91443" marR="91443" marT="45712" marB="45712">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Clr>
                          <a:schemeClr val="hlink"/>
                        </a:buClr>
                        <a:buSzPct val="70000"/>
                        <a:buFont typeface="Wingdings" panose="05000000000000000000" pitchFamily="2" charset="2"/>
                        <a:buNone/>
                      </a:pPr>
                      <a:r>
                        <a:rPr lang="en-US" altLang="en-US" sz="3200" b="1" dirty="0">
                          <a:solidFill>
                            <a:srgbClr val="FF0000"/>
                          </a:solidFill>
                          <a:latin typeface="Times New Roman" panose="02020603050405020304" pitchFamily="18" charset="0"/>
                          <a:cs typeface="Times New Roman" panose="02020603050405020304" pitchFamily="18" charset="0"/>
                        </a:rPr>
                        <a:t>Nơi sản sinh</a:t>
                      </a:r>
                      <a:endParaRPr lang="en-US" altLang="en-US" sz="32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txBody>
                  <a:tcPr marL="91443" marR="91443" marT="45712" marB="45712">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Clr>
                          <a:schemeClr val="hlink"/>
                        </a:buClr>
                        <a:buSzPct val="70000"/>
                        <a:buFont typeface="Wingdings" panose="05000000000000000000" pitchFamily="2" charset="2"/>
                        <a:buNone/>
                      </a:pPr>
                      <a:r>
                        <a:rPr lang="en-US" altLang="en-US" sz="3200" b="1" dirty="0">
                          <a:solidFill>
                            <a:srgbClr val="FF0000"/>
                          </a:solidFill>
                          <a:latin typeface="Times New Roman" panose="02020603050405020304" pitchFamily="18" charset="0"/>
                          <a:cs typeface="Times New Roman" panose="02020603050405020304" pitchFamily="18" charset="0"/>
                        </a:rPr>
                        <a:t>Tác dụng</a:t>
                      </a:r>
                      <a:endParaRPr lang="en-US" altLang="en-US" sz="32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txBody>
                  <a:tcPr marL="91443" marR="91443" marT="45712" marB="45712">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769938">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Clr>
                          <a:schemeClr val="hlink"/>
                        </a:buClr>
                        <a:buSzPct val="70000"/>
                        <a:buFont typeface="Wingdings" panose="05000000000000000000" pitchFamily="2" charset="2"/>
                        <a:buNone/>
                      </a:pPr>
                      <a:r>
                        <a:rPr lang="en-US" altLang="en-US" sz="3200" b="1" dirty="0">
                          <a:solidFill>
                            <a:srgbClr val="C00000"/>
                          </a:solidFill>
                          <a:latin typeface="Times New Roman" panose="02020603050405020304" pitchFamily="18" charset="0"/>
                          <a:cs typeface="Times New Roman" panose="02020603050405020304" pitchFamily="18" charset="0"/>
                        </a:rPr>
                        <a:t>GnRH</a:t>
                      </a:r>
                      <a:endParaRPr lang="en-US" altLang="en-US" sz="32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endParaRPr>
                    </a:p>
                  </a:txBody>
                  <a:tcPr marL="91443" marR="91443" marT="45712" marB="45712">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Clr>
                          <a:schemeClr val="hlink"/>
                        </a:buClr>
                        <a:buSzPct val="70000"/>
                        <a:buFont typeface="Wingdings" panose="05000000000000000000" pitchFamily="2" charset="2"/>
                        <a:buNone/>
                      </a:pPr>
                      <a:endParaRPr lang="en-US" altLang="en-US" sz="3200" dirty="0">
                        <a:latin typeface="Times New Roman" panose="02020603050405020304" pitchFamily="18" charset="0"/>
                        <a:ea typeface="Arial" panose="020B0604020202020204" pitchFamily="34" charset="0"/>
                        <a:cs typeface="Times New Roman" panose="02020603050405020304" pitchFamily="18" charset="0"/>
                      </a:endParaRPr>
                    </a:p>
                  </a:txBody>
                  <a:tcPr marL="91443" marR="91443" marT="45712" marB="45712">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Clr>
                          <a:schemeClr val="hlink"/>
                        </a:buClr>
                        <a:buSzPct val="70000"/>
                        <a:buFont typeface="Wingdings" panose="05000000000000000000" pitchFamily="2" charset="2"/>
                        <a:buNone/>
                      </a:pPr>
                      <a:endParaRPr lang="en-US" altLang="en-US" sz="3200" dirty="0">
                        <a:latin typeface="Times New Roman" panose="02020603050405020304" pitchFamily="18" charset="0"/>
                        <a:ea typeface="Arial" panose="020B0604020202020204" pitchFamily="34" charset="0"/>
                        <a:cs typeface="Times New Roman" panose="02020603050405020304" pitchFamily="18" charset="0"/>
                      </a:endParaRPr>
                    </a:p>
                  </a:txBody>
                  <a:tcPr marL="91443" marR="91443" marT="45712" marB="45712">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7683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Clr>
                          <a:schemeClr val="hlink"/>
                        </a:buClr>
                        <a:buSzPct val="70000"/>
                        <a:buFont typeface="Wingdings" panose="05000000000000000000" pitchFamily="2" charset="2"/>
                        <a:buNone/>
                      </a:pPr>
                      <a:r>
                        <a:rPr lang="en-US" altLang="en-US" sz="3200" b="1" dirty="0">
                          <a:solidFill>
                            <a:srgbClr val="C00000"/>
                          </a:solidFill>
                          <a:latin typeface="Times New Roman" panose="02020603050405020304" pitchFamily="18" charset="0"/>
                          <a:cs typeface="Times New Roman" panose="02020603050405020304" pitchFamily="18" charset="0"/>
                        </a:rPr>
                        <a:t>FSH</a:t>
                      </a:r>
                      <a:endParaRPr lang="en-US" altLang="en-US" sz="32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endParaRPr>
                    </a:p>
                  </a:txBody>
                  <a:tcPr marL="91443" marR="91443" marT="45712" marB="45712">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Clr>
                          <a:schemeClr val="hlink"/>
                        </a:buClr>
                        <a:buSzPct val="70000"/>
                        <a:buFont typeface="Wingdings" panose="05000000000000000000" pitchFamily="2" charset="2"/>
                        <a:buNone/>
                      </a:pPr>
                      <a:endParaRPr lang="en-US" altLang="en-US" sz="3200" dirty="0">
                        <a:latin typeface="Times New Roman" panose="02020603050405020304" pitchFamily="18" charset="0"/>
                        <a:ea typeface="Arial" panose="020B0604020202020204" pitchFamily="34" charset="0"/>
                        <a:cs typeface="Times New Roman" panose="02020603050405020304" pitchFamily="18" charset="0"/>
                      </a:endParaRPr>
                    </a:p>
                  </a:txBody>
                  <a:tcPr marL="91443" marR="91443" marT="45712" marB="45712">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Clr>
                          <a:schemeClr val="hlink"/>
                        </a:buClr>
                        <a:buSzPct val="70000"/>
                        <a:buFont typeface="Wingdings" panose="05000000000000000000" pitchFamily="2" charset="2"/>
                        <a:buNone/>
                      </a:pPr>
                      <a:endParaRPr lang="en-US" altLang="en-US" sz="3200" dirty="0">
                        <a:latin typeface="Times New Roman" panose="02020603050405020304" pitchFamily="18" charset="0"/>
                        <a:ea typeface="Arial" panose="020B0604020202020204" pitchFamily="34" charset="0"/>
                        <a:cs typeface="Times New Roman" panose="02020603050405020304" pitchFamily="18" charset="0"/>
                      </a:endParaRPr>
                    </a:p>
                  </a:txBody>
                  <a:tcPr marL="91443" marR="91443" marT="45712" marB="45712">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769937">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Clr>
                          <a:schemeClr val="hlink"/>
                        </a:buClr>
                        <a:buSzPct val="70000"/>
                        <a:buFont typeface="Wingdings" panose="05000000000000000000" pitchFamily="2" charset="2"/>
                        <a:buNone/>
                      </a:pPr>
                      <a:r>
                        <a:rPr lang="en-US" altLang="en-US" sz="3200" b="1" dirty="0">
                          <a:solidFill>
                            <a:srgbClr val="C00000"/>
                          </a:solidFill>
                          <a:latin typeface="Times New Roman" panose="02020603050405020304" pitchFamily="18" charset="0"/>
                          <a:cs typeface="Times New Roman" panose="02020603050405020304" pitchFamily="18" charset="0"/>
                        </a:rPr>
                        <a:t>LH</a:t>
                      </a:r>
                      <a:endParaRPr lang="en-US" altLang="en-US" sz="32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endParaRPr>
                    </a:p>
                  </a:txBody>
                  <a:tcPr marL="91443" marR="91443" marT="45712" marB="45712">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Clr>
                          <a:schemeClr val="hlink"/>
                        </a:buClr>
                        <a:buSzPct val="70000"/>
                        <a:buFont typeface="Wingdings" panose="05000000000000000000" pitchFamily="2" charset="2"/>
                        <a:buNone/>
                      </a:pPr>
                      <a:endParaRPr lang="en-US" altLang="en-US" sz="3200" dirty="0">
                        <a:latin typeface="Times New Roman" panose="02020603050405020304" pitchFamily="18" charset="0"/>
                        <a:ea typeface="Arial" panose="020B0604020202020204" pitchFamily="34" charset="0"/>
                        <a:cs typeface="Times New Roman" panose="02020603050405020304" pitchFamily="18" charset="0"/>
                      </a:endParaRPr>
                    </a:p>
                  </a:txBody>
                  <a:tcPr marL="91443" marR="91443" marT="45712" marB="45712">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Clr>
                          <a:schemeClr val="hlink"/>
                        </a:buClr>
                        <a:buSzPct val="70000"/>
                        <a:buFont typeface="Wingdings" panose="05000000000000000000" pitchFamily="2" charset="2"/>
                        <a:buNone/>
                      </a:pPr>
                      <a:endParaRPr lang="en-US" altLang="en-US" sz="3200" dirty="0">
                        <a:latin typeface="Times New Roman" panose="02020603050405020304" pitchFamily="18" charset="0"/>
                        <a:ea typeface="Arial" panose="020B0604020202020204" pitchFamily="34" charset="0"/>
                        <a:cs typeface="Times New Roman" panose="02020603050405020304" pitchFamily="18" charset="0"/>
                      </a:endParaRPr>
                    </a:p>
                  </a:txBody>
                  <a:tcPr marL="91443" marR="91443" marT="45712" marB="45712">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82232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eaLnBrk="1" hangingPunct="1">
                        <a:spcBef>
                          <a:spcPct val="20000"/>
                        </a:spcBef>
                        <a:buClr>
                          <a:schemeClr val="hlink"/>
                        </a:buClr>
                        <a:buSzPct val="70000"/>
                        <a:buFont typeface="Wingdings" panose="05000000000000000000" pitchFamily="2" charset="2"/>
                        <a:buNone/>
                      </a:pPr>
                      <a:r>
                        <a:rPr lang="en-US" altLang="en-US" sz="3200" b="1" dirty="0">
                          <a:solidFill>
                            <a:srgbClr val="C00000"/>
                          </a:solidFill>
                          <a:latin typeface="Times New Roman" panose="02020603050405020304" pitchFamily="18" charset="0"/>
                          <a:cs typeface="Times New Roman" panose="02020603050405020304" pitchFamily="18" charset="0"/>
                        </a:rPr>
                        <a:t>Ostrogen v</a:t>
                      </a:r>
                      <a:r>
                        <a:rPr lang="en-US" altLang="en-US" sz="32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à</a:t>
                      </a:r>
                      <a:r>
                        <a:rPr lang="en-US" altLang="en-US" sz="3200" b="1" dirty="0">
                          <a:solidFill>
                            <a:srgbClr val="C00000"/>
                          </a:solidFill>
                          <a:latin typeface="Times New Roman" panose="02020603050405020304" pitchFamily="18" charset="0"/>
                          <a:cs typeface="Times New Roman" panose="02020603050405020304" pitchFamily="18" charset="0"/>
                        </a:rPr>
                        <a:t> Progesteron</a:t>
                      </a:r>
                      <a:endParaRPr lang="en-US" altLang="en-US" sz="32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endParaRPr>
                    </a:p>
                  </a:txBody>
                  <a:tcPr marL="91443" marR="91443" marT="45712" marB="45712">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Clr>
                          <a:schemeClr val="hlink"/>
                        </a:buClr>
                        <a:buSzPct val="70000"/>
                        <a:buFont typeface="Wingdings" panose="05000000000000000000" pitchFamily="2" charset="2"/>
                        <a:buNone/>
                      </a:pPr>
                      <a:endParaRPr lang="en-US" altLang="en-US" sz="3200" dirty="0">
                        <a:latin typeface="Times New Roman" panose="02020603050405020304" pitchFamily="18" charset="0"/>
                        <a:ea typeface="Arial" panose="020B0604020202020204" pitchFamily="34" charset="0"/>
                        <a:cs typeface="Times New Roman" panose="02020603050405020304" pitchFamily="18" charset="0"/>
                      </a:endParaRPr>
                    </a:p>
                  </a:txBody>
                  <a:tcPr marL="91443" marR="91443" marT="45712" marB="45712">
                    <a:lnL w="12700"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eaLnBrk="1" hangingPunct="1">
                        <a:spcBef>
                          <a:spcPct val="20000"/>
                        </a:spcBef>
                        <a:buClr>
                          <a:schemeClr val="hlink"/>
                        </a:buClr>
                        <a:buSzPct val="70000"/>
                        <a:buFont typeface="Wingdings" panose="05000000000000000000" pitchFamily="2" charset="2"/>
                        <a:buNone/>
                      </a:pPr>
                      <a:endParaRPr lang="en-US" altLang="en-US" sz="3200" dirty="0">
                        <a:latin typeface="Times New Roman" panose="02020603050405020304" pitchFamily="18" charset="0"/>
                        <a:ea typeface="Arial" panose="020B0604020202020204" pitchFamily="34" charset="0"/>
                        <a:cs typeface="Times New Roman" panose="02020603050405020304" pitchFamily="18" charset="0"/>
                      </a:endParaRPr>
                    </a:p>
                  </a:txBody>
                  <a:tcPr marL="91443" marR="91443" marT="45712" marB="45712">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r>
            </a:tbl>
          </a:graphicData>
        </a:graphic>
      </p:graphicFrame>
      <p:sp>
        <p:nvSpPr>
          <p:cNvPr id="16413" name="Rectangle 1"/>
          <p:cNvSpPr/>
          <p:nvPr/>
        </p:nvSpPr>
        <p:spPr>
          <a:xfrm>
            <a:off x="1576388" y="533401"/>
            <a:ext cx="9118600" cy="2062103"/>
          </a:xfrm>
          <a:prstGeom prst="rect">
            <a:avLst/>
          </a:prstGeom>
          <a:noFill/>
          <a:ln w="9525">
            <a:noFill/>
          </a:ln>
        </p:spPr>
        <p:txBody>
          <a:bodyPr>
            <a:spAutoFit/>
          </a:bodyPr>
          <a:lstStyle/>
          <a:p>
            <a:pPr algn="ctr"/>
            <a:r>
              <a:rPr lang="en-US" altLang="en-US" sz="3200" b="1" dirty="0">
                <a:solidFill>
                  <a:srgbClr val="C00000"/>
                </a:solidFill>
                <a:latin typeface="Times New Roman" panose="02020603050405020304" pitchFamily="18" charset="0"/>
                <a:cs typeface="Times New Roman" panose="02020603050405020304" pitchFamily="18" charset="0"/>
              </a:rPr>
              <a:t>Hãy cho biết tên các hoocmon, nơi sản sinh, ảnh hưởng của chúng đến quá trình phát triển, chín v</a:t>
            </a:r>
            <a:r>
              <a:rPr lang="en-US" altLang="en-US" sz="32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à</a:t>
            </a:r>
            <a:r>
              <a:rPr lang="en-US" altLang="en-US" sz="3200" b="1" dirty="0">
                <a:solidFill>
                  <a:srgbClr val="C00000"/>
                </a:solidFill>
                <a:latin typeface="Times New Roman" panose="02020603050405020304" pitchFamily="18" charset="0"/>
                <a:cs typeface="Times New Roman" panose="02020603050405020304" pitchFamily="18" charset="0"/>
              </a:rPr>
              <a:t> rụng trứng như thế n</a:t>
            </a:r>
            <a:r>
              <a:rPr lang="en-US" altLang="en-US" sz="32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à</a:t>
            </a:r>
            <a:r>
              <a:rPr lang="en-US" altLang="en-US" sz="3200" b="1" dirty="0">
                <a:solidFill>
                  <a:srgbClr val="C00000"/>
                </a:solidFill>
                <a:latin typeface="Times New Roman" panose="02020603050405020304" pitchFamily="18" charset="0"/>
                <a:cs typeface="Times New Roman" panose="02020603050405020304" pitchFamily="18" charset="0"/>
              </a:rPr>
              <a:t>o?</a:t>
            </a:r>
          </a:p>
          <a:p>
            <a:pPr algn="ct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a:latin typeface="Times New Roman" panose="02020603050405020304" pitchFamily="18" charset="0"/>
                <a:cs typeface="Times New Roman" panose="02020603050405020304" pitchFamily="18" charset="0"/>
              </a:rPr>
              <a:t>Thời gian thực hiện: 3 phút.</a:t>
            </a:r>
            <a:endParaRPr lang="en-US" altLang="en-US" sz="3200" b="1"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ounded Rectangle 2"/>
          <p:cNvSpPr/>
          <p:nvPr/>
        </p:nvSpPr>
        <p:spPr>
          <a:xfrm>
            <a:off x="4078288" y="-15876"/>
            <a:ext cx="4608512" cy="54927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sz="3200" b="1" dirty="0">
                <a:solidFill>
                  <a:srgbClr val="C00000"/>
                </a:solidFill>
                <a:latin typeface="Times New Roman" panose="02020603050405020304" pitchFamily="18" charset="0"/>
                <a:cs typeface="Times New Roman" panose="02020603050405020304" pitchFamily="18" charset="0"/>
              </a:rPr>
              <a:t>PHIẾU HỌC TẬP SỐ 2</a:t>
            </a:r>
            <a:endParaRPr sz="32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52178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checkerboard(across)">
                                      <p:cBhvr>
                                        <p:cTn id="7" dur="500"/>
                                        <p:tgtEl>
                                          <p:spTgt spid="16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6785" name="Group 49"/>
          <p:cNvGraphicFramePr>
            <a:graphicFrameLocks noGrp="1"/>
          </p:cNvGraphicFramePr>
          <p:nvPr>
            <p:extLst/>
          </p:nvPr>
        </p:nvGraphicFramePr>
        <p:xfrm>
          <a:off x="1597026" y="457200"/>
          <a:ext cx="8918575" cy="6045200"/>
        </p:xfrm>
        <a:graphic>
          <a:graphicData uri="http://schemas.openxmlformats.org/drawingml/2006/table">
            <a:tbl>
              <a:tblPr/>
              <a:tblGrid>
                <a:gridCol w="2422732"/>
                <a:gridCol w="2728160"/>
                <a:gridCol w="3767683"/>
              </a:tblGrid>
              <a:tr h="6858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en-US" sz="2800" b="1" i="0" u="none" strike="noStrike" cap="none" normalizeH="0" baseline="0" dirty="0" err="1" smtClean="0">
                          <a:ln>
                            <a:noFill/>
                          </a:ln>
                          <a:solidFill>
                            <a:srgbClr val="FF0000"/>
                          </a:solidFill>
                          <a:effectLst/>
                          <a:latin typeface="Times New Roman" panose="02020603050405020304" pitchFamily="18" charset="0"/>
                        </a:rPr>
                        <a:t>Tên</a:t>
                      </a:r>
                      <a:r>
                        <a:rPr kumimoji="0" lang="en-US" alt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altLang="en-US" sz="2800" b="1" i="0" u="none" strike="noStrike" cap="none" normalizeH="0" baseline="0" dirty="0" err="1" smtClean="0">
                          <a:ln>
                            <a:noFill/>
                          </a:ln>
                          <a:solidFill>
                            <a:srgbClr val="FF0000"/>
                          </a:solidFill>
                          <a:effectLst/>
                          <a:latin typeface="Times New Roman" panose="02020603050405020304" pitchFamily="18" charset="0"/>
                        </a:rPr>
                        <a:t>hoocmon</a:t>
                      </a:r>
                      <a:endParaRPr kumimoji="0" lang="en-US" altLang="en-US" sz="2800" b="1" i="0" u="none" strike="noStrike" cap="none" normalizeH="0" baseline="0" dirty="0" smtClean="0">
                        <a:ln>
                          <a:noFill/>
                        </a:ln>
                        <a:solidFill>
                          <a:srgbClr val="FF0000"/>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en-US" sz="2800" b="1" i="0" u="none" strike="noStrike" cap="none" normalizeH="0" baseline="0" dirty="0" err="1" smtClean="0">
                          <a:ln>
                            <a:noFill/>
                          </a:ln>
                          <a:solidFill>
                            <a:srgbClr val="FF0000"/>
                          </a:solidFill>
                          <a:effectLst/>
                          <a:latin typeface="Times New Roman" panose="02020603050405020304" pitchFamily="18" charset="0"/>
                        </a:rPr>
                        <a:t>Nơi</a:t>
                      </a:r>
                      <a:r>
                        <a:rPr kumimoji="0" lang="en-US" alt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altLang="en-US" sz="2800" b="1" i="0" u="none" strike="noStrike" cap="none" normalizeH="0" baseline="0" dirty="0" err="1" smtClean="0">
                          <a:ln>
                            <a:noFill/>
                          </a:ln>
                          <a:solidFill>
                            <a:srgbClr val="FF0000"/>
                          </a:solidFill>
                          <a:effectLst/>
                          <a:latin typeface="Times New Roman" panose="02020603050405020304" pitchFamily="18" charset="0"/>
                        </a:rPr>
                        <a:t>sản</a:t>
                      </a:r>
                      <a:r>
                        <a:rPr kumimoji="0" lang="en-US" alt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altLang="en-US" sz="2800" b="1" i="0" u="none" strike="noStrike" cap="none" normalizeH="0" baseline="0" dirty="0" err="1" smtClean="0">
                          <a:ln>
                            <a:noFill/>
                          </a:ln>
                          <a:solidFill>
                            <a:srgbClr val="FF0000"/>
                          </a:solidFill>
                          <a:effectLst/>
                          <a:latin typeface="Times New Roman" panose="02020603050405020304" pitchFamily="18" charset="0"/>
                        </a:rPr>
                        <a:t>sinh</a:t>
                      </a:r>
                      <a:endParaRPr kumimoji="0" lang="en-US" altLang="en-US" sz="2800" b="1" i="0" u="none" strike="noStrike" cap="none" normalizeH="0" baseline="0" dirty="0" smtClean="0">
                        <a:ln>
                          <a:noFill/>
                        </a:ln>
                        <a:solidFill>
                          <a:srgbClr val="FF0000"/>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r>
                        <a:rPr kumimoji="0" lang="en-US" altLang="en-US" sz="2800" b="1" i="0" u="none" strike="noStrike" cap="none" normalizeH="0" baseline="0" dirty="0" err="1" smtClean="0">
                          <a:ln>
                            <a:noFill/>
                          </a:ln>
                          <a:solidFill>
                            <a:srgbClr val="FF0000"/>
                          </a:solidFill>
                          <a:effectLst/>
                          <a:latin typeface="Times New Roman" panose="02020603050405020304" pitchFamily="18" charset="0"/>
                        </a:rPr>
                        <a:t>Tác</a:t>
                      </a:r>
                      <a:r>
                        <a:rPr kumimoji="0" lang="en-US" altLang="en-US" sz="2800" b="1" i="0" u="none" strike="noStrike" cap="none" normalizeH="0" baseline="0" dirty="0" smtClean="0">
                          <a:ln>
                            <a:noFill/>
                          </a:ln>
                          <a:solidFill>
                            <a:srgbClr val="FF0000"/>
                          </a:solidFill>
                          <a:effectLst/>
                          <a:latin typeface="Times New Roman" panose="02020603050405020304" pitchFamily="18" charset="0"/>
                        </a:rPr>
                        <a:t> </a:t>
                      </a:r>
                      <a:r>
                        <a:rPr kumimoji="0" lang="en-US" altLang="en-US" sz="2800" b="1" i="0" u="none" strike="noStrike" cap="none" normalizeH="0" baseline="0" dirty="0" err="1" smtClean="0">
                          <a:ln>
                            <a:noFill/>
                          </a:ln>
                          <a:solidFill>
                            <a:srgbClr val="FF0000"/>
                          </a:solidFill>
                          <a:effectLst/>
                          <a:latin typeface="Times New Roman" panose="02020603050405020304" pitchFamily="18" charset="0"/>
                        </a:rPr>
                        <a:t>dụng</a:t>
                      </a:r>
                      <a:endParaRPr kumimoji="0" lang="en-US" altLang="en-US" sz="2800" b="1" i="0" u="none" strike="noStrike" cap="none" normalizeH="0" baseline="0" dirty="0" smtClean="0">
                        <a:ln>
                          <a:noFill/>
                        </a:ln>
                        <a:solidFill>
                          <a:srgbClr val="FF0000"/>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716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endParaRPr kumimoji="0" lang="en-US" altLang="en-US" sz="2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endParaRPr kumimoji="0" lang="en-US" altLang="en-US" sz="2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endParaRPr kumimoji="0" lang="en-US" altLang="en-US" sz="2800" b="0" i="0" u="none" strike="noStrike" cap="none" normalizeH="0" baseline="0" dirty="0" smtClean="0">
                        <a:ln>
                          <a:noFill/>
                        </a:ln>
                        <a:solidFill>
                          <a:schemeClr val="tx1"/>
                        </a:solidFill>
                        <a:effectLst/>
                        <a:latin typeface="Verdana" panose="020B060403050404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081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endParaRPr kumimoji="0" lang="en-US" altLang="en-US" sz="2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endParaRPr kumimoji="0" lang="en-US" altLang="en-US" sz="2800" b="0" i="0" u="none" strike="noStrike" cap="none" normalizeH="0" baseline="0" dirty="0" smtClean="0">
                        <a:ln>
                          <a:noFill/>
                        </a:ln>
                        <a:solidFill>
                          <a:schemeClr val="tx1"/>
                        </a:solidFill>
                        <a:effectLst/>
                        <a:latin typeface="Verdan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endParaRPr kumimoji="0" lang="en-US" altLang="en-US" sz="2800" b="0" i="0" u="none" strike="noStrike" cap="none" normalizeH="0" baseline="0" smtClean="0">
                        <a:ln>
                          <a:noFill/>
                        </a:ln>
                        <a:solidFill>
                          <a:schemeClr val="tx1"/>
                        </a:solidFill>
                        <a:effectLst/>
                        <a:latin typeface="Verdana" panose="020B060403050404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081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endParaRPr kumimoji="0" lang="en-US" altLang="en-US" sz="2800" b="0" i="0" u="none" strike="noStrike" cap="none" normalizeH="0" baseline="0" smtClean="0">
                        <a:ln>
                          <a:noFill/>
                        </a:ln>
                        <a:solidFill>
                          <a:schemeClr val="tx1"/>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endParaRPr kumimoji="0" lang="en-US" altLang="en-US" sz="2800" b="0" i="0" u="none" strike="noStrike" cap="none" normalizeH="0" baseline="0" dirty="0" smtClean="0">
                        <a:ln>
                          <a:noFill/>
                        </a:ln>
                        <a:solidFill>
                          <a:schemeClr val="tx1"/>
                        </a:solidFill>
                        <a:effectLst/>
                        <a:latin typeface="Verdana" panose="020B060403050404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endParaRPr kumimoji="0" lang="en-US" altLang="en-US" sz="2800" b="0" i="0" u="none" strike="noStrike" cap="none" normalizeH="0" baseline="0" smtClean="0">
                        <a:ln>
                          <a:noFill/>
                        </a:ln>
                        <a:solidFill>
                          <a:schemeClr val="tx1"/>
                        </a:solidFill>
                        <a:effectLst/>
                        <a:latin typeface="Verdana" panose="020B060403050404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716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endParaRPr kumimoji="0" lang="en-US" altLang="en-US" sz="2800" b="0" i="0" u="none" strike="noStrike" cap="none" normalizeH="0" baseline="0" dirty="0" smtClean="0">
                        <a:ln>
                          <a:noFill/>
                        </a:ln>
                        <a:solidFill>
                          <a:schemeClr val="tx1"/>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endParaRPr kumimoji="0" lang="en-US" altLang="en-US" sz="2800" b="0" i="0" u="none" strike="noStrike" cap="none" normalizeH="0" baseline="0" smtClean="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pPr>
                      <a:endParaRPr kumimoji="0" lang="en-US" altLang="en-US" sz="2800" b="0" i="0" u="none" strike="noStrike" cap="none" normalizeH="0" baseline="0" dirty="0" smtClean="0">
                        <a:ln>
                          <a:noFill/>
                        </a:ln>
                        <a:solidFill>
                          <a:schemeClr val="tx1"/>
                        </a:solidFill>
                        <a:effectLst/>
                        <a:latin typeface="Verdana" panose="020B060403050404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16778" name="Rectangle 42">
            <a:hlinkClick r:id="" action="ppaction://noaction"/>
          </p:cNvPr>
          <p:cNvSpPr/>
          <p:nvPr/>
        </p:nvSpPr>
        <p:spPr>
          <a:xfrm>
            <a:off x="4176713" y="5410200"/>
            <a:ext cx="2514600" cy="914400"/>
          </a:xfrm>
          <a:prstGeom prst="rect">
            <a:avLst/>
          </a:prstGeom>
          <a:noFill/>
          <a:ln w="9525">
            <a:noFill/>
          </a:ln>
        </p:spPr>
        <p:txBody>
          <a:bodyPr wrap="none" anchor="ctr"/>
          <a:lstStyle/>
          <a:p>
            <a:pPr algn="ctr"/>
            <a:r>
              <a:rPr lang="en-US" altLang="en-US" sz="3200" dirty="0">
                <a:solidFill>
                  <a:srgbClr val="0000FF"/>
                </a:solidFill>
                <a:latin typeface="Times New Roman" panose="02020603050405020304" pitchFamily="18" charset="0"/>
                <a:cs typeface="Times New Roman" panose="02020603050405020304" pitchFamily="18" charset="0"/>
              </a:rPr>
              <a:t>Thể vàng</a:t>
            </a:r>
          </a:p>
        </p:txBody>
      </p:sp>
      <p:sp>
        <p:nvSpPr>
          <p:cNvPr id="116779" name="Rectangle 43"/>
          <p:cNvSpPr/>
          <p:nvPr/>
        </p:nvSpPr>
        <p:spPr>
          <a:xfrm>
            <a:off x="7011988" y="1335088"/>
            <a:ext cx="3040062" cy="890588"/>
          </a:xfrm>
          <a:prstGeom prst="rect">
            <a:avLst/>
          </a:prstGeom>
          <a:noFill/>
          <a:ln w="9525">
            <a:noFill/>
          </a:ln>
        </p:spPr>
        <p:txBody>
          <a:bodyPr wrap="none" anchor="ctr"/>
          <a:lstStyle/>
          <a:p>
            <a:pPr algn="ctr"/>
            <a:r>
              <a:rPr lang="en-US" altLang="en-US" sz="2800" dirty="0">
                <a:solidFill>
                  <a:srgbClr val="0000FF"/>
                </a:solidFill>
                <a:latin typeface="Times New Roman" panose="02020603050405020304" pitchFamily="18" charset="0"/>
                <a:cs typeface="Times New Roman" panose="02020603050405020304" pitchFamily="18" charset="0"/>
              </a:rPr>
              <a:t>Kích thích tuyến yên </a:t>
            </a:r>
          </a:p>
          <a:p>
            <a:pPr algn="ctr"/>
            <a:r>
              <a:rPr lang="en-US" altLang="en-US" sz="2800" dirty="0">
                <a:solidFill>
                  <a:srgbClr val="0000FF"/>
                </a:solidFill>
                <a:latin typeface="Times New Roman" panose="02020603050405020304" pitchFamily="18" charset="0"/>
                <a:cs typeface="Times New Roman" panose="02020603050405020304" pitchFamily="18" charset="0"/>
              </a:rPr>
              <a:t>tiết FSH và LH</a:t>
            </a:r>
          </a:p>
        </p:txBody>
      </p:sp>
      <p:sp>
        <p:nvSpPr>
          <p:cNvPr id="116781" name="Rectangle 45"/>
          <p:cNvSpPr/>
          <p:nvPr/>
        </p:nvSpPr>
        <p:spPr>
          <a:xfrm>
            <a:off x="6907213" y="2790825"/>
            <a:ext cx="3427412" cy="838200"/>
          </a:xfrm>
          <a:prstGeom prst="rect">
            <a:avLst/>
          </a:prstGeom>
          <a:noFill/>
          <a:ln w="9525">
            <a:noFill/>
          </a:ln>
        </p:spPr>
        <p:txBody>
          <a:bodyPr wrap="none" anchor="ctr"/>
          <a:lstStyle/>
          <a:p>
            <a:pPr algn="ctr"/>
            <a:r>
              <a:rPr lang="en-US" altLang="en-US" sz="2800" dirty="0">
                <a:solidFill>
                  <a:srgbClr val="0000FF"/>
                </a:solidFill>
                <a:latin typeface="Times New Roman" panose="02020603050405020304" pitchFamily="18" charset="0"/>
                <a:cs typeface="Times New Roman" panose="02020603050405020304" pitchFamily="18" charset="0"/>
              </a:rPr>
              <a:t>Kích thích nang trứng</a:t>
            </a:r>
          </a:p>
          <a:p>
            <a:pPr algn="ctr"/>
            <a:r>
              <a:rPr lang="en-US" altLang="en-US" sz="2800" dirty="0">
                <a:solidFill>
                  <a:srgbClr val="0000FF"/>
                </a:solidFill>
                <a:latin typeface="Times New Roman" panose="02020603050405020304" pitchFamily="18" charset="0"/>
                <a:cs typeface="Times New Roman" panose="02020603050405020304" pitchFamily="18" charset="0"/>
              </a:rPr>
              <a:t> phát triển và tiết ra </a:t>
            </a:r>
          </a:p>
          <a:p>
            <a:pPr algn="ctr"/>
            <a:r>
              <a:rPr lang="en-US" altLang="en-US" sz="2800" dirty="0">
                <a:solidFill>
                  <a:srgbClr val="0000FF"/>
                </a:solidFill>
                <a:latin typeface="Times New Roman" panose="02020603050405020304" pitchFamily="18" charset="0"/>
                <a:cs typeface="Times New Roman" panose="02020603050405020304" pitchFamily="18" charset="0"/>
              </a:rPr>
              <a:t>ơstrôgen</a:t>
            </a:r>
          </a:p>
        </p:txBody>
      </p:sp>
      <p:sp>
        <p:nvSpPr>
          <p:cNvPr id="116786" name="Rectangle 50"/>
          <p:cNvSpPr/>
          <p:nvPr/>
        </p:nvSpPr>
        <p:spPr>
          <a:xfrm>
            <a:off x="6892925" y="3932238"/>
            <a:ext cx="3352800" cy="990600"/>
          </a:xfrm>
          <a:prstGeom prst="rect">
            <a:avLst/>
          </a:prstGeom>
          <a:noFill/>
          <a:ln w="9525">
            <a:noFill/>
          </a:ln>
        </p:spPr>
        <p:txBody>
          <a:bodyPr wrap="none" anchor="ctr"/>
          <a:lstStyle/>
          <a:p>
            <a:pPr algn="ctr"/>
            <a:r>
              <a:rPr lang="en-US" altLang="en-US" sz="2800" dirty="0">
                <a:solidFill>
                  <a:srgbClr val="0000FF"/>
                </a:solidFill>
                <a:latin typeface="Times New Roman" panose="02020603050405020304" pitchFamily="18" charset="0"/>
                <a:cs typeface="Times New Roman" panose="02020603050405020304" pitchFamily="18" charset="0"/>
              </a:rPr>
              <a:t>Làm trứng chín, rụng </a:t>
            </a:r>
          </a:p>
          <a:p>
            <a:pPr algn="ctr"/>
            <a:r>
              <a:rPr lang="en-US" altLang="en-US" sz="2800" dirty="0">
                <a:solidFill>
                  <a:srgbClr val="0000FF"/>
                </a:solidFill>
                <a:latin typeface="Times New Roman" panose="02020603050405020304" pitchFamily="18" charset="0"/>
                <a:cs typeface="Times New Roman" panose="02020603050405020304" pitchFamily="18" charset="0"/>
              </a:rPr>
              <a:t>và tạo thể vàng</a:t>
            </a:r>
          </a:p>
        </p:txBody>
      </p:sp>
      <p:sp>
        <p:nvSpPr>
          <p:cNvPr id="116787" name="Rectangle 51"/>
          <p:cNvSpPr/>
          <p:nvPr/>
        </p:nvSpPr>
        <p:spPr>
          <a:xfrm>
            <a:off x="6907213" y="5181600"/>
            <a:ext cx="3352800" cy="1066800"/>
          </a:xfrm>
          <a:prstGeom prst="rect">
            <a:avLst/>
          </a:prstGeom>
          <a:noFill/>
          <a:ln w="9525">
            <a:noFill/>
          </a:ln>
        </p:spPr>
        <p:txBody>
          <a:bodyPr wrap="none" anchor="ctr"/>
          <a:lstStyle/>
          <a:p>
            <a:pPr algn="ctr"/>
            <a:r>
              <a:rPr lang="en-US" altLang="en-US" sz="2800" dirty="0">
                <a:solidFill>
                  <a:srgbClr val="0000FF"/>
                </a:solidFill>
                <a:latin typeface="Times New Roman" panose="02020603050405020304" pitchFamily="18" charset="0"/>
                <a:cs typeface="Times New Roman" panose="02020603050405020304" pitchFamily="18" charset="0"/>
              </a:rPr>
              <a:t>Làm niêm mạc tử cung </a:t>
            </a:r>
          </a:p>
          <a:p>
            <a:pPr algn="ctr"/>
            <a:r>
              <a:rPr lang="en-US" altLang="en-US" sz="2800" dirty="0">
                <a:solidFill>
                  <a:srgbClr val="0000FF"/>
                </a:solidFill>
                <a:latin typeface="Times New Roman" panose="02020603050405020304" pitchFamily="18" charset="0"/>
                <a:cs typeface="Times New Roman" panose="02020603050405020304" pitchFamily="18" charset="0"/>
              </a:rPr>
              <a:t>phát triển dày lên</a:t>
            </a:r>
          </a:p>
        </p:txBody>
      </p:sp>
      <p:sp>
        <p:nvSpPr>
          <p:cNvPr id="15" name="Rounded Rectangle 14"/>
          <p:cNvSpPr/>
          <p:nvPr/>
        </p:nvSpPr>
        <p:spPr>
          <a:xfrm>
            <a:off x="4078288" y="-15875"/>
            <a:ext cx="4532312" cy="457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sz="3200" b="1" dirty="0">
                <a:solidFill>
                  <a:srgbClr val="C00000"/>
                </a:solidFill>
                <a:latin typeface="Times New Roman" panose="02020603050405020304" pitchFamily="18" charset="0"/>
                <a:cs typeface="Times New Roman" panose="02020603050405020304" pitchFamily="18" charset="0"/>
              </a:rPr>
              <a:t>PHIẾU HỌC TẬP SỐ 2</a:t>
            </a:r>
            <a:endParaRPr sz="32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28" name="Rectangle 36"/>
          <p:cNvSpPr/>
          <p:nvPr/>
        </p:nvSpPr>
        <p:spPr>
          <a:xfrm>
            <a:off x="1819707" y="5334000"/>
            <a:ext cx="2209800" cy="914400"/>
          </a:xfrm>
          <a:prstGeom prst="rect">
            <a:avLst/>
          </a:prstGeom>
          <a:noFill/>
          <a:ln w="9525">
            <a:noFill/>
          </a:ln>
        </p:spPr>
        <p:txBody>
          <a:bodyPr wrap="none" anchor="ctr"/>
          <a:lstStyle/>
          <a:p>
            <a:pPr algn="ctr"/>
            <a:r>
              <a:rPr lang="en-US" altLang="en-US" sz="3200" dirty="0">
                <a:solidFill>
                  <a:srgbClr val="0000FF"/>
                </a:solidFill>
                <a:latin typeface="Times New Roman" panose="02020603050405020304" pitchFamily="18" charset="0"/>
                <a:cs typeface="Times New Roman" panose="02020603050405020304" pitchFamily="18" charset="0"/>
              </a:rPr>
              <a:t>Prôgestêrôn </a:t>
            </a:r>
          </a:p>
          <a:p>
            <a:pPr algn="ctr"/>
            <a:r>
              <a:rPr lang="en-US" altLang="en-US" sz="3200" dirty="0">
                <a:solidFill>
                  <a:srgbClr val="0000FF"/>
                </a:solidFill>
                <a:latin typeface="Times New Roman" panose="02020603050405020304" pitchFamily="18" charset="0"/>
                <a:cs typeface="Times New Roman" panose="02020603050405020304" pitchFamily="18" charset="0"/>
              </a:rPr>
              <a:t>và ơstrôgen</a:t>
            </a:r>
          </a:p>
        </p:txBody>
      </p:sp>
      <p:sp>
        <p:nvSpPr>
          <p:cNvPr id="29" name="Rectangle 41"/>
          <p:cNvSpPr/>
          <p:nvPr/>
        </p:nvSpPr>
        <p:spPr>
          <a:xfrm>
            <a:off x="4283507" y="4038600"/>
            <a:ext cx="2438400" cy="914400"/>
          </a:xfrm>
          <a:prstGeom prst="rect">
            <a:avLst/>
          </a:prstGeom>
          <a:noFill/>
          <a:ln w="9525">
            <a:noFill/>
          </a:ln>
        </p:spPr>
        <p:txBody>
          <a:bodyPr wrap="none" anchor="ctr"/>
          <a:lstStyle/>
          <a:p>
            <a:pPr algn="ctr"/>
            <a:r>
              <a:rPr lang="en-US" altLang="en-US" sz="3200" dirty="0">
                <a:solidFill>
                  <a:srgbClr val="0000FF"/>
                </a:solidFill>
                <a:latin typeface="Times New Roman" panose="02020603050405020304" pitchFamily="18" charset="0"/>
                <a:cs typeface="Times New Roman" panose="02020603050405020304" pitchFamily="18" charset="0"/>
              </a:rPr>
              <a:t>Tuyến yên</a:t>
            </a:r>
          </a:p>
        </p:txBody>
      </p:sp>
      <p:sp>
        <p:nvSpPr>
          <p:cNvPr id="30" name="Rectangle 35"/>
          <p:cNvSpPr/>
          <p:nvPr/>
        </p:nvSpPr>
        <p:spPr>
          <a:xfrm>
            <a:off x="1828800" y="4038600"/>
            <a:ext cx="2057400" cy="914400"/>
          </a:xfrm>
          <a:prstGeom prst="rect">
            <a:avLst/>
          </a:prstGeom>
          <a:noFill/>
          <a:ln w="9525">
            <a:noFill/>
          </a:ln>
        </p:spPr>
        <p:txBody>
          <a:bodyPr wrap="none" anchor="ctr"/>
          <a:lstStyle/>
          <a:p>
            <a:pPr algn="ctr"/>
            <a:r>
              <a:rPr lang="en-US" altLang="en-US" sz="3200" dirty="0">
                <a:solidFill>
                  <a:srgbClr val="0000FF"/>
                </a:solidFill>
                <a:latin typeface="Times New Roman" panose="02020603050405020304" pitchFamily="18" charset="0"/>
                <a:cs typeface="Times New Roman" panose="02020603050405020304" pitchFamily="18" charset="0"/>
              </a:rPr>
              <a:t>LH</a:t>
            </a:r>
          </a:p>
        </p:txBody>
      </p:sp>
      <p:sp>
        <p:nvSpPr>
          <p:cNvPr id="31" name="Rectangle 39"/>
          <p:cNvSpPr/>
          <p:nvPr/>
        </p:nvSpPr>
        <p:spPr>
          <a:xfrm>
            <a:off x="4123170" y="1347931"/>
            <a:ext cx="2667000" cy="838200"/>
          </a:xfrm>
          <a:prstGeom prst="rect">
            <a:avLst/>
          </a:prstGeom>
          <a:noFill/>
          <a:ln w="9525">
            <a:noFill/>
          </a:ln>
        </p:spPr>
        <p:txBody>
          <a:bodyPr wrap="none" anchor="ctr"/>
          <a:lstStyle/>
          <a:p>
            <a:pPr algn="ctr"/>
            <a:r>
              <a:rPr lang="en-US" altLang="en-US" sz="3200" dirty="0">
                <a:solidFill>
                  <a:srgbClr val="0000FF"/>
                </a:solidFill>
                <a:latin typeface="Times New Roman" panose="02020603050405020304" pitchFamily="18" charset="0"/>
                <a:cs typeface="Times New Roman" panose="02020603050405020304" pitchFamily="18" charset="0"/>
              </a:rPr>
              <a:t>Vùng dưới đồi</a:t>
            </a:r>
          </a:p>
        </p:txBody>
      </p:sp>
      <p:sp>
        <p:nvSpPr>
          <p:cNvPr id="32" name="Rectangle 40"/>
          <p:cNvSpPr/>
          <p:nvPr/>
        </p:nvSpPr>
        <p:spPr>
          <a:xfrm>
            <a:off x="4161270" y="2638425"/>
            <a:ext cx="2590800" cy="914400"/>
          </a:xfrm>
          <a:prstGeom prst="rect">
            <a:avLst/>
          </a:prstGeom>
          <a:noFill/>
          <a:ln w="9525">
            <a:noFill/>
          </a:ln>
        </p:spPr>
        <p:txBody>
          <a:bodyPr wrap="none" anchor="ctr"/>
          <a:lstStyle/>
          <a:p>
            <a:pPr algn="ctr"/>
            <a:r>
              <a:rPr lang="en-US" altLang="en-US" sz="3200" dirty="0">
                <a:solidFill>
                  <a:srgbClr val="0000FF"/>
                </a:solidFill>
                <a:latin typeface="Times New Roman" panose="02020603050405020304" pitchFamily="18" charset="0"/>
                <a:cs typeface="Times New Roman" panose="02020603050405020304" pitchFamily="18" charset="0"/>
              </a:rPr>
              <a:t>Tuyến yên</a:t>
            </a:r>
          </a:p>
        </p:txBody>
      </p:sp>
      <p:sp>
        <p:nvSpPr>
          <p:cNvPr id="33" name="Rectangle 33"/>
          <p:cNvSpPr/>
          <p:nvPr/>
        </p:nvSpPr>
        <p:spPr>
          <a:xfrm>
            <a:off x="1715798" y="1347931"/>
            <a:ext cx="2286000" cy="838200"/>
          </a:xfrm>
          <a:prstGeom prst="rect">
            <a:avLst/>
          </a:prstGeom>
          <a:noFill/>
          <a:ln w="9525">
            <a:noFill/>
          </a:ln>
        </p:spPr>
        <p:txBody>
          <a:bodyPr wrap="none" anchor="ctr"/>
          <a:lstStyle/>
          <a:p>
            <a:pPr algn="ctr"/>
            <a:r>
              <a:rPr lang="en-US" altLang="en-US" sz="3200" dirty="0">
                <a:solidFill>
                  <a:srgbClr val="0000FF"/>
                </a:solidFill>
                <a:latin typeface="Times New Roman" panose="02020603050405020304" pitchFamily="18" charset="0"/>
                <a:cs typeface="Times New Roman" panose="02020603050405020304" pitchFamily="18" charset="0"/>
              </a:rPr>
              <a:t>GnRH</a:t>
            </a:r>
          </a:p>
        </p:txBody>
      </p:sp>
      <p:sp>
        <p:nvSpPr>
          <p:cNvPr id="34" name="Rectangle 34"/>
          <p:cNvSpPr/>
          <p:nvPr/>
        </p:nvSpPr>
        <p:spPr>
          <a:xfrm>
            <a:off x="1753898" y="2619807"/>
            <a:ext cx="2209800" cy="914400"/>
          </a:xfrm>
          <a:prstGeom prst="rect">
            <a:avLst/>
          </a:prstGeom>
          <a:noFill/>
          <a:ln w="9525">
            <a:noFill/>
          </a:ln>
        </p:spPr>
        <p:txBody>
          <a:bodyPr wrap="none" anchor="ctr"/>
          <a:lstStyle/>
          <a:p>
            <a:pPr algn="ctr"/>
            <a:r>
              <a:rPr lang="en-US" altLang="en-US" sz="3200" dirty="0">
                <a:solidFill>
                  <a:srgbClr val="0000FF"/>
                </a:solidFill>
                <a:latin typeface="Times New Roman" panose="02020603050405020304" pitchFamily="18" charset="0"/>
                <a:cs typeface="Times New Roman" panose="02020603050405020304" pitchFamily="18" charset="0"/>
              </a:rPr>
              <a:t>FSH</a:t>
            </a:r>
          </a:p>
        </p:txBody>
      </p:sp>
    </p:spTree>
    <p:extLst>
      <p:ext uri="{BB962C8B-B14F-4D97-AF65-F5344CB8AC3E}">
        <p14:creationId xmlns:p14="http://schemas.microsoft.com/office/powerpoint/2010/main" val="172990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6779"/>
                                        </p:tgtEl>
                                        <p:attrNameLst>
                                          <p:attrName>style.visibility</p:attrName>
                                        </p:attrNameLst>
                                      </p:cBhvr>
                                      <p:to>
                                        <p:strVal val="visible"/>
                                      </p:to>
                                    </p:set>
                                    <p:animEffect transition="in" filter="fade">
                                      <p:cBhvr>
                                        <p:cTn id="14" dur="1000"/>
                                        <p:tgtEl>
                                          <p:spTgt spid="116779"/>
                                        </p:tgtEl>
                                      </p:cBhvr>
                                    </p:animEffect>
                                    <p:anim calcmode="lin" valueType="num">
                                      <p:cBhvr>
                                        <p:cTn id="15" dur="1000" fill="hold"/>
                                        <p:tgtEl>
                                          <p:spTgt spid="116779"/>
                                        </p:tgtEl>
                                        <p:attrNameLst>
                                          <p:attrName>ppt_x</p:attrName>
                                        </p:attrNameLst>
                                      </p:cBhvr>
                                      <p:tavLst>
                                        <p:tav tm="0">
                                          <p:val>
                                            <p:strVal val="#ppt_x"/>
                                          </p:val>
                                        </p:tav>
                                        <p:tav tm="100000">
                                          <p:val>
                                            <p:strVal val="#ppt_x"/>
                                          </p:val>
                                        </p:tav>
                                      </p:tavLst>
                                    </p:anim>
                                    <p:anim calcmode="lin" valueType="num">
                                      <p:cBhvr>
                                        <p:cTn id="16" dur="1000" fill="hold"/>
                                        <p:tgtEl>
                                          <p:spTgt spid="11677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6781"/>
                                        </p:tgtEl>
                                        <p:attrNameLst>
                                          <p:attrName>style.visibility</p:attrName>
                                        </p:attrNameLst>
                                      </p:cBhvr>
                                      <p:to>
                                        <p:strVal val="visible"/>
                                      </p:to>
                                    </p:set>
                                    <p:animEffect transition="in" filter="fade">
                                      <p:cBhvr>
                                        <p:cTn id="28" dur="1000"/>
                                        <p:tgtEl>
                                          <p:spTgt spid="116781"/>
                                        </p:tgtEl>
                                      </p:cBhvr>
                                    </p:animEffect>
                                    <p:anim calcmode="lin" valueType="num">
                                      <p:cBhvr>
                                        <p:cTn id="29" dur="1000" fill="hold"/>
                                        <p:tgtEl>
                                          <p:spTgt spid="116781"/>
                                        </p:tgtEl>
                                        <p:attrNameLst>
                                          <p:attrName>ppt_x</p:attrName>
                                        </p:attrNameLst>
                                      </p:cBhvr>
                                      <p:tavLst>
                                        <p:tav tm="0">
                                          <p:val>
                                            <p:strVal val="#ppt_x"/>
                                          </p:val>
                                        </p:tav>
                                        <p:tav tm="100000">
                                          <p:val>
                                            <p:strVal val="#ppt_x"/>
                                          </p:val>
                                        </p:tav>
                                      </p:tavLst>
                                    </p:anim>
                                    <p:anim calcmode="lin" valueType="num">
                                      <p:cBhvr>
                                        <p:cTn id="30" dur="1000" fill="hold"/>
                                        <p:tgtEl>
                                          <p:spTgt spid="11678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6786"/>
                                        </p:tgtEl>
                                        <p:attrNameLst>
                                          <p:attrName>style.visibility</p:attrName>
                                        </p:attrNameLst>
                                      </p:cBhvr>
                                      <p:to>
                                        <p:strVal val="visible"/>
                                      </p:to>
                                    </p:set>
                                    <p:animEffect transition="in" filter="fade">
                                      <p:cBhvr>
                                        <p:cTn id="42" dur="1000"/>
                                        <p:tgtEl>
                                          <p:spTgt spid="116786"/>
                                        </p:tgtEl>
                                      </p:cBhvr>
                                    </p:animEffect>
                                    <p:anim calcmode="lin" valueType="num">
                                      <p:cBhvr>
                                        <p:cTn id="43" dur="1000" fill="hold"/>
                                        <p:tgtEl>
                                          <p:spTgt spid="116786"/>
                                        </p:tgtEl>
                                        <p:attrNameLst>
                                          <p:attrName>ppt_x</p:attrName>
                                        </p:attrNameLst>
                                      </p:cBhvr>
                                      <p:tavLst>
                                        <p:tav tm="0">
                                          <p:val>
                                            <p:strVal val="#ppt_x"/>
                                          </p:val>
                                        </p:tav>
                                        <p:tav tm="100000">
                                          <p:val>
                                            <p:strVal val="#ppt_x"/>
                                          </p:val>
                                        </p:tav>
                                      </p:tavLst>
                                    </p:anim>
                                    <p:anim calcmode="lin" valueType="num">
                                      <p:cBhvr>
                                        <p:cTn id="44" dur="1000" fill="hold"/>
                                        <p:tgtEl>
                                          <p:spTgt spid="11678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6778"/>
                                        </p:tgtEl>
                                        <p:attrNameLst>
                                          <p:attrName>style.visibility</p:attrName>
                                        </p:attrNameLst>
                                      </p:cBhvr>
                                      <p:to>
                                        <p:strVal val="visible"/>
                                      </p:to>
                                    </p:set>
                                    <p:animEffect transition="in" filter="fade">
                                      <p:cBhvr>
                                        <p:cTn id="49" dur="1000"/>
                                        <p:tgtEl>
                                          <p:spTgt spid="116778"/>
                                        </p:tgtEl>
                                      </p:cBhvr>
                                    </p:animEffect>
                                    <p:anim calcmode="lin" valueType="num">
                                      <p:cBhvr>
                                        <p:cTn id="50" dur="1000" fill="hold"/>
                                        <p:tgtEl>
                                          <p:spTgt spid="116778"/>
                                        </p:tgtEl>
                                        <p:attrNameLst>
                                          <p:attrName>ppt_x</p:attrName>
                                        </p:attrNameLst>
                                      </p:cBhvr>
                                      <p:tavLst>
                                        <p:tav tm="0">
                                          <p:val>
                                            <p:strVal val="#ppt_x"/>
                                          </p:val>
                                        </p:tav>
                                        <p:tav tm="100000">
                                          <p:val>
                                            <p:strVal val="#ppt_x"/>
                                          </p:val>
                                        </p:tav>
                                      </p:tavLst>
                                    </p:anim>
                                    <p:anim calcmode="lin" valueType="num">
                                      <p:cBhvr>
                                        <p:cTn id="51" dur="1000" fill="hold"/>
                                        <p:tgtEl>
                                          <p:spTgt spid="11677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16787"/>
                                        </p:tgtEl>
                                        <p:attrNameLst>
                                          <p:attrName>style.visibility</p:attrName>
                                        </p:attrNameLst>
                                      </p:cBhvr>
                                      <p:to>
                                        <p:strVal val="visible"/>
                                      </p:to>
                                    </p:set>
                                    <p:animEffect transition="in" filter="fade">
                                      <p:cBhvr>
                                        <p:cTn id="56" dur="1000"/>
                                        <p:tgtEl>
                                          <p:spTgt spid="116787"/>
                                        </p:tgtEl>
                                      </p:cBhvr>
                                    </p:animEffect>
                                    <p:anim calcmode="lin" valueType="num">
                                      <p:cBhvr>
                                        <p:cTn id="57" dur="1000" fill="hold"/>
                                        <p:tgtEl>
                                          <p:spTgt spid="116787"/>
                                        </p:tgtEl>
                                        <p:attrNameLst>
                                          <p:attrName>ppt_x</p:attrName>
                                        </p:attrNameLst>
                                      </p:cBhvr>
                                      <p:tavLst>
                                        <p:tav tm="0">
                                          <p:val>
                                            <p:strVal val="#ppt_x"/>
                                          </p:val>
                                        </p:tav>
                                        <p:tav tm="100000">
                                          <p:val>
                                            <p:strVal val="#ppt_x"/>
                                          </p:val>
                                        </p:tav>
                                      </p:tavLst>
                                    </p:anim>
                                    <p:anim calcmode="lin" valueType="num">
                                      <p:cBhvr>
                                        <p:cTn id="58" dur="1000" fill="hold"/>
                                        <p:tgtEl>
                                          <p:spTgt spid="1167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78" grpId="0"/>
      <p:bldP spid="116779" grpId="0"/>
      <p:bldP spid="116781" grpId="0"/>
      <p:bldP spid="116786" grpId="0"/>
      <p:bldP spid="116787" grpId="0"/>
      <p:bldP spid="29" grpId="0"/>
      <p:bldP spid="31" grpId="0"/>
      <p:bldP spid="3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2" name="Freeform 4"/>
          <p:cNvSpPr/>
          <p:nvPr/>
        </p:nvSpPr>
        <p:spPr>
          <a:xfrm>
            <a:off x="3070226" y="417514"/>
            <a:ext cx="739775" cy="420687"/>
          </a:xfrm>
          <a:custGeom>
            <a:avLst/>
            <a:gdLst>
              <a:gd name="txL" fmla="*/ 0 w 1104"/>
              <a:gd name="txT" fmla="*/ 0 h 264"/>
              <a:gd name="txR" fmla="*/ 1104 w 1104"/>
              <a:gd name="txB" fmla="*/ 264 h 264"/>
            </a:gdLst>
            <a:ahLst/>
            <a:cxnLst>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104" h="264">
                <a:moveTo>
                  <a:pt x="0" y="160"/>
                </a:moveTo>
                <a:cubicBezTo>
                  <a:pt x="108" y="80"/>
                  <a:pt x="216" y="0"/>
                  <a:pt x="288" y="16"/>
                </a:cubicBezTo>
                <a:cubicBezTo>
                  <a:pt x="360" y="32"/>
                  <a:pt x="376" y="248"/>
                  <a:pt x="432" y="256"/>
                </a:cubicBezTo>
                <a:cubicBezTo>
                  <a:pt x="488" y="264"/>
                  <a:pt x="568" y="64"/>
                  <a:pt x="624" y="64"/>
                </a:cubicBezTo>
                <a:cubicBezTo>
                  <a:pt x="680" y="64"/>
                  <a:pt x="712" y="248"/>
                  <a:pt x="768" y="256"/>
                </a:cubicBezTo>
                <a:cubicBezTo>
                  <a:pt x="824" y="264"/>
                  <a:pt x="904" y="128"/>
                  <a:pt x="960" y="112"/>
                </a:cubicBezTo>
                <a:cubicBezTo>
                  <a:pt x="1016" y="96"/>
                  <a:pt x="1080" y="152"/>
                  <a:pt x="1104" y="160"/>
                </a:cubicBezTo>
              </a:path>
            </a:pathLst>
          </a:custGeom>
          <a:noFill/>
          <a:ln w="9525" cap="flat" cmpd="sng">
            <a:solidFill>
              <a:schemeClr val="tx1"/>
            </a:solidFill>
            <a:prstDash val="solid"/>
            <a:round/>
            <a:headEnd type="none" w="med" len="med"/>
            <a:tailEnd type="triangle" w="med" len="med"/>
          </a:ln>
        </p:spPr>
        <p:txBody>
          <a:bodyPr/>
          <a:lstStyle/>
          <a:p>
            <a:endParaRPr dirty="0">
              <a:latin typeface="Arial" panose="020B0604020202020204" pitchFamily="34" charset="0"/>
            </a:endParaRPr>
          </a:p>
        </p:txBody>
      </p:sp>
      <p:sp>
        <p:nvSpPr>
          <p:cNvPr id="119813" name="Text Box 5"/>
          <p:cNvSpPr txBox="1"/>
          <p:nvPr/>
        </p:nvSpPr>
        <p:spPr>
          <a:xfrm>
            <a:off x="5638801" y="174626"/>
            <a:ext cx="1762125" cy="954107"/>
          </a:xfrm>
          <a:prstGeom prst="rect">
            <a:avLst/>
          </a:prstGeom>
          <a:solidFill>
            <a:srgbClr val="FFFF00"/>
          </a:solidFill>
          <a:ln w="9525">
            <a:noFill/>
          </a:ln>
        </p:spPr>
        <p:txBody>
          <a:bodyPr>
            <a:spAutoFit/>
          </a:bodyPr>
          <a:lstStyle/>
          <a:p>
            <a:pPr algn="ctr"/>
            <a:r>
              <a:rPr lang="en-US" altLang="en-US" sz="2800" b="1" dirty="0">
                <a:solidFill>
                  <a:srgbClr val="C00000"/>
                </a:solidFill>
                <a:latin typeface="Times New Roman" panose="02020603050405020304" pitchFamily="18" charset="0"/>
                <a:cs typeface="Times New Roman" panose="02020603050405020304" pitchFamily="18" charset="0"/>
              </a:rPr>
              <a:t>Vùng dưới đồi</a:t>
            </a:r>
          </a:p>
        </p:txBody>
      </p:sp>
      <p:grpSp>
        <p:nvGrpSpPr>
          <p:cNvPr id="2" name="Group 6"/>
          <p:cNvGrpSpPr/>
          <p:nvPr/>
        </p:nvGrpSpPr>
        <p:grpSpPr>
          <a:xfrm>
            <a:off x="5638800" y="692151"/>
            <a:ext cx="1600200" cy="1830813"/>
            <a:chOff x="2928" y="864"/>
            <a:chExt cx="1304" cy="1804"/>
          </a:xfrm>
        </p:grpSpPr>
        <p:grpSp>
          <p:nvGrpSpPr>
            <p:cNvPr id="15388" name="Group 7"/>
            <p:cNvGrpSpPr/>
            <p:nvPr/>
          </p:nvGrpSpPr>
          <p:grpSpPr>
            <a:xfrm>
              <a:off x="2928" y="864"/>
              <a:ext cx="1304" cy="1804"/>
              <a:chOff x="2736" y="720"/>
              <a:chExt cx="1304" cy="1804"/>
            </a:xfrm>
          </p:grpSpPr>
          <p:sp>
            <p:nvSpPr>
              <p:cNvPr id="15390" name="Text Box 8"/>
              <p:cNvSpPr txBox="1"/>
              <p:nvPr/>
            </p:nvSpPr>
            <p:spPr>
              <a:xfrm>
                <a:off x="2852" y="2008"/>
                <a:ext cx="151" cy="516"/>
              </a:xfrm>
              <a:prstGeom prst="rect">
                <a:avLst/>
              </a:prstGeom>
              <a:noFill/>
              <a:ln w="9525">
                <a:noFill/>
              </a:ln>
            </p:spPr>
            <p:txBody>
              <a:bodyPr wrap="none">
                <a:spAutoFit/>
              </a:bodyPr>
              <a:lstStyle/>
              <a:p>
                <a:pPr algn="ctr"/>
                <a:endParaRPr lang="en-US" altLang="en-US" sz="2800" dirty="0">
                  <a:solidFill>
                    <a:srgbClr val="C00000"/>
                  </a:solidFill>
                  <a:latin typeface="Times New Roman" panose="02020603050405020304" pitchFamily="18" charset="0"/>
                  <a:cs typeface="Times New Roman" panose="02020603050405020304" pitchFamily="18" charset="0"/>
                </a:endParaRPr>
              </a:p>
            </p:txBody>
          </p:sp>
          <p:sp>
            <p:nvSpPr>
              <p:cNvPr id="15391" name="Freeform 9"/>
              <p:cNvSpPr/>
              <p:nvPr/>
            </p:nvSpPr>
            <p:spPr>
              <a:xfrm>
                <a:off x="2736" y="1008"/>
                <a:ext cx="792" cy="1232"/>
              </a:xfrm>
              <a:custGeom>
                <a:avLst/>
                <a:gdLst>
                  <a:gd name="txL" fmla="*/ 0 w 792"/>
                  <a:gd name="txT" fmla="*/ 0 h 1232"/>
                  <a:gd name="txR" fmla="*/ 792 w 792"/>
                  <a:gd name="txB" fmla="*/ 1232 h 1232"/>
                </a:gdLst>
                <a:ahLst/>
                <a:cxnLst>
                  <a:cxn ang="0">
                    <a:pos x="0" y="0"/>
                  </a:cxn>
                  <a:cxn ang="0">
                    <a:pos x="432" y="96"/>
                  </a:cxn>
                  <a:cxn ang="0">
                    <a:pos x="384" y="432"/>
                  </a:cxn>
                  <a:cxn ang="0">
                    <a:pos x="96" y="864"/>
                  </a:cxn>
                  <a:cxn ang="0">
                    <a:pos x="240" y="1152"/>
                  </a:cxn>
                  <a:cxn ang="0">
                    <a:pos x="624" y="1200"/>
                  </a:cxn>
                  <a:cxn ang="0">
                    <a:pos x="768" y="960"/>
                  </a:cxn>
                  <a:cxn ang="0">
                    <a:pos x="768" y="720"/>
                  </a:cxn>
                </a:cxnLst>
                <a:rect l="txL" t="txT" r="txR" b="txB"/>
                <a:pathLst>
                  <a:path w="792" h="1232">
                    <a:moveTo>
                      <a:pt x="0" y="0"/>
                    </a:moveTo>
                    <a:cubicBezTo>
                      <a:pt x="184" y="12"/>
                      <a:pt x="368" y="24"/>
                      <a:pt x="432" y="96"/>
                    </a:cubicBezTo>
                    <a:cubicBezTo>
                      <a:pt x="496" y="168"/>
                      <a:pt x="440" y="304"/>
                      <a:pt x="384" y="432"/>
                    </a:cubicBezTo>
                    <a:cubicBezTo>
                      <a:pt x="328" y="560"/>
                      <a:pt x="120" y="744"/>
                      <a:pt x="96" y="864"/>
                    </a:cubicBezTo>
                    <a:cubicBezTo>
                      <a:pt x="72" y="984"/>
                      <a:pt x="152" y="1096"/>
                      <a:pt x="240" y="1152"/>
                    </a:cubicBezTo>
                    <a:cubicBezTo>
                      <a:pt x="328" y="1208"/>
                      <a:pt x="536" y="1232"/>
                      <a:pt x="624" y="1200"/>
                    </a:cubicBezTo>
                    <a:cubicBezTo>
                      <a:pt x="712" y="1168"/>
                      <a:pt x="744" y="1040"/>
                      <a:pt x="768" y="960"/>
                    </a:cubicBezTo>
                    <a:cubicBezTo>
                      <a:pt x="792" y="880"/>
                      <a:pt x="780" y="800"/>
                      <a:pt x="768" y="720"/>
                    </a:cubicBezTo>
                  </a:path>
                </a:pathLst>
              </a:custGeom>
              <a:noFill/>
              <a:ln w="9525" cap="flat" cmpd="sng">
                <a:solidFill>
                  <a:schemeClr val="tx1"/>
                </a:solidFill>
                <a:prstDash val="solid"/>
                <a:round/>
                <a:headEnd type="none" w="med" len="med"/>
                <a:tailEnd type="none" w="med" len="med"/>
              </a:ln>
            </p:spPr>
            <p:txBody>
              <a:bodyPr/>
              <a:lstStyle/>
              <a:p>
                <a:endParaRPr sz="2800" dirty="0">
                  <a:latin typeface="Times New Roman" panose="02020603050405020304" pitchFamily="18" charset="0"/>
                  <a:cs typeface="Times New Roman" panose="02020603050405020304" pitchFamily="18" charset="0"/>
                </a:endParaRPr>
              </a:p>
            </p:txBody>
          </p:sp>
          <p:sp>
            <p:nvSpPr>
              <p:cNvPr id="15392" name="Freeform 10"/>
              <p:cNvSpPr/>
              <p:nvPr/>
            </p:nvSpPr>
            <p:spPr>
              <a:xfrm>
                <a:off x="3456" y="720"/>
                <a:ext cx="584" cy="1296"/>
              </a:xfrm>
              <a:custGeom>
                <a:avLst/>
                <a:gdLst>
                  <a:gd name="txL" fmla="*/ 0 w 632"/>
                  <a:gd name="txT" fmla="*/ 0 h 1408"/>
                  <a:gd name="txR" fmla="*/ 632 w 632"/>
                  <a:gd name="txB" fmla="*/ 1408 h 1408"/>
                </a:gdLst>
                <a:ahLst/>
                <a:cxnLst>
                  <a:cxn ang="0">
                    <a:pos x="24" y="539"/>
                  </a:cxn>
                  <a:cxn ang="0">
                    <a:pos x="63" y="560"/>
                  </a:cxn>
                  <a:cxn ang="0">
                    <a:pos x="144" y="560"/>
                  </a:cxn>
                  <a:cxn ang="0">
                    <a:pos x="205" y="521"/>
                  </a:cxn>
                  <a:cxn ang="0">
                    <a:pos x="244" y="404"/>
                  </a:cxn>
                  <a:cxn ang="0">
                    <a:pos x="84" y="212"/>
                  </a:cxn>
                  <a:cxn ang="0">
                    <a:pos x="24" y="95"/>
                  </a:cxn>
                  <a:cxn ang="0">
                    <a:pos x="225" y="0"/>
                  </a:cxn>
                </a:cxnLst>
                <a:rect l="txL" t="txT" r="txR" b="txB"/>
                <a:pathLst>
                  <a:path w="632" h="1408">
                    <a:moveTo>
                      <a:pt x="56" y="1344"/>
                    </a:moveTo>
                    <a:cubicBezTo>
                      <a:pt x="80" y="1364"/>
                      <a:pt x="104" y="1384"/>
                      <a:pt x="152" y="1392"/>
                    </a:cubicBezTo>
                    <a:cubicBezTo>
                      <a:pt x="200" y="1400"/>
                      <a:pt x="288" y="1408"/>
                      <a:pt x="344" y="1392"/>
                    </a:cubicBezTo>
                    <a:cubicBezTo>
                      <a:pt x="400" y="1376"/>
                      <a:pt x="448" y="1360"/>
                      <a:pt x="488" y="1296"/>
                    </a:cubicBezTo>
                    <a:cubicBezTo>
                      <a:pt x="528" y="1232"/>
                      <a:pt x="632" y="1136"/>
                      <a:pt x="584" y="1008"/>
                    </a:cubicBezTo>
                    <a:cubicBezTo>
                      <a:pt x="536" y="880"/>
                      <a:pt x="288" y="656"/>
                      <a:pt x="200" y="528"/>
                    </a:cubicBezTo>
                    <a:cubicBezTo>
                      <a:pt x="112" y="400"/>
                      <a:pt x="0" y="328"/>
                      <a:pt x="56" y="240"/>
                    </a:cubicBezTo>
                    <a:cubicBezTo>
                      <a:pt x="112" y="152"/>
                      <a:pt x="456" y="40"/>
                      <a:pt x="536" y="0"/>
                    </a:cubicBezTo>
                  </a:path>
                </a:pathLst>
              </a:custGeom>
              <a:noFill/>
              <a:ln w="9525" cap="flat" cmpd="sng">
                <a:solidFill>
                  <a:schemeClr val="tx1"/>
                </a:solidFill>
                <a:prstDash val="solid"/>
                <a:round/>
                <a:headEnd type="none" w="med" len="med"/>
                <a:tailEnd type="none" w="med" len="med"/>
              </a:ln>
            </p:spPr>
            <p:txBody>
              <a:bodyPr/>
              <a:lstStyle/>
              <a:p>
                <a:endParaRPr sz="2800" dirty="0">
                  <a:latin typeface="Times New Roman" panose="02020603050405020304" pitchFamily="18" charset="0"/>
                  <a:cs typeface="Times New Roman" panose="02020603050405020304" pitchFamily="18" charset="0"/>
                </a:endParaRPr>
              </a:p>
            </p:txBody>
          </p:sp>
        </p:grpSp>
        <p:sp>
          <p:nvSpPr>
            <p:cNvPr id="15389" name="Text Box 11"/>
            <p:cNvSpPr txBox="1"/>
            <p:nvPr/>
          </p:nvSpPr>
          <p:spPr>
            <a:xfrm>
              <a:off x="3169" y="1590"/>
              <a:ext cx="960" cy="940"/>
            </a:xfrm>
            <a:prstGeom prst="rect">
              <a:avLst/>
            </a:prstGeom>
            <a:solidFill>
              <a:srgbClr val="FFFF00"/>
            </a:solidFill>
            <a:ln w="9525">
              <a:noFill/>
            </a:ln>
          </p:spPr>
          <p:txBody>
            <a:bodyPr>
              <a:spAutoFit/>
            </a:bodyPr>
            <a:lstStyle/>
            <a:p>
              <a:pPr algn="ctr"/>
              <a:r>
                <a:rPr lang="en-US" altLang="en-US" sz="2800" b="1" dirty="0">
                  <a:solidFill>
                    <a:srgbClr val="C00000"/>
                  </a:solidFill>
                  <a:latin typeface="Times New Roman" panose="02020603050405020304" pitchFamily="18" charset="0"/>
                  <a:cs typeface="Times New Roman" panose="02020603050405020304" pitchFamily="18" charset="0"/>
                </a:rPr>
                <a:t>Tuyến yên</a:t>
              </a:r>
            </a:p>
          </p:txBody>
        </p:sp>
      </p:grpSp>
      <p:sp>
        <p:nvSpPr>
          <p:cNvPr id="119820" name="Line 12"/>
          <p:cNvSpPr/>
          <p:nvPr/>
        </p:nvSpPr>
        <p:spPr>
          <a:xfrm>
            <a:off x="6400800" y="1981200"/>
            <a:ext cx="0" cy="838200"/>
          </a:xfrm>
          <a:prstGeom prst="line">
            <a:avLst/>
          </a:prstGeom>
          <a:ln w="9525" cap="flat" cmpd="sng">
            <a:solidFill>
              <a:srgbClr val="0000FF"/>
            </a:solidFill>
            <a:prstDash val="solid"/>
            <a:headEnd type="none" w="med" len="med"/>
            <a:tailEnd type="triangle" w="med" len="med"/>
          </a:ln>
        </p:spPr>
      </p:sp>
      <p:sp>
        <p:nvSpPr>
          <p:cNvPr id="119821" name="Line 13"/>
          <p:cNvSpPr/>
          <p:nvPr/>
        </p:nvSpPr>
        <p:spPr>
          <a:xfrm flipH="1">
            <a:off x="5791201" y="1905000"/>
            <a:ext cx="409575" cy="914400"/>
          </a:xfrm>
          <a:prstGeom prst="line">
            <a:avLst/>
          </a:prstGeom>
          <a:ln w="9525" cap="flat" cmpd="sng">
            <a:solidFill>
              <a:srgbClr val="0000FF"/>
            </a:solidFill>
            <a:prstDash val="solid"/>
            <a:headEnd type="none" w="med" len="med"/>
            <a:tailEnd type="triangle" w="med" len="med"/>
          </a:ln>
        </p:spPr>
      </p:sp>
      <p:sp>
        <p:nvSpPr>
          <p:cNvPr id="119822" name="Text Box 14"/>
          <p:cNvSpPr txBox="1"/>
          <p:nvPr/>
        </p:nvSpPr>
        <p:spPr>
          <a:xfrm>
            <a:off x="6096000" y="2895600"/>
            <a:ext cx="533400" cy="336550"/>
          </a:xfrm>
          <a:prstGeom prst="rect">
            <a:avLst/>
          </a:prstGeom>
          <a:noFill/>
          <a:ln w="9525">
            <a:noFill/>
          </a:ln>
        </p:spPr>
        <p:txBody>
          <a:bodyPr>
            <a:spAutoFit/>
          </a:bodyPr>
          <a:lstStyle/>
          <a:p>
            <a:pPr algn="ctr">
              <a:spcBef>
                <a:spcPct val="50000"/>
              </a:spcBef>
            </a:pPr>
            <a:r>
              <a:rPr lang="en-US" altLang="en-US" sz="1600" b="1" dirty="0">
                <a:solidFill>
                  <a:srgbClr val="F20EC1"/>
                </a:solidFill>
                <a:latin typeface="Arial" panose="020B0604020202020204" pitchFamily="34" charset="0"/>
              </a:rPr>
              <a:t>LH</a:t>
            </a:r>
          </a:p>
        </p:txBody>
      </p:sp>
      <p:sp>
        <p:nvSpPr>
          <p:cNvPr id="119823" name="Text Box 15"/>
          <p:cNvSpPr txBox="1"/>
          <p:nvPr/>
        </p:nvSpPr>
        <p:spPr>
          <a:xfrm>
            <a:off x="5245101" y="2819400"/>
            <a:ext cx="1006475" cy="336550"/>
          </a:xfrm>
          <a:prstGeom prst="rect">
            <a:avLst/>
          </a:prstGeom>
          <a:noFill/>
          <a:ln w="9525">
            <a:noFill/>
          </a:ln>
        </p:spPr>
        <p:txBody>
          <a:bodyPr>
            <a:spAutoFit/>
          </a:bodyPr>
          <a:lstStyle/>
          <a:p>
            <a:pPr algn="ctr"/>
            <a:r>
              <a:rPr lang="en-US" altLang="en-US" sz="1600" b="1" dirty="0">
                <a:solidFill>
                  <a:srgbClr val="F20EC1"/>
                </a:solidFill>
                <a:latin typeface="Arial" panose="020B0604020202020204" pitchFamily="34" charset="0"/>
              </a:rPr>
              <a:t>FSH</a:t>
            </a:r>
          </a:p>
        </p:txBody>
      </p:sp>
      <p:sp>
        <p:nvSpPr>
          <p:cNvPr id="119824" name="AutoShape 16"/>
          <p:cNvSpPr>
            <a:spLocks noChangeArrowheads="1"/>
          </p:cNvSpPr>
          <p:nvPr/>
        </p:nvSpPr>
        <p:spPr bwMode="auto">
          <a:xfrm flipH="1">
            <a:off x="6629400" y="2514600"/>
            <a:ext cx="3705225" cy="990600"/>
          </a:xfrm>
          <a:prstGeom prst="homePlate">
            <a:avLst>
              <a:gd name="adj" fmla="val 86538"/>
            </a:avLst>
          </a:prstGeom>
          <a:solidFill>
            <a:schemeClr val="accent3">
              <a:lumMod val="20000"/>
              <a:lumOff val="80000"/>
            </a:schemeClr>
          </a:solidFill>
          <a:ln w="9525">
            <a:solidFill>
              <a:schemeClr val="tx1"/>
            </a:solidFill>
            <a:miter lim="800000"/>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defRPr/>
            </a:pPr>
            <a:r>
              <a:rPr lang="en-US" altLang="en-US" sz="2800" b="1" dirty="0">
                <a:solidFill>
                  <a:srgbClr val="0000CC"/>
                </a:solidFill>
                <a:latin typeface="Times New Roman" panose="02020603050405020304" pitchFamily="18" charset="0"/>
                <a:cs typeface="Times New Roman" panose="02020603050405020304" pitchFamily="18" charset="0"/>
              </a:rPr>
              <a:t>LH </a:t>
            </a:r>
            <a:r>
              <a:rPr lang="en-US" altLang="en-US" sz="2800" b="1" dirty="0" err="1">
                <a:solidFill>
                  <a:srgbClr val="0000CC"/>
                </a:solidFill>
                <a:latin typeface="Times New Roman" panose="02020603050405020304" pitchFamily="18" charset="0"/>
                <a:cs typeface="Times New Roman" panose="02020603050405020304" pitchFamily="18" charset="0"/>
              </a:rPr>
              <a:t>làm</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trứng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chín</a:t>
            </a:r>
            <a:r>
              <a:rPr lang="en-US" altLang="en-US" sz="2800" b="1" dirty="0">
                <a:solidFill>
                  <a:srgbClr val="0000CC"/>
                </a:solidFill>
                <a:latin typeface="Times New Roman" panose="02020603050405020304" pitchFamily="18" charset="0"/>
                <a:cs typeface="Times New Roman" panose="02020603050405020304" pitchFamily="18" charset="0"/>
              </a:rPr>
              <a:t>, </a:t>
            </a:r>
          </a:p>
          <a:p>
            <a:pPr algn="ctr" eaLnBrk="0" fontAlgn="base" hangingPunct="0">
              <a:defRPr/>
            </a:pPr>
            <a:r>
              <a:rPr lang="en-US" altLang="en-US" sz="2800" b="1" dirty="0" err="1">
                <a:solidFill>
                  <a:srgbClr val="0000CC"/>
                </a:solidFill>
                <a:latin typeface="Times New Roman" panose="02020603050405020304" pitchFamily="18" charset="0"/>
                <a:cs typeface="Times New Roman" panose="02020603050405020304" pitchFamily="18" charset="0"/>
              </a:rPr>
              <a:t>rụng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và</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tạo</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thể</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vàng</a:t>
            </a:r>
            <a:r>
              <a:rPr lang="en-US" altLang="en-US" sz="2800" b="1" dirty="0">
                <a:solidFill>
                  <a:srgbClr val="0000CC"/>
                </a:solidFill>
                <a:latin typeface="Times New Roman" panose="02020603050405020304" pitchFamily="18" charset="0"/>
                <a:cs typeface="Times New Roman" panose="02020603050405020304" pitchFamily="18" charset="0"/>
              </a:rPr>
              <a:t>.</a:t>
            </a:r>
          </a:p>
        </p:txBody>
      </p:sp>
      <p:sp>
        <p:nvSpPr>
          <p:cNvPr id="119825" name="Oval 17"/>
          <p:cNvSpPr/>
          <p:nvPr/>
        </p:nvSpPr>
        <p:spPr>
          <a:xfrm>
            <a:off x="4648200" y="6248400"/>
            <a:ext cx="304800" cy="304800"/>
          </a:xfrm>
          <a:prstGeom prst="ellipse">
            <a:avLst/>
          </a:prstGeom>
          <a:solidFill>
            <a:schemeClr val="accent1"/>
          </a:solidFill>
          <a:ln w="9525" cap="flat" cmpd="sng">
            <a:solidFill>
              <a:schemeClr val="tx1"/>
            </a:solidFill>
            <a:prstDash val="solid"/>
            <a:headEnd type="none" w="med" len="med"/>
            <a:tailEnd type="none" w="med" len="med"/>
          </a:ln>
        </p:spPr>
        <p:txBody>
          <a:bodyPr wrap="none" anchor="ctr"/>
          <a:lstStyle/>
          <a:p>
            <a:pPr algn="ctr"/>
            <a:r>
              <a:rPr lang="en-US" altLang="en-US" sz="1600" dirty="0">
                <a:solidFill>
                  <a:srgbClr val="C00000"/>
                </a:solidFill>
                <a:latin typeface="Arial" panose="020B0604020202020204" pitchFamily="34" charset="0"/>
              </a:rPr>
              <a:t>+</a:t>
            </a:r>
          </a:p>
        </p:txBody>
      </p:sp>
      <p:sp>
        <p:nvSpPr>
          <p:cNvPr id="119826" name="AutoShape 18"/>
          <p:cNvSpPr>
            <a:spLocks noChangeArrowheads="1"/>
          </p:cNvSpPr>
          <p:nvPr/>
        </p:nvSpPr>
        <p:spPr bwMode="auto">
          <a:xfrm>
            <a:off x="1890568" y="1905926"/>
            <a:ext cx="3595832" cy="2437474"/>
          </a:xfrm>
          <a:prstGeom prst="homePlate">
            <a:avLst>
              <a:gd name="adj" fmla="val 62362"/>
            </a:avLst>
          </a:prstGeom>
          <a:solidFill>
            <a:schemeClr val="accent3">
              <a:lumMod val="20000"/>
              <a:lumOff val="80000"/>
            </a:schemeClr>
          </a:solidFill>
          <a:ln w="9525">
            <a:solidFill>
              <a:schemeClr val="tx1"/>
            </a:solidFill>
            <a:miter lim="800000"/>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defRPr/>
            </a:pPr>
            <a:r>
              <a:rPr lang="en-US" altLang="en-US" sz="2800" b="1" dirty="0">
                <a:solidFill>
                  <a:srgbClr val="0000CC"/>
                </a:solidFill>
                <a:latin typeface="Times New Roman" panose="02020603050405020304" pitchFamily="18" charset="0"/>
                <a:cs typeface="Times New Roman" panose="02020603050405020304" pitchFamily="18" charset="0"/>
              </a:rPr>
              <a:t>FSH </a:t>
            </a:r>
            <a:r>
              <a:rPr lang="en-US" altLang="en-US" sz="2800" b="1" dirty="0" err="1">
                <a:solidFill>
                  <a:srgbClr val="0000CC"/>
                </a:solidFill>
                <a:latin typeface="Times New Roman" panose="02020603050405020304" pitchFamily="18" charset="0"/>
                <a:cs typeface="Times New Roman" panose="02020603050405020304" pitchFamily="18" charset="0"/>
              </a:rPr>
              <a:t>kích</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thích</a:t>
            </a:r>
            <a:r>
              <a:rPr lang="en-US" altLang="en-US" sz="2800" b="1" dirty="0">
                <a:solidFill>
                  <a:srgbClr val="0000CC"/>
                </a:solidFill>
                <a:latin typeface="Times New Roman" panose="02020603050405020304" pitchFamily="18" charset="0"/>
                <a:cs typeface="Times New Roman" panose="02020603050405020304" pitchFamily="18" charset="0"/>
              </a:rPr>
              <a:t> </a:t>
            </a:r>
          </a:p>
          <a:p>
            <a:pPr algn="ctr" eaLnBrk="0" fontAlgn="base" hangingPunct="0">
              <a:defRPr/>
            </a:pPr>
            <a:r>
              <a:rPr lang="en-US" altLang="en-US" sz="2800" b="1" dirty="0" err="1">
                <a:solidFill>
                  <a:srgbClr val="0000CC"/>
                </a:solidFill>
                <a:latin typeface="Times New Roman" panose="02020603050405020304" pitchFamily="18" charset="0"/>
                <a:cs typeface="Times New Roman" panose="02020603050405020304" pitchFamily="18" charset="0"/>
              </a:rPr>
              <a:t>nang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trứng</a:t>
            </a:r>
            <a:r>
              <a:rPr lang="en-US" altLang="en-US" sz="2800" b="1" dirty="0">
                <a:solidFill>
                  <a:srgbClr val="0000CC"/>
                </a:solidFill>
                <a:latin typeface="Times New Roman" panose="02020603050405020304" pitchFamily="18" charset="0"/>
                <a:cs typeface="Times New Roman" panose="02020603050405020304" pitchFamily="18" charset="0"/>
              </a:rPr>
              <a:t> </a:t>
            </a:r>
          </a:p>
          <a:p>
            <a:pPr algn="ctr" eaLnBrk="0" fontAlgn="base" hangingPunct="0">
              <a:defRPr/>
            </a:pPr>
            <a:r>
              <a:rPr lang="en-US" altLang="en-US" sz="2800" b="1" dirty="0" err="1">
                <a:solidFill>
                  <a:srgbClr val="0000CC"/>
                </a:solidFill>
                <a:latin typeface="Times New Roman" panose="02020603050405020304" pitchFamily="18" charset="0"/>
                <a:cs typeface="Times New Roman" panose="02020603050405020304" pitchFamily="18" charset="0"/>
              </a:rPr>
              <a:t>phát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triển</a:t>
            </a:r>
            <a:r>
              <a:rPr lang="en-US" altLang="en-US" sz="2800" b="1" dirty="0">
                <a:solidFill>
                  <a:srgbClr val="0000CC"/>
                </a:solidFill>
                <a:latin typeface="Times New Roman" panose="02020603050405020304" pitchFamily="18" charset="0"/>
                <a:cs typeface="Times New Roman" panose="02020603050405020304" pitchFamily="18" charset="0"/>
              </a:rPr>
              <a:t> </a:t>
            </a:r>
          </a:p>
          <a:p>
            <a:pPr algn="ctr" eaLnBrk="0" fontAlgn="base" hangingPunct="0">
              <a:defRPr/>
            </a:pPr>
            <a:r>
              <a:rPr lang="en-US" altLang="en-US" sz="2800" b="1" dirty="0" err="1">
                <a:solidFill>
                  <a:srgbClr val="0000CC"/>
                </a:solidFill>
                <a:latin typeface="Times New Roman" panose="02020603050405020304" pitchFamily="18" charset="0"/>
                <a:cs typeface="Times New Roman" panose="02020603050405020304" pitchFamily="18" charset="0"/>
              </a:rPr>
              <a:t>và</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tiết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ra</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ơstrôgen</a:t>
            </a:r>
            <a:endParaRPr lang="en-US" altLang="en-US" sz="2800" b="1" dirty="0">
              <a:solidFill>
                <a:srgbClr val="0000CC"/>
              </a:solidFill>
              <a:latin typeface="Times New Roman" panose="02020603050405020304" pitchFamily="18" charset="0"/>
              <a:cs typeface="Times New Roman" panose="02020603050405020304" pitchFamily="18" charset="0"/>
            </a:endParaRPr>
          </a:p>
        </p:txBody>
      </p:sp>
      <p:sp>
        <p:nvSpPr>
          <p:cNvPr id="119827" name="Line 19"/>
          <p:cNvSpPr/>
          <p:nvPr/>
        </p:nvSpPr>
        <p:spPr>
          <a:xfrm flipH="1">
            <a:off x="6472238" y="457200"/>
            <a:ext cx="4762" cy="914400"/>
          </a:xfrm>
          <a:prstGeom prst="line">
            <a:avLst/>
          </a:prstGeom>
          <a:ln w="9525" cap="flat" cmpd="sng">
            <a:solidFill>
              <a:srgbClr val="0000FF"/>
            </a:solidFill>
            <a:prstDash val="solid"/>
            <a:headEnd type="none" w="med" len="med"/>
            <a:tailEnd type="triangle" w="med" len="med"/>
          </a:ln>
        </p:spPr>
      </p:sp>
      <p:sp>
        <p:nvSpPr>
          <p:cNvPr id="119828" name="Line 20"/>
          <p:cNvSpPr/>
          <p:nvPr/>
        </p:nvSpPr>
        <p:spPr>
          <a:xfrm flipV="1">
            <a:off x="6472238" y="1066801"/>
            <a:ext cx="1071562" cy="11113"/>
          </a:xfrm>
          <a:prstGeom prst="line">
            <a:avLst/>
          </a:prstGeom>
          <a:ln w="9525" cap="flat" cmpd="sng">
            <a:solidFill>
              <a:schemeClr val="tx1"/>
            </a:solidFill>
            <a:prstDash val="solid"/>
            <a:headEnd type="none" w="med" len="med"/>
            <a:tailEnd type="none" w="med" len="med"/>
          </a:ln>
        </p:spPr>
      </p:sp>
      <p:pic>
        <p:nvPicPr>
          <p:cNvPr id="119837" name="Picture 29" descr="nao1"/>
          <p:cNvPicPr>
            <a:picLocks noChangeAspect="1"/>
          </p:cNvPicPr>
          <p:nvPr/>
        </p:nvPicPr>
        <p:blipFill>
          <a:blip r:embed="rId3"/>
          <a:stretch>
            <a:fillRect/>
          </a:stretch>
        </p:blipFill>
        <p:spPr>
          <a:xfrm>
            <a:off x="3886200" y="0"/>
            <a:ext cx="1447800" cy="1524000"/>
          </a:xfrm>
          <a:prstGeom prst="rect">
            <a:avLst/>
          </a:prstGeom>
          <a:noFill/>
          <a:ln w="9525">
            <a:noFill/>
          </a:ln>
        </p:spPr>
      </p:pic>
      <p:sp>
        <p:nvSpPr>
          <p:cNvPr id="119838" name="Freeform 30"/>
          <p:cNvSpPr/>
          <p:nvPr/>
        </p:nvSpPr>
        <p:spPr>
          <a:xfrm rot="-436157">
            <a:off x="4267200" y="474663"/>
            <a:ext cx="1828800" cy="584200"/>
          </a:xfrm>
          <a:custGeom>
            <a:avLst/>
            <a:gdLst>
              <a:gd name="txL" fmla="*/ 0 w 960"/>
              <a:gd name="txT" fmla="*/ 0 h 272"/>
              <a:gd name="txR" fmla="*/ 960 w 960"/>
              <a:gd name="txB" fmla="*/ 272 h 272"/>
            </a:gdLst>
            <a:ahLst/>
            <a:cxnLst>
              <a:cxn ang="0">
                <a:pos x="0" y="2147483647"/>
              </a:cxn>
              <a:cxn ang="0">
                <a:pos x="2147483647" y="2147483647"/>
              </a:cxn>
              <a:cxn ang="0">
                <a:pos x="2147483647" y="2147483647"/>
              </a:cxn>
            </a:cxnLst>
            <a:rect l="txL" t="txT" r="txR" b="txB"/>
            <a:pathLst>
              <a:path w="960" h="272">
                <a:moveTo>
                  <a:pt x="0" y="80"/>
                </a:moveTo>
                <a:cubicBezTo>
                  <a:pt x="232" y="40"/>
                  <a:pt x="464" y="0"/>
                  <a:pt x="624" y="32"/>
                </a:cubicBezTo>
                <a:cubicBezTo>
                  <a:pt x="784" y="64"/>
                  <a:pt x="872" y="168"/>
                  <a:pt x="960" y="272"/>
                </a:cubicBezTo>
              </a:path>
            </a:pathLst>
          </a:custGeom>
          <a:noFill/>
          <a:ln w="38100" cap="flat" cmpd="sng">
            <a:solidFill>
              <a:srgbClr val="0000FF"/>
            </a:solidFill>
            <a:prstDash val="solid"/>
            <a:round/>
            <a:headEnd type="none" w="med" len="med"/>
            <a:tailEnd type="triangle" w="med" len="med"/>
          </a:ln>
        </p:spPr>
        <p:txBody>
          <a:bodyPr/>
          <a:lstStyle/>
          <a:p>
            <a:endParaRPr dirty="0">
              <a:latin typeface="Arial" panose="020B0604020202020204" pitchFamily="34" charset="0"/>
            </a:endParaRPr>
          </a:p>
        </p:txBody>
      </p:sp>
      <p:pic>
        <p:nvPicPr>
          <p:cNvPr id="119839" name="Picture 31" descr="muscle24"/>
          <p:cNvPicPr>
            <a:picLocks noChangeAspect="1"/>
          </p:cNvPicPr>
          <p:nvPr/>
        </p:nvPicPr>
        <p:blipFill>
          <a:blip r:embed="rId4"/>
          <a:stretch>
            <a:fillRect/>
          </a:stretch>
        </p:blipFill>
        <p:spPr>
          <a:xfrm>
            <a:off x="4648200" y="3810000"/>
            <a:ext cx="3733800" cy="1600200"/>
          </a:xfrm>
          <a:prstGeom prst="rect">
            <a:avLst/>
          </a:prstGeom>
          <a:noFill/>
          <a:ln w="9525">
            <a:noFill/>
          </a:ln>
        </p:spPr>
      </p:pic>
      <p:sp>
        <p:nvSpPr>
          <p:cNvPr id="119840" name="Line 32"/>
          <p:cNvSpPr/>
          <p:nvPr/>
        </p:nvSpPr>
        <p:spPr>
          <a:xfrm>
            <a:off x="6477000" y="4495800"/>
            <a:ext cx="0" cy="1295400"/>
          </a:xfrm>
          <a:prstGeom prst="line">
            <a:avLst/>
          </a:prstGeom>
          <a:ln w="9525" cap="flat" cmpd="sng">
            <a:solidFill>
              <a:srgbClr val="0000FF"/>
            </a:solidFill>
            <a:prstDash val="solid"/>
            <a:headEnd type="none" w="med" len="med"/>
            <a:tailEnd type="triangle" w="med" len="med"/>
          </a:ln>
        </p:spPr>
      </p:sp>
      <p:sp>
        <p:nvSpPr>
          <p:cNvPr id="119841" name="Rectangle 33"/>
          <p:cNvSpPr/>
          <p:nvPr/>
        </p:nvSpPr>
        <p:spPr>
          <a:xfrm>
            <a:off x="6400800" y="5867400"/>
            <a:ext cx="1981200" cy="762000"/>
          </a:xfrm>
          <a:prstGeom prst="rect">
            <a:avLst/>
          </a:prstGeom>
          <a:noFill/>
          <a:ln w="9525">
            <a:noFill/>
          </a:ln>
        </p:spPr>
        <p:txBody>
          <a:bodyPr wrap="none" anchor="ctr"/>
          <a:lstStyle/>
          <a:p>
            <a:pPr algn="ctr"/>
            <a:r>
              <a:rPr lang="en-US" altLang="en-US" sz="2800" b="1" dirty="0">
                <a:solidFill>
                  <a:srgbClr val="F20EC1"/>
                </a:solidFill>
                <a:latin typeface="Times New Roman" panose="02020603050405020304" pitchFamily="18" charset="0"/>
                <a:cs typeface="Times New Roman" panose="02020603050405020304" pitchFamily="18" charset="0"/>
              </a:rPr>
              <a:t>Ơstrôgen và</a:t>
            </a:r>
          </a:p>
          <a:p>
            <a:pPr algn="ctr"/>
            <a:r>
              <a:rPr lang="en-US" altLang="en-US" sz="2800" b="1" dirty="0">
                <a:solidFill>
                  <a:srgbClr val="F20EC1"/>
                </a:solidFill>
                <a:latin typeface="Times New Roman" panose="02020603050405020304" pitchFamily="18" charset="0"/>
                <a:cs typeface="Times New Roman" panose="02020603050405020304" pitchFamily="18" charset="0"/>
              </a:rPr>
              <a:t> prôgestêrôn</a:t>
            </a:r>
          </a:p>
          <a:p>
            <a:pPr algn="ctr"/>
            <a:endParaRPr lang="en-US" altLang="en-US" sz="2800" b="1" dirty="0">
              <a:solidFill>
                <a:srgbClr val="F20EC1"/>
              </a:solidFill>
              <a:latin typeface="Times New Roman" panose="02020603050405020304" pitchFamily="18" charset="0"/>
              <a:cs typeface="Times New Roman" panose="02020603050405020304" pitchFamily="18" charset="0"/>
            </a:endParaRPr>
          </a:p>
        </p:txBody>
      </p:sp>
      <p:sp>
        <p:nvSpPr>
          <p:cNvPr id="119842" name="Line 34"/>
          <p:cNvSpPr/>
          <p:nvPr/>
        </p:nvSpPr>
        <p:spPr>
          <a:xfrm flipH="1">
            <a:off x="3810000" y="6172200"/>
            <a:ext cx="2438400" cy="0"/>
          </a:xfrm>
          <a:prstGeom prst="line">
            <a:avLst/>
          </a:prstGeom>
          <a:ln w="9525" cap="flat" cmpd="sng">
            <a:solidFill>
              <a:srgbClr val="0000FF"/>
            </a:solidFill>
            <a:prstDash val="solid"/>
            <a:headEnd type="none" w="med" len="med"/>
            <a:tailEnd type="triangle" w="med" len="med"/>
          </a:ln>
        </p:spPr>
      </p:sp>
      <p:pic>
        <p:nvPicPr>
          <p:cNvPr id="119843" name="Picture 35" descr="rr"/>
          <p:cNvPicPr>
            <a:picLocks noChangeAspect="1"/>
          </p:cNvPicPr>
          <p:nvPr/>
        </p:nvPicPr>
        <p:blipFill>
          <a:blip r:embed="rId5"/>
          <a:stretch>
            <a:fillRect/>
          </a:stretch>
        </p:blipFill>
        <p:spPr>
          <a:xfrm>
            <a:off x="1600200" y="5502275"/>
            <a:ext cx="2171700" cy="1308100"/>
          </a:xfrm>
          <a:prstGeom prst="rect">
            <a:avLst/>
          </a:prstGeom>
          <a:noFill/>
          <a:ln w="9525">
            <a:noFill/>
          </a:ln>
        </p:spPr>
      </p:pic>
      <p:sp>
        <p:nvSpPr>
          <p:cNvPr id="119845" name="Line 37"/>
          <p:cNvSpPr/>
          <p:nvPr/>
        </p:nvSpPr>
        <p:spPr>
          <a:xfrm>
            <a:off x="5849938" y="3124200"/>
            <a:ext cx="533400" cy="1676400"/>
          </a:xfrm>
          <a:prstGeom prst="line">
            <a:avLst/>
          </a:prstGeom>
          <a:ln w="9525" cap="flat" cmpd="sng">
            <a:solidFill>
              <a:srgbClr val="0000FF"/>
            </a:solidFill>
            <a:prstDash val="solid"/>
            <a:headEnd type="none" w="med" len="med"/>
            <a:tailEnd type="triangle" w="med" len="med"/>
          </a:ln>
        </p:spPr>
      </p:sp>
      <p:sp>
        <p:nvSpPr>
          <p:cNvPr id="119846" name="Line 38"/>
          <p:cNvSpPr/>
          <p:nvPr/>
        </p:nvSpPr>
        <p:spPr>
          <a:xfrm>
            <a:off x="6400800" y="3200400"/>
            <a:ext cx="0" cy="1143000"/>
          </a:xfrm>
          <a:prstGeom prst="line">
            <a:avLst/>
          </a:prstGeom>
          <a:ln w="9525" cap="flat" cmpd="sng">
            <a:solidFill>
              <a:srgbClr val="0000FF"/>
            </a:solidFill>
            <a:prstDash val="solid"/>
            <a:headEnd type="none" w="med" len="med"/>
            <a:tailEnd type="triangle" w="med" len="med"/>
          </a:ln>
        </p:spPr>
      </p:sp>
      <p:sp>
        <p:nvSpPr>
          <p:cNvPr id="119847" name="Freeform 39"/>
          <p:cNvSpPr/>
          <p:nvPr/>
        </p:nvSpPr>
        <p:spPr>
          <a:xfrm>
            <a:off x="6400800" y="3416300"/>
            <a:ext cx="533400" cy="1155700"/>
          </a:xfrm>
          <a:custGeom>
            <a:avLst/>
            <a:gdLst>
              <a:gd name="txL" fmla="*/ 0 w 336"/>
              <a:gd name="txT" fmla="*/ 0 h 728"/>
              <a:gd name="txR" fmla="*/ 336 w 336"/>
              <a:gd name="txB" fmla="*/ 728 h 728"/>
            </a:gdLst>
            <a:ahLst/>
            <a:cxnLst>
              <a:cxn ang="0">
                <a:pos x="0" y="2147483647"/>
              </a:cxn>
              <a:cxn ang="0">
                <a:pos x="2147483647" y="2147483647"/>
              </a:cxn>
              <a:cxn ang="0">
                <a:pos x="2147483647" y="2147483647"/>
              </a:cxn>
            </a:cxnLst>
            <a:rect l="txL" t="txT" r="txR" b="txB"/>
            <a:pathLst>
              <a:path w="336" h="728">
                <a:moveTo>
                  <a:pt x="0" y="104"/>
                </a:moveTo>
                <a:cubicBezTo>
                  <a:pt x="120" y="52"/>
                  <a:pt x="240" y="0"/>
                  <a:pt x="288" y="104"/>
                </a:cubicBezTo>
                <a:cubicBezTo>
                  <a:pt x="336" y="208"/>
                  <a:pt x="312" y="468"/>
                  <a:pt x="288" y="728"/>
                </a:cubicBezTo>
              </a:path>
            </a:pathLst>
          </a:custGeom>
          <a:noFill/>
          <a:ln w="9525" cap="flat" cmpd="sng">
            <a:solidFill>
              <a:srgbClr val="0000FF"/>
            </a:solidFill>
            <a:prstDash val="solid"/>
            <a:round/>
            <a:headEnd type="none" w="med" len="med"/>
            <a:tailEnd type="triangle" w="med" len="med"/>
          </a:ln>
        </p:spPr>
        <p:txBody>
          <a:bodyPr/>
          <a:lstStyle/>
          <a:p>
            <a:endParaRPr dirty="0">
              <a:latin typeface="Arial" panose="020B0604020202020204" pitchFamily="34" charset="0"/>
            </a:endParaRPr>
          </a:p>
        </p:txBody>
      </p:sp>
      <p:sp>
        <p:nvSpPr>
          <p:cNvPr id="119848" name="Rectangle 40"/>
          <p:cNvSpPr>
            <a:spLocks noChangeArrowheads="1"/>
          </p:cNvSpPr>
          <p:nvPr/>
        </p:nvSpPr>
        <p:spPr bwMode="auto">
          <a:xfrm>
            <a:off x="3886200" y="5410201"/>
            <a:ext cx="2362200" cy="720725"/>
          </a:xfrm>
          <a:prstGeom prst="rect">
            <a:avLst/>
          </a:prstGeom>
          <a:solidFill>
            <a:schemeClr val="accent3">
              <a:lumMod val="20000"/>
              <a:lumOff val="80000"/>
            </a:schemeClr>
          </a:solidFill>
          <a:ln w="9525">
            <a:solidFill>
              <a:schemeClr val="tx1"/>
            </a:solidFill>
            <a:miter lim="800000"/>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defRPr/>
            </a:pPr>
            <a:r>
              <a:rPr lang="en-US" altLang="en-US" sz="2800" b="1" dirty="0" err="1">
                <a:solidFill>
                  <a:srgbClr val="0000CC"/>
                </a:solidFill>
                <a:latin typeface="Times New Roman" panose="02020603050405020304" pitchFamily="18" charset="0"/>
                <a:cs typeface="Times New Roman" panose="02020603050405020304" pitchFamily="18" charset="0"/>
              </a:rPr>
              <a:t>Làm</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niêm</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mạc</a:t>
            </a:r>
            <a:r>
              <a:rPr lang="en-US" altLang="en-US" sz="2800" b="1" dirty="0">
                <a:solidFill>
                  <a:srgbClr val="0000CC"/>
                </a:solidFill>
                <a:latin typeface="Times New Roman" panose="02020603050405020304" pitchFamily="18" charset="0"/>
                <a:cs typeface="Times New Roman" panose="02020603050405020304" pitchFamily="18" charset="0"/>
              </a:rPr>
              <a:t> </a:t>
            </a:r>
          </a:p>
          <a:p>
            <a:pPr algn="ctr" eaLnBrk="0" fontAlgn="base" hangingPunct="0">
              <a:defRPr/>
            </a:pPr>
            <a:r>
              <a:rPr lang="en-US" altLang="en-US" sz="2800" b="1" dirty="0" err="1">
                <a:solidFill>
                  <a:srgbClr val="0000CC"/>
                </a:solidFill>
                <a:latin typeface="Times New Roman" panose="02020603050405020304" pitchFamily="18" charset="0"/>
                <a:cs typeface="Times New Roman" panose="02020603050405020304" pitchFamily="18" charset="0"/>
              </a:rPr>
              <a:t>tử</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cung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dày</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lên</a:t>
            </a:r>
            <a:endParaRPr lang="en-US" altLang="en-US" sz="2800" b="1" dirty="0">
              <a:solidFill>
                <a:srgbClr val="0000CC"/>
              </a:solidFill>
              <a:latin typeface="Times New Roman" panose="02020603050405020304" pitchFamily="18" charset="0"/>
              <a:cs typeface="Times New Roman" panose="02020603050405020304" pitchFamily="18" charset="0"/>
            </a:endParaRPr>
          </a:p>
        </p:txBody>
      </p:sp>
      <p:sp>
        <p:nvSpPr>
          <p:cNvPr id="119849" name="Rectangle 41"/>
          <p:cNvSpPr>
            <a:spLocks noChangeArrowheads="1"/>
          </p:cNvSpPr>
          <p:nvPr/>
        </p:nvSpPr>
        <p:spPr bwMode="auto">
          <a:xfrm>
            <a:off x="7543800" y="457201"/>
            <a:ext cx="2362200" cy="938213"/>
          </a:xfrm>
          <a:prstGeom prst="rect">
            <a:avLst/>
          </a:prstGeom>
          <a:solidFill>
            <a:schemeClr val="accent3">
              <a:lumMod val="20000"/>
              <a:lumOff val="80000"/>
            </a:schemeClr>
          </a:solidFill>
          <a:ln w="9525">
            <a:solidFill>
              <a:schemeClr val="tx1"/>
            </a:solidFill>
            <a:miter lim="800000"/>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defRPr/>
            </a:pPr>
            <a:r>
              <a:rPr lang="en-US" altLang="en-US" sz="2800" b="1" dirty="0" err="1">
                <a:solidFill>
                  <a:srgbClr val="0000CC"/>
                </a:solidFill>
                <a:latin typeface="Times New Roman" panose="02020603050405020304" pitchFamily="18" charset="0"/>
                <a:cs typeface="Times New Roman" panose="02020603050405020304" pitchFamily="18" charset="0"/>
              </a:rPr>
              <a:t>Vùng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dưới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đồi</a:t>
            </a:r>
            <a:r>
              <a:rPr lang="en-US" altLang="en-US" sz="2800" b="1" dirty="0">
                <a:solidFill>
                  <a:srgbClr val="0000CC"/>
                </a:solidFill>
                <a:latin typeface="Times New Roman" panose="02020603050405020304" pitchFamily="18" charset="0"/>
                <a:cs typeface="Times New Roman" panose="02020603050405020304" pitchFamily="18" charset="0"/>
              </a:rPr>
              <a:t> </a:t>
            </a:r>
          </a:p>
          <a:p>
            <a:pPr algn="ctr" eaLnBrk="0" fontAlgn="base" hangingPunct="0">
              <a:defRPr/>
            </a:pPr>
            <a:r>
              <a:rPr lang="en-US" altLang="en-US" sz="2800" b="1" dirty="0" err="1">
                <a:solidFill>
                  <a:srgbClr val="0000CC"/>
                </a:solidFill>
                <a:latin typeface="Times New Roman" panose="02020603050405020304" pitchFamily="18" charset="0"/>
                <a:cs typeface="Times New Roman" panose="02020603050405020304" pitchFamily="18" charset="0"/>
              </a:rPr>
              <a:t>tiết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ra</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F20EC1"/>
                </a:solidFill>
                <a:latin typeface="Times New Roman" panose="02020603050405020304" pitchFamily="18" charset="0"/>
                <a:cs typeface="Times New Roman" panose="02020603050405020304" pitchFamily="18" charset="0"/>
              </a:rPr>
              <a:t>GnRH</a:t>
            </a:r>
            <a:endParaRPr lang="en-US" altLang="en-US" sz="2800" b="1" dirty="0">
              <a:solidFill>
                <a:srgbClr val="F20EC1"/>
              </a:solidFill>
              <a:latin typeface="Times New Roman" panose="02020603050405020304" pitchFamily="18" charset="0"/>
              <a:cs typeface="Times New Roman" panose="02020603050405020304" pitchFamily="18" charset="0"/>
            </a:endParaRPr>
          </a:p>
        </p:txBody>
      </p:sp>
      <p:sp>
        <p:nvSpPr>
          <p:cNvPr id="15386" name="Text Box 42"/>
          <p:cNvSpPr txBox="1"/>
          <p:nvPr/>
        </p:nvSpPr>
        <p:spPr>
          <a:xfrm>
            <a:off x="1524000" y="304801"/>
            <a:ext cx="2362200" cy="1384995"/>
          </a:xfrm>
          <a:prstGeom prst="rect">
            <a:avLst/>
          </a:prstGeom>
          <a:noFill/>
          <a:ln w="9525">
            <a:noFill/>
          </a:ln>
        </p:spPr>
        <p:txBody>
          <a:bodyPr wrap="square">
            <a:spAutoFit/>
          </a:bodyPr>
          <a:lstStyle/>
          <a:p>
            <a:pPr algn="ctr"/>
            <a:r>
              <a:rPr lang="en-US" altLang="en-US" sz="2800" b="1" dirty="0">
                <a:solidFill>
                  <a:srgbClr val="C00000"/>
                </a:solidFill>
                <a:latin typeface="Times New Roman" panose="02020603050405020304" pitchFamily="18" charset="0"/>
                <a:cs typeface="Times New Roman" panose="02020603050405020304" pitchFamily="18" charset="0"/>
              </a:rPr>
              <a:t>Kích thích từ </a:t>
            </a:r>
          </a:p>
          <a:p>
            <a:pPr algn="ctr"/>
            <a:r>
              <a:rPr lang="en-US" altLang="en-US" sz="2800" b="1" dirty="0">
                <a:solidFill>
                  <a:srgbClr val="C00000"/>
                </a:solidFill>
                <a:latin typeface="Times New Roman" panose="02020603050405020304" pitchFamily="18" charset="0"/>
                <a:cs typeface="Times New Roman" panose="02020603050405020304" pitchFamily="18" charset="0"/>
              </a:rPr>
              <a:t>môi trường ngoài    </a:t>
            </a:r>
          </a:p>
        </p:txBody>
      </p:sp>
      <p:sp>
        <p:nvSpPr>
          <p:cNvPr id="32" name="Text Box 5">
            <a:hlinkClick r:id="" action="ppaction://noaction"/>
          </p:cNvPr>
          <p:cNvSpPr txBox="1"/>
          <p:nvPr/>
        </p:nvSpPr>
        <p:spPr>
          <a:xfrm>
            <a:off x="8572501" y="4572001"/>
            <a:ext cx="1762125" cy="954107"/>
          </a:xfrm>
          <a:prstGeom prst="rect">
            <a:avLst/>
          </a:prstGeom>
          <a:solidFill>
            <a:srgbClr val="FFFF00"/>
          </a:solidFill>
          <a:ln w="9525">
            <a:noFill/>
          </a:ln>
        </p:spPr>
        <p:txBody>
          <a:bodyPr>
            <a:spAutoFit/>
          </a:bodyPr>
          <a:lstStyle/>
          <a:p>
            <a:pPr algn="ctr"/>
            <a:r>
              <a:rPr lang="en-US" altLang="en-US" sz="2800" b="1" dirty="0">
                <a:solidFill>
                  <a:srgbClr val="C00000"/>
                </a:solidFill>
                <a:latin typeface="Times New Roman" panose="02020603050405020304" pitchFamily="18" charset="0"/>
                <a:cs typeface="Times New Roman" panose="02020603050405020304" pitchFamily="18" charset="0"/>
              </a:rPr>
              <a:t>Buồng trứng</a:t>
            </a:r>
          </a:p>
        </p:txBody>
      </p:sp>
    </p:spTree>
    <p:extLst>
      <p:ext uri="{BB962C8B-B14F-4D97-AF65-F5344CB8AC3E}">
        <p14:creationId xmlns:p14="http://schemas.microsoft.com/office/powerpoint/2010/main" val="255550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9837"/>
                                        </p:tgtEl>
                                        <p:attrNameLst>
                                          <p:attrName>style.visibility</p:attrName>
                                        </p:attrNameLst>
                                      </p:cBhvr>
                                      <p:to>
                                        <p:strVal val="visible"/>
                                      </p:to>
                                    </p:set>
                                    <p:animEffect transition="in" filter="box(in)">
                                      <p:cBhvr>
                                        <p:cTn id="7" dur="500"/>
                                        <p:tgtEl>
                                          <p:spTgt spid="119837"/>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19812"/>
                                        </p:tgtEl>
                                        <p:attrNameLst>
                                          <p:attrName>style.visibility</p:attrName>
                                        </p:attrNameLst>
                                      </p:cBhvr>
                                      <p:to>
                                        <p:strVal val="visible"/>
                                      </p:to>
                                    </p:set>
                                    <p:animEffect transition="in" filter="checkerboard(across)">
                                      <p:cBhvr>
                                        <p:cTn id="11" dur="500"/>
                                        <p:tgtEl>
                                          <p:spTgt spid="119812"/>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119838"/>
                                        </p:tgtEl>
                                        <p:attrNameLst>
                                          <p:attrName>style.visibility</p:attrName>
                                        </p:attrNameLst>
                                      </p:cBhvr>
                                      <p:to>
                                        <p:strVal val="visible"/>
                                      </p:to>
                                    </p:set>
                                    <p:animEffect transition="in" filter="checkerboard(across)">
                                      <p:cBhvr>
                                        <p:cTn id="15" dur="500"/>
                                        <p:tgtEl>
                                          <p:spTgt spid="119838"/>
                                        </p:tgtEl>
                                      </p:cBhvr>
                                    </p:animEffect>
                                  </p:childTnLst>
                                </p:cTn>
                              </p:par>
                            </p:childTnLst>
                          </p:cTn>
                        </p:par>
                        <p:par>
                          <p:cTn id="16" fill="hold">
                            <p:stCondLst>
                              <p:cond delay="1500"/>
                            </p:stCondLst>
                            <p:childTnLst>
                              <p:par>
                                <p:cTn id="17" presetID="8"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amond(in)">
                                      <p:cBhvr>
                                        <p:cTn id="19" dur="2000"/>
                                        <p:tgtEl>
                                          <p:spTgt spid="2"/>
                                        </p:tgtEl>
                                      </p:cBhvr>
                                    </p:animEffect>
                                  </p:childTnLst>
                                </p:cTn>
                              </p:par>
                            </p:childTnLst>
                          </p:cTn>
                        </p:par>
                        <p:par>
                          <p:cTn id="20" fill="hold">
                            <p:stCondLst>
                              <p:cond delay="3500"/>
                            </p:stCondLst>
                            <p:childTnLst>
                              <p:par>
                                <p:cTn id="21" presetID="56" presetClass="entr" presetSubtype="0" fill="hold" grpId="0" nodeType="afterEffect">
                                  <p:stCondLst>
                                    <p:cond delay="0"/>
                                  </p:stCondLst>
                                  <p:iterate type="lt">
                                    <p:tmPct val="10000"/>
                                  </p:iterate>
                                  <p:childTnLst>
                                    <p:set>
                                      <p:cBhvr>
                                        <p:cTn id="22" dur="1" fill="hold">
                                          <p:stCondLst>
                                            <p:cond delay="0"/>
                                          </p:stCondLst>
                                        </p:cTn>
                                        <p:tgtEl>
                                          <p:spTgt spid="119813"/>
                                        </p:tgtEl>
                                        <p:attrNameLst>
                                          <p:attrName>style.visibility</p:attrName>
                                        </p:attrNameLst>
                                      </p:cBhvr>
                                      <p:to>
                                        <p:strVal val="visible"/>
                                      </p:to>
                                    </p:set>
                                    <p:anim by="(-#ppt_w*2)" calcmode="lin" valueType="num">
                                      <p:cBhvr rctx="PPT">
                                        <p:cTn id="23" dur="500" autoRev="1" fill="hold">
                                          <p:stCondLst>
                                            <p:cond delay="0"/>
                                          </p:stCondLst>
                                        </p:cTn>
                                        <p:tgtEl>
                                          <p:spTgt spid="119813"/>
                                        </p:tgtEl>
                                        <p:attrNameLst>
                                          <p:attrName>ppt_w</p:attrName>
                                        </p:attrNameLst>
                                      </p:cBhvr>
                                    </p:anim>
                                    <p:anim by="(#ppt_w*0.50)" calcmode="lin" valueType="num">
                                      <p:cBhvr>
                                        <p:cTn id="24" dur="500" decel="50000" autoRev="1" fill="hold">
                                          <p:stCondLst>
                                            <p:cond delay="0"/>
                                          </p:stCondLst>
                                        </p:cTn>
                                        <p:tgtEl>
                                          <p:spTgt spid="119813"/>
                                        </p:tgtEl>
                                        <p:attrNameLst>
                                          <p:attrName>ppt_x</p:attrName>
                                        </p:attrNameLst>
                                      </p:cBhvr>
                                    </p:anim>
                                    <p:anim from="(-#ppt_h/2)" to="(#ppt_y)" calcmode="lin" valueType="num">
                                      <p:cBhvr>
                                        <p:cTn id="25" dur="1000" fill="hold">
                                          <p:stCondLst>
                                            <p:cond delay="0"/>
                                          </p:stCondLst>
                                        </p:cTn>
                                        <p:tgtEl>
                                          <p:spTgt spid="119813"/>
                                        </p:tgtEl>
                                        <p:attrNameLst>
                                          <p:attrName>ppt_y</p:attrName>
                                        </p:attrNameLst>
                                      </p:cBhvr>
                                    </p:anim>
                                    <p:animRot by="21600000">
                                      <p:cBhvr>
                                        <p:cTn id="26" dur="1000" fill="hold">
                                          <p:stCondLst>
                                            <p:cond delay="0"/>
                                          </p:stCondLst>
                                        </p:cTn>
                                        <p:tgtEl>
                                          <p:spTgt spid="119813"/>
                                        </p:tgtEl>
                                        <p:attrNameLst>
                                          <p:attrName>r</p:attrName>
                                        </p:attrNameLst>
                                      </p:cBhvr>
                                    </p:animRot>
                                  </p:childTnLst>
                                </p:cTn>
                              </p:par>
                            </p:childTnLst>
                          </p:cTn>
                        </p:par>
                        <p:par>
                          <p:cTn id="27" fill="hold">
                            <p:stCondLst>
                              <p:cond delay="5699"/>
                            </p:stCondLst>
                            <p:childTnLst>
                              <p:par>
                                <p:cTn id="28" presetID="8" presetClass="entr" presetSubtype="16" fill="hold" grpId="0" nodeType="afterEffect">
                                  <p:stCondLst>
                                    <p:cond delay="0"/>
                                  </p:stCondLst>
                                  <p:childTnLst>
                                    <p:set>
                                      <p:cBhvr>
                                        <p:cTn id="29" dur="1" fill="hold">
                                          <p:stCondLst>
                                            <p:cond delay="0"/>
                                          </p:stCondLst>
                                        </p:cTn>
                                        <p:tgtEl>
                                          <p:spTgt spid="119849"/>
                                        </p:tgtEl>
                                        <p:attrNameLst>
                                          <p:attrName>style.visibility</p:attrName>
                                        </p:attrNameLst>
                                      </p:cBhvr>
                                      <p:to>
                                        <p:strVal val="visible"/>
                                      </p:to>
                                    </p:set>
                                    <p:animEffect transition="in" filter="diamond(in)">
                                      <p:cBhvr>
                                        <p:cTn id="30" dur="2000"/>
                                        <p:tgtEl>
                                          <p:spTgt spid="119849"/>
                                        </p:tgtEl>
                                      </p:cBhvr>
                                    </p:animEffect>
                                  </p:childTnLst>
                                </p:cTn>
                              </p:par>
                              <p:par>
                                <p:cTn id="31" presetID="8" presetClass="entr" presetSubtype="16" fill="hold" nodeType="withEffect">
                                  <p:stCondLst>
                                    <p:cond delay="0"/>
                                  </p:stCondLst>
                                  <p:childTnLst>
                                    <p:set>
                                      <p:cBhvr>
                                        <p:cTn id="32" dur="1" fill="hold">
                                          <p:stCondLst>
                                            <p:cond delay="0"/>
                                          </p:stCondLst>
                                        </p:cTn>
                                        <p:tgtEl>
                                          <p:spTgt spid="119827"/>
                                        </p:tgtEl>
                                        <p:attrNameLst>
                                          <p:attrName>style.visibility</p:attrName>
                                        </p:attrNameLst>
                                      </p:cBhvr>
                                      <p:to>
                                        <p:strVal val="visible"/>
                                      </p:to>
                                    </p:set>
                                    <p:animEffect transition="in" filter="diamond(in)">
                                      <p:cBhvr>
                                        <p:cTn id="33" dur="2000"/>
                                        <p:tgtEl>
                                          <p:spTgt spid="119827"/>
                                        </p:tgtEl>
                                      </p:cBhvr>
                                    </p:animEffect>
                                  </p:childTnLst>
                                </p:cTn>
                              </p:par>
                              <p:par>
                                <p:cTn id="34" presetID="8" presetClass="entr" presetSubtype="16" fill="hold" nodeType="withEffect">
                                  <p:stCondLst>
                                    <p:cond delay="0"/>
                                  </p:stCondLst>
                                  <p:childTnLst>
                                    <p:set>
                                      <p:cBhvr>
                                        <p:cTn id="35" dur="1" fill="hold">
                                          <p:stCondLst>
                                            <p:cond delay="0"/>
                                          </p:stCondLst>
                                        </p:cTn>
                                        <p:tgtEl>
                                          <p:spTgt spid="119828"/>
                                        </p:tgtEl>
                                        <p:attrNameLst>
                                          <p:attrName>style.visibility</p:attrName>
                                        </p:attrNameLst>
                                      </p:cBhvr>
                                      <p:to>
                                        <p:strVal val="visible"/>
                                      </p:to>
                                    </p:set>
                                    <p:animEffect transition="in" filter="diamond(in)">
                                      <p:cBhvr>
                                        <p:cTn id="36" dur="2000"/>
                                        <p:tgtEl>
                                          <p:spTgt spid="119828"/>
                                        </p:tgtEl>
                                      </p:cBhvr>
                                    </p:animEffect>
                                  </p:childTnLst>
                                </p:cTn>
                              </p:par>
                            </p:childTnLst>
                          </p:cTn>
                        </p:par>
                        <p:par>
                          <p:cTn id="37" fill="hold">
                            <p:stCondLst>
                              <p:cond delay="7699"/>
                            </p:stCondLst>
                            <p:childTnLst>
                              <p:par>
                                <p:cTn id="38" presetID="4" presetClass="entr" presetSubtype="16" fill="hold" nodeType="afterEffect">
                                  <p:stCondLst>
                                    <p:cond delay="0"/>
                                  </p:stCondLst>
                                  <p:childTnLst>
                                    <p:set>
                                      <p:cBhvr>
                                        <p:cTn id="39" dur="1" fill="hold">
                                          <p:stCondLst>
                                            <p:cond delay="0"/>
                                          </p:stCondLst>
                                        </p:cTn>
                                        <p:tgtEl>
                                          <p:spTgt spid="119821"/>
                                        </p:tgtEl>
                                        <p:attrNameLst>
                                          <p:attrName>style.visibility</p:attrName>
                                        </p:attrNameLst>
                                      </p:cBhvr>
                                      <p:to>
                                        <p:strVal val="visible"/>
                                      </p:to>
                                    </p:set>
                                    <p:animEffect transition="in" filter="box(in)">
                                      <p:cBhvr>
                                        <p:cTn id="40" dur="500"/>
                                        <p:tgtEl>
                                          <p:spTgt spid="119821"/>
                                        </p:tgtEl>
                                      </p:cBhvr>
                                    </p:animEffect>
                                  </p:childTnLst>
                                </p:cTn>
                              </p:par>
                              <p:par>
                                <p:cTn id="41" presetID="4" presetClass="entr" presetSubtype="16" fill="hold" nodeType="withEffect">
                                  <p:stCondLst>
                                    <p:cond delay="0"/>
                                  </p:stCondLst>
                                  <p:childTnLst>
                                    <p:set>
                                      <p:cBhvr>
                                        <p:cTn id="42" dur="1" fill="hold">
                                          <p:stCondLst>
                                            <p:cond delay="0"/>
                                          </p:stCondLst>
                                        </p:cTn>
                                        <p:tgtEl>
                                          <p:spTgt spid="119820"/>
                                        </p:tgtEl>
                                        <p:attrNameLst>
                                          <p:attrName>style.visibility</p:attrName>
                                        </p:attrNameLst>
                                      </p:cBhvr>
                                      <p:to>
                                        <p:strVal val="visible"/>
                                      </p:to>
                                    </p:set>
                                    <p:animEffect transition="in" filter="box(in)">
                                      <p:cBhvr>
                                        <p:cTn id="43" dur="500"/>
                                        <p:tgtEl>
                                          <p:spTgt spid="119820"/>
                                        </p:tgtEl>
                                      </p:cBhvr>
                                    </p:animEffect>
                                  </p:childTnLst>
                                </p:cTn>
                              </p:par>
                            </p:childTnLst>
                          </p:cTn>
                        </p:par>
                        <p:par>
                          <p:cTn id="44" fill="hold">
                            <p:stCondLst>
                              <p:cond delay="8199"/>
                            </p:stCondLst>
                            <p:childTnLst>
                              <p:par>
                                <p:cTn id="45" presetID="56" presetClass="entr" presetSubtype="0" fill="hold" grpId="0" nodeType="afterEffect">
                                  <p:stCondLst>
                                    <p:cond delay="0"/>
                                  </p:stCondLst>
                                  <p:iterate type="lt">
                                    <p:tmPct val="10000"/>
                                  </p:iterate>
                                  <p:childTnLst>
                                    <p:set>
                                      <p:cBhvr>
                                        <p:cTn id="46" dur="1" fill="hold">
                                          <p:stCondLst>
                                            <p:cond delay="0"/>
                                          </p:stCondLst>
                                        </p:cTn>
                                        <p:tgtEl>
                                          <p:spTgt spid="119823"/>
                                        </p:tgtEl>
                                        <p:attrNameLst>
                                          <p:attrName>style.visibility</p:attrName>
                                        </p:attrNameLst>
                                      </p:cBhvr>
                                      <p:to>
                                        <p:strVal val="visible"/>
                                      </p:to>
                                    </p:set>
                                    <p:anim by="(-#ppt_w*2)" calcmode="lin" valueType="num">
                                      <p:cBhvr rctx="PPT">
                                        <p:cTn id="47" dur="500" autoRev="1" fill="hold">
                                          <p:stCondLst>
                                            <p:cond delay="0"/>
                                          </p:stCondLst>
                                        </p:cTn>
                                        <p:tgtEl>
                                          <p:spTgt spid="119823"/>
                                        </p:tgtEl>
                                        <p:attrNameLst>
                                          <p:attrName>ppt_w</p:attrName>
                                        </p:attrNameLst>
                                      </p:cBhvr>
                                    </p:anim>
                                    <p:anim by="(#ppt_w*0.50)" calcmode="lin" valueType="num">
                                      <p:cBhvr>
                                        <p:cTn id="48" dur="500" decel="50000" autoRev="1" fill="hold">
                                          <p:stCondLst>
                                            <p:cond delay="0"/>
                                          </p:stCondLst>
                                        </p:cTn>
                                        <p:tgtEl>
                                          <p:spTgt spid="119823"/>
                                        </p:tgtEl>
                                        <p:attrNameLst>
                                          <p:attrName>ppt_x</p:attrName>
                                        </p:attrNameLst>
                                      </p:cBhvr>
                                    </p:anim>
                                    <p:anim from="(-#ppt_h/2)" to="(#ppt_y)" calcmode="lin" valueType="num">
                                      <p:cBhvr>
                                        <p:cTn id="49" dur="1000" fill="hold">
                                          <p:stCondLst>
                                            <p:cond delay="0"/>
                                          </p:stCondLst>
                                        </p:cTn>
                                        <p:tgtEl>
                                          <p:spTgt spid="119823"/>
                                        </p:tgtEl>
                                        <p:attrNameLst>
                                          <p:attrName>ppt_y</p:attrName>
                                        </p:attrNameLst>
                                      </p:cBhvr>
                                    </p:anim>
                                    <p:animRot by="21600000">
                                      <p:cBhvr>
                                        <p:cTn id="50" dur="1000" fill="hold">
                                          <p:stCondLst>
                                            <p:cond delay="0"/>
                                          </p:stCondLst>
                                        </p:cTn>
                                        <p:tgtEl>
                                          <p:spTgt spid="119823"/>
                                        </p:tgtEl>
                                        <p:attrNameLst>
                                          <p:attrName>r</p:attrName>
                                        </p:attrNameLst>
                                      </p:cBhvr>
                                    </p:animRot>
                                  </p:childTnLst>
                                </p:cTn>
                              </p:par>
                              <p:par>
                                <p:cTn id="51" presetID="56" presetClass="entr" presetSubtype="0" fill="hold" grpId="0" nodeType="withEffect">
                                  <p:stCondLst>
                                    <p:cond delay="0"/>
                                  </p:stCondLst>
                                  <p:iterate type="lt">
                                    <p:tmPct val="10000"/>
                                  </p:iterate>
                                  <p:childTnLst>
                                    <p:set>
                                      <p:cBhvr>
                                        <p:cTn id="52" dur="1" fill="hold">
                                          <p:stCondLst>
                                            <p:cond delay="0"/>
                                          </p:stCondLst>
                                        </p:cTn>
                                        <p:tgtEl>
                                          <p:spTgt spid="119822"/>
                                        </p:tgtEl>
                                        <p:attrNameLst>
                                          <p:attrName>style.visibility</p:attrName>
                                        </p:attrNameLst>
                                      </p:cBhvr>
                                      <p:to>
                                        <p:strVal val="visible"/>
                                      </p:to>
                                    </p:set>
                                    <p:anim by="(-#ppt_w*2)" calcmode="lin" valueType="num">
                                      <p:cBhvr rctx="PPT">
                                        <p:cTn id="53" dur="500" autoRev="1" fill="hold">
                                          <p:stCondLst>
                                            <p:cond delay="0"/>
                                          </p:stCondLst>
                                        </p:cTn>
                                        <p:tgtEl>
                                          <p:spTgt spid="119822"/>
                                        </p:tgtEl>
                                        <p:attrNameLst>
                                          <p:attrName>ppt_w</p:attrName>
                                        </p:attrNameLst>
                                      </p:cBhvr>
                                    </p:anim>
                                    <p:anim by="(#ppt_w*0.50)" calcmode="lin" valueType="num">
                                      <p:cBhvr>
                                        <p:cTn id="54" dur="500" decel="50000" autoRev="1" fill="hold">
                                          <p:stCondLst>
                                            <p:cond delay="0"/>
                                          </p:stCondLst>
                                        </p:cTn>
                                        <p:tgtEl>
                                          <p:spTgt spid="119822"/>
                                        </p:tgtEl>
                                        <p:attrNameLst>
                                          <p:attrName>ppt_x</p:attrName>
                                        </p:attrNameLst>
                                      </p:cBhvr>
                                    </p:anim>
                                    <p:anim from="(-#ppt_h/2)" to="(#ppt_y)" calcmode="lin" valueType="num">
                                      <p:cBhvr>
                                        <p:cTn id="55" dur="1000" fill="hold">
                                          <p:stCondLst>
                                            <p:cond delay="0"/>
                                          </p:stCondLst>
                                        </p:cTn>
                                        <p:tgtEl>
                                          <p:spTgt spid="119822"/>
                                        </p:tgtEl>
                                        <p:attrNameLst>
                                          <p:attrName>ppt_y</p:attrName>
                                        </p:attrNameLst>
                                      </p:cBhvr>
                                    </p:anim>
                                    <p:animRot by="21600000">
                                      <p:cBhvr>
                                        <p:cTn id="56" dur="1000" fill="hold">
                                          <p:stCondLst>
                                            <p:cond delay="0"/>
                                          </p:stCondLst>
                                        </p:cTn>
                                        <p:tgtEl>
                                          <p:spTgt spid="119822"/>
                                        </p:tgtEl>
                                        <p:attrNameLst>
                                          <p:attrName>r</p:attrName>
                                        </p:attrNameLst>
                                      </p:cBhvr>
                                    </p:animRot>
                                  </p:childTnLst>
                                </p:cTn>
                              </p:par>
                            </p:childTnLst>
                          </p:cTn>
                        </p:par>
                        <p:par>
                          <p:cTn id="57" fill="hold">
                            <p:stCondLst>
                              <p:cond delay="9399"/>
                            </p:stCondLst>
                            <p:childTnLst>
                              <p:par>
                                <p:cTn id="58" presetID="5" presetClass="entr" presetSubtype="10" fill="hold" grpId="0" nodeType="afterEffect">
                                  <p:stCondLst>
                                    <p:cond delay="0"/>
                                  </p:stCondLst>
                                  <p:childTnLst>
                                    <p:set>
                                      <p:cBhvr>
                                        <p:cTn id="59" dur="1" fill="hold">
                                          <p:stCondLst>
                                            <p:cond delay="0"/>
                                          </p:stCondLst>
                                        </p:cTn>
                                        <p:tgtEl>
                                          <p:spTgt spid="119826"/>
                                        </p:tgtEl>
                                        <p:attrNameLst>
                                          <p:attrName>style.visibility</p:attrName>
                                        </p:attrNameLst>
                                      </p:cBhvr>
                                      <p:to>
                                        <p:strVal val="visible"/>
                                      </p:to>
                                    </p:set>
                                    <p:animEffect transition="in" filter="checkerboard(across)">
                                      <p:cBhvr>
                                        <p:cTn id="60" dur="500"/>
                                        <p:tgtEl>
                                          <p:spTgt spid="119826"/>
                                        </p:tgtEl>
                                      </p:cBhvr>
                                    </p:animEffect>
                                  </p:childTnLst>
                                </p:cTn>
                              </p:par>
                              <p:par>
                                <p:cTn id="61" presetID="5" presetClass="entr" presetSubtype="10" fill="hold" grpId="0" nodeType="withEffect">
                                  <p:stCondLst>
                                    <p:cond delay="0"/>
                                  </p:stCondLst>
                                  <p:childTnLst>
                                    <p:set>
                                      <p:cBhvr>
                                        <p:cTn id="62" dur="1" fill="hold">
                                          <p:stCondLst>
                                            <p:cond delay="0"/>
                                          </p:stCondLst>
                                        </p:cTn>
                                        <p:tgtEl>
                                          <p:spTgt spid="119824"/>
                                        </p:tgtEl>
                                        <p:attrNameLst>
                                          <p:attrName>style.visibility</p:attrName>
                                        </p:attrNameLst>
                                      </p:cBhvr>
                                      <p:to>
                                        <p:strVal val="visible"/>
                                      </p:to>
                                    </p:set>
                                    <p:animEffect transition="in" filter="checkerboard(across)">
                                      <p:cBhvr>
                                        <p:cTn id="63" dur="500"/>
                                        <p:tgtEl>
                                          <p:spTgt spid="119824"/>
                                        </p:tgtEl>
                                      </p:cBhvr>
                                    </p:animEffect>
                                  </p:childTnLst>
                                </p:cTn>
                              </p:par>
                            </p:childTnLst>
                          </p:cTn>
                        </p:par>
                        <p:par>
                          <p:cTn id="64" fill="hold">
                            <p:stCondLst>
                              <p:cond delay="9899"/>
                            </p:stCondLst>
                            <p:childTnLst>
                              <p:par>
                                <p:cTn id="65" presetID="5" presetClass="entr" presetSubtype="10" fill="hold" nodeType="afterEffect">
                                  <p:stCondLst>
                                    <p:cond delay="0"/>
                                  </p:stCondLst>
                                  <p:childTnLst>
                                    <p:set>
                                      <p:cBhvr>
                                        <p:cTn id="66" dur="1" fill="hold">
                                          <p:stCondLst>
                                            <p:cond delay="0"/>
                                          </p:stCondLst>
                                        </p:cTn>
                                        <p:tgtEl>
                                          <p:spTgt spid="119839"/>
                                        </p:tgtEl>
                                        <p:attrNameLst>
                                          <p:attrName>style.visibility</p:attrName>
                                        </p:attrNameLst>
                                      </p:cBhvr>
                                      <p:to>
                                        <p:strVal val="visible"/>
                                      </p:to>
                                    </p:set>
                                    <p:animEffect transition="in" filter="checkerboard(across)">
                                      <p:cBhvr>
                                        <p:cTn id="67" dur="500"/>
                                        <p:tgtEl>
                                          <p:spTgt spid="119839"/>
                                        </p:tgtEl>
                                      </p:cBhvr>
                                    </p:animEffect>
                                  </p:childTnLst>
                                </p:cTn>
                              </p:par>
                            </p:childTnLst>
                          </p:cTn>
                        </p:par>
                        <p:par>
                          <p:cTn id="68" fill="hold">
                            <p:stCondLst>
                              <p:cond delay="10399"/>
                            </p:stCondLst>
                            <p:childTnLst>
                              <p:par>
                                <p:cTn id="69" presetID="8" presetClass="entr" presetSubtype="16" fill="hold" nodeType="afterEffect">
                                  <p:stCondLst>
                                    <p:cond delay="0"/>
                                  </p:stCondLst>
                                  <p:childTnLst>
                                    <p:set>
                                      <p:cBhvr>
                                        <p:cTn id="70" dur="1" fill="hold">
                                          <p:stCondLst>
                                            <p:cond delay="0"/>
                                          </p:stCondLst>
                                        </p:cTn>
                                        <p:tgtEl>
                                          <p:spTgt spid="119845"/>
                                        </p:tgtEl>
                                        <p:attrNameLst>
                                          <p:attrName>style.visibility</p:attrName>
                                        </p:attrNameLst>
                                      </p:cBhvr>
                                      <p:to>
                                        <p:strVal val="visible"/>
                                      </p:to>
                                    </p:set>
                                    <p:animEffect transition="in" filter="diamond(in)">
                                      <p:cBhvr>
                                        <p:cTn id="71" dur="2000"/>
                                        <p:tgtEl>
                                          <p:spTgt spid="119845"/>
                                        </p:tgtEl>
                                      </p:cBhvr>
                                    </p:animEffect>
                                  </p:childTnLst>
                                </p:cTn>
                              </p:par>
                              <p:par>
                                <p:cTn id="72" presetID="8" presetClass="entr" presetSubtype="16" fill="hold" nodeType="withEffect">
                                  <p:stCondLst>
                                    <p:cond delay="0"/>
                                  </p:stCondLst>
                                  <p:childTnLst>
                                    <p:set>
                                      <p:cBhvr>
                                        <p:cTn id="73" dur="1" fill="hold">
                                          <p:stCondLst>
                                            <p:cond delay="0"/>
                                          </p:stCondLst>
                                        </p:cTn>
                                        <p:tgtEl>
                                          <p:spTgt spid="119846"/>
                                        </p:tgtEl>
                                        <p:attrNameLst>
                                          <p:attrName>style.visibility</p:attrName>
                                        </p:attrNameLst>
                                      </p:cBhvr>
                                      <p:to>
                                        <p:strVal val="visible"/>
                                      </p:to>
                                    </p:set>
                                    <p:animEffect transition="in" filter="diamond(in)">
                                      <p:cBhvr>
                                        <p:cTn id="74" dur="2000"/>
                                        <p:tgtEl>
                                          <p:spTgt spid="119846"/>
                                        </p:tgtEl>
                                      </p:cBhvr>
                                    </p:animEffect>
                                  </p:childTnLst>
                                </p:cTn>
                              </p:par>
                              <p:par>
                                <p:cTn id="75" presetID="8" presetClass="entr" presetSubtype="16" fill="hold" grpId="0" nodeType="withEffect">
                                  <p:stCondLst>
                                    <p:cond delay="0"/>
                                  </p:stCondLst>
                                  <p:childTnLst>
                                    <p:set>
                                      <p:cBhvr>
                                        <p:cTn id="76" dur="1" fill="hold">
                                          <p:stCondLst>
                                            <p:cond delay="0"/>
                                          </p:stCondLst>
                                        </p:cTn>
                                        <p:tgtEl>
                                          <p:spTgt spid="119847"/>
                                        </p:tgtEl>
                                        <p:attrNameLst>
                                          <p:attrName>style.visibility</p:attrName>
                                        </p:attrNameLst>
                                      </p:cBhvr>
                                      <p:to>
                                        <p:strVal val="visible"/>
                                      </p:to>
                                    </p:set>
                                    <p:animEffect transition="in" filter="diamond(in)">
                                      <p:cBhvr>
                                        <p:cTn id="77" dur="2000"/>
                                        <p:tgtEl>
                                          <p:spTgt spid="119847"/>
                                        </p:tgtEl>
                                      </p:cBhvr>
                                    </p:animEffect>
                                  </p:childTnLst>
                                </p:cTn>
                              </p:par>
                              <p:par>
                                <p:cTn id="78" presetID="8" presetClass="entr" presetSubtype="16" fill="hold" nodeType="withEffect">
                                  <p:stCondLst>
                                    <p:cond delay="0"/>
                                  </p:stCondLst>
                                  <p:childTnLst>
                                    <p:set>
                                      <p:cBhvr>
                                        <p:cTn id="79" dur="1" fill="hold">
                                          <p:stCondLst>
                                            <p:cond delay="0"/>
                                          </p:stCondLst>
                                        </p:cTn>
                                        <p:tgtEl>
                                          <p:spTgt spid="119840"/>
                                        </p:tgtEl>
                                        <p:attrNameLst>
                                          <p:attrName>style.visibility</p:attrName>
                                        </p:attrNameLst>
                                      </p:cBhvr>
                                      <p:to>
                                        <p:strVal val="visible"/>
                                      </p:to>
                                    </p:set>
                                    <p:animEffect transition="in" filter="diamond(in)">
                                      <p:cBhvr>
                                        <p:cTn id="80" dur="2000"/>
                                        <p:tgtEl>
                                          <p:spTgt spid="119840"/>
                                        </p:tgtEl>
                                      </p:cBhvr>
                                    </p:animEffect>
                                  </p:childTnLst>
                                </p:cTn>
                              </p:par>
                            </p:childTnLst>
                          </p:cTn>
                        </p:par>
                        <p:par>
                          <p:cTn id="81" fill="hold">
                            <p:stCondLst>
                              <p:cond delay="12399"/>
                            </p:stCondLst>
                            <p:childTnLst>
                              <p:par>
                                <p:cTn id="82" presetID="9" presetClass="entr" presetSubtype="0" fill="hold" grpId="0" nodeType="afterEffect">
                                  <p:stCondLst>
                                    <p:cond delay="0"/>
                                  </p:stCondLst>
                                  <p:childTnLst>
                                    <p:set>
                                      <p:cBhvr>
                                        <p:cTn id="83" dur="1" fill="hold">
                                          <p:stCondLst>
                                            <p:cond delay="0"/>
                                          </p:stCondLst>
                                        </p:cTn>
                                        <p:tgtEl>
                                          <p:spTgt spid="119841"/>
                                        </p:tgtEl>
                                        <p:attrNameLst>
                                          <p:attrName>style.visibility</p:attrName>
                                        </p:attrNameLst>
                                      </p:cBhvr>
                                      <p:to>
                                        <p:strVal val="visible"/>
                                      </p:to>
                                    </p:set>
                                    <p:animEffect transition="in" filter="dissolve">
                                      <p:cBhvr>
                                        <p:cTn id="84" dur="1000"/>
                                        <p:tgtEl>
                                          <p:spTgt spid="119841"/>
                                        </p:tgtEl>
                                      </p:cBhvr>
                                    </p:animEffect>
                                  </p:childTnLst>
                                </p:cTn>
                              </p:par>
                            </p:childTnLst>
                          </p:cTn>
                        </p:par>
                        <p:par>
                          <p:cTn id="85" fill="hold">
                            <p:stCondLst>
                              <p:cond delay="13399"/>
                            </p:stCondLst>
                            <p:childTnLst>
                              <p:par>
                                <p:cTn id="86" presetID="4" presetClass="entr" presetSubtype="16" fill="hold" grpId="0" nodeType="afterEffect">
                                  <p:stCondLst>
                                    <p:cond delay="0"/>
                                  </p:stCondLst>
                                  <p:childTnLst>
                                    <p:set>
                                      <p:cBhvr>
                                        <p:cTn id="87" dur="1" fill="hold">
                                          <p:stCondLst>
                                            <p:cond delay="0"/>
                                          </p:stCondLst>
                                        </p:cTn>
                                        <p:tgtEl>
                                          <p:spTgt spid="119848"/>
                                        </p:tgtEl>
                                        <p:attrNameLst>
                                          <p:attrName>style.visibility</p:attrName>
                                        </p:attrNameLst>
                                      </p:cBhvr>
                                      <p:to>
                                        <p:strVal val="visible"/>
                                      </p:to>
                                    </p:set>
                                    <p:animEffect transition="in" filter="box(in)">
                                      <p:cBhvr>
                                        <p:cTn id="88" dur="500"/>
                                        <p:tgtEl>
                                          <p:spTgt spid="119848"/>
                                        </p:tgtEl>
                                      </p:cBhvr>
                                    </p:animEffect>
                                  </p:childTnLst>
                                </p:cTn>
                              </p:par>
                              <p:par>
                                <p:cTn id="89" presetID="4" presetClass="entr" presetSubtype="16" fill="hold" nodeType="withEffect">
                                  <p:stCondLst>
                                    <p:cond delay="0"/>
                                  </p:stCondLst>
                                  <p:childTnLst>
                                    <p:set>
                                      <p:cBhvr>
                                        <p:cTn id="90" dur="1" fill="hold">
                                          <p:stCondLst>
                                            <p:cond delay="0"/>
                                          </p:stCondLst>
                                        </p:cTn>
                                        <p:tgtEl>
                                          <p:spTgt spid="119842"/>
                                        </p:tgtEl>
                                        <p:attrNameLst>
                                          <p:attrName>style.visibility</p:attrName>
                                        </p:attrNameLst>
                                      </p:cBhvr>
                                      <p:to>
                                        <p:strVal val="visible"/>
                                      </p:to>
                                    </p:set>
                                    <p:animEffect transition="in" filter="box(in)">
                                      <p:cBhvr>
                                        <p:cTn id="91" dur="500"/>
                                        <p:tgtEl>
                                          <p:spTgt spid="119842"/>
                                        </p:tgtEl>
                                      </p:cBhvr>
                                    </p:animEffect>
                                  </p:childTnLst>
                                </p:cTn>
                              </p:par>
                              <p:par>
                                <p:cTn id="92" presetID="4" presetClass="entr" presetSubtype="16" fill="hold" grpId="0" nodeType="withEffect">
                                  <p:stCondLst>
                                    <p:cond delay="0"/>
                                  </p:stCondLst>
                                  <p:childTnLst>
                                    <p:set>
                                      <p:cBhvr>
                                        <p:cTn id="93" dur="1" fill="hold">
                                          <p:stCondLst>
                                            <p:cond delay="0"/>
                                          </p:stCondLst>
                                        </p:cTn>
                                        <p:tgtEl>
                                          <p:spTgt spid="119825"/>
                                        </p:tgtEl>
                                        <p:attrNameLst>
                                          <p:attrName>style.visibility</p:attrName>
                                        </p:attrNameLst>
                                      </p:cBhvr>
                                      <p:to>
                                        <p:strVal val="visible"/>
                                      </p:to>
                                    </p:set>
                                    <p:animEffect transition="in" filter="box(in)">
                                      <p:cBhvr>
                                        <p:cTn id="94" dur="500"/>
                                        <p:tgtEl>
                                          <p:spTgt spid="119825"/>
                                        </p:tgtEl>
                                      </p:cBhvr>
                                    </p:animEffect>
                                  </p:childTnLst>
                                </p:cTn>
                              </p:par>
                            </p:childTnLst>
                          </p:cTn>
                        </p:par>
                        <p:par>
                          <p:cTn id="95" fill="hold">
                            <p:stCondLst>
                              <p:cond delay="13899"/>
                            </p:stCondLst>
                            <p:childTnLst>
                              <p:par>
                                <p:cTn id="96" presetID="6" presetClass="emph" presetSubtype="0" fill="hold" nodeType="afterEffect">
                                  <p:stCondLst>
                                    <p:cond delay="0"/>
                                  </p:stCondLst>
                                  <p:childTnLst>
                                    <p:animScale>
                                      <p:cBhvr>
                                        <p:cTn id="97" dur="2000" fill="hold"/>
                                        <p:tgtEl>
                                          <p:spTgt spid="119843"/>
                                        </p:tgtEl>
                                      </p:cBhvr>
                                      <p:by x="150000" y="150000"/>
                                    </p:animScale>
                                  </p:childTnLst>
                                </p:cTn>
                              </p:par>
                              <p:par>
                                <p:cTn id="98" presetID="16" presetClass="entr" presetSubtype="21" fill="hold" grpId="0" nodeType="withEffect">
                                  <p:stCondLst>
                                    <p:cond delay="0"/>
                                  </p:stCondLst>
                                  <p:childTnLst>
                                    <p:set>
                                      <p:cBhvr>
                                        <p:cTn id="99" dur="1" fill="hold">
                                          <p:stCondLst>
                                            <p:cond delay="0"/>
                                          </p:stCondLst>
                                        </p:cTn>
                                        <p:tgtEl>
                                          <p:spTgt spid="32"/>
                                        </p:tgtEl>
                                        <p:attrNameLst>
                                          <p:attrName>style.visibility</p:attrName>
                                        </p:attrNameLst>
                                      </p:cBhvr>
                                      <p:to>
                                        <p:strVal val="visible"/>
                                      </p:to>
                                    </p:set>
                                    <p:animEffect transition="in" filter="barn(inVertical)">
                                      <p:cBhvr>
                                        <p:cTn id="10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2" grpId="0" animBg="1"/>
      <p:bldP spid="119813" grpId="0" animBg="1"/>
      <p:bldP spid="119822" grpId="0"/>
      <p:bldP spid="119823" grpId="0"/>
      <p:bldP spid="119824" grpId="0" animBg="1"/>
      <p:bldP spid="119825" grpId="0" animBg="1"/>
      <p:bldP spid="119826" grpId="0" animBg="1"/>
      <p:bldP spid="119838" grpId="0" animBg="1"/>
      <p:bldP spid="119841" grpId="0"/>
      <p:bldP spid="119847" grpId="0" animBg="1"/>
      <p:bldP spid="119848" grpId="0" animBg="1"/>
      <p:bldP spid="119849" grpId="0" animBg="1"/>
      <p:bldP spid="3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2" name="Freeform 4"/>
          <p:cNvSpPr/>
          <p:nvPr/>
        </p:nvSpPr>
        <p:spPr>
          <a:xfrm>
            <a:off x="3070226" y="417514"/>
            <a:ext cx="739775" cy="420687"/>
          </a:xfrm>
          <a:custGeom>
            <a:avLst/>
            <a:gdLst>
              <a:gd name="txL" fmla="*/ 0 w 1104"/>
              <a:gd name="txT" fmla="*/ 0 h 264"/>
              <a:gd name="txR" fmla="*/ 1104 w 1104"/>
              <a:gd name="txB" fmla="*/ 264 h 264"/>
            </a:gdLst>
            <a:ahLst/>
            <a:cxnLst>
              <a:cxn ang="0">
                <a:pos x="0" y="2147483647"/>
              </a:cxn>
              <a:cxn ang="0">
                <a:pos x="2147483647" y="2147483647"/>
              </a:cxn>
              <a:cxn ang="0">
                <a:pos x="2147483647" y="2147483647"/>
              </a:cxn>
              <a:cxn ang="0">
                <a:pos x="2147483647" y="2147483647"/>
              </a:cxn>
              <a:cxn ang="0">
                <a:pos x="2147483647" y="2147483647"/>
              </a:cxn>
              <a:cxn ang="0">
                <a:pos x="2147483647" y="2147483647"/>
              </a:cxn>
              <a:cxn ang="0">
                <a:pos x="2147483647" y="2147483647"/>
              </a:cxn>
            </a:cxnLst>
            <a:rect l="txL" t="txT" r="txR" b="txB"/>
            <a:pathLst>
              <a:path w="1104" h="264">
                <a:moveTo>
                  <a:pt x="0" y="160"/>
                </a:moveTo>
                <a:cubicBezTo>
                  <a:pt x="108" y="80"/>
                  <a:pt x="216" y="0"/>
                  <a:pt x="288" y="16"/>
                </a:cubicBezTo>
                <a:cubicBezTo>
                  <a:pt x="360" y="32"/>
                  <a:pt x="376" y="248"/>
                  <a:pt x="432" y="256"/>
                </a:cubicBezTo>
                <a:cubicBezTo>
                  <a:pt x="488" y="264"/>
                  <a:pt x="568" y="64"/>
                  <a:pt x="624" y="64"/>
                </a:cubicBezTo>
                <a:cubicBezTo>
                  <a:pt x="680" y="64"/>
                  <a:pt x="712" y="248"/>
                  <a:pt x="768" y="256"/>
                </a:cubicBezTo>
                <a:cubicBezTo>
                  <a:pt x="824" y="264"/>
                  <a:pt x="904" y="128"/>
                  <a:pt x="960" y="112"/>
                </a:cubicBezTo>
                <a:cubicBezTo>
                  <a:pt x="1016" y="96"/>
                  <a:pt x="1080" y="152"/>
                  <a:pt x="1104" y="160"/>
                </a:cubicBezTo>
              </a:path>
            </a:pathLst>
          </a:custGeom>
          <a:noFill/>
          <a:ln w="9525" cap="flat" cmpd="sng">
            <a:solidFill>
              <a:schemeClr val="tx1"/>
            </a:solidFill>
            <a:prstDash val="solid"/>
            <a:round/>
            <a:headEnd type="none" w="med" len="med"/>
            <a:tailEnd type="triangle" w="med" len="med"/>
          </a:ln>
        </p:spPr>
        <p:txBody>
          <a:bodyPr/>
          <a:lstStyle/>
          <a:p>
            <a:endParaRPr dirty="0">
              <a:latin typeface="Arial" panose="020B0604020202020204" pitchFamily="34" charset="0"/>
            </a:endParaRPr>
          </a:p>
        </p:txBody>
      </p:sp>
      <p:sp>
        <p:nvSpPr>
          <p:cNvPr id="119813" name="Text Box 5"/>
          <p:cNvSpPr txBox="1"/>
          <p:nvPr/>
        </p:nvSpPr>
        <p:spPr>
          <a:xfrm>
            <a:off x="5638801" y="174626"/>
            <a:ext cx="1762125" cy="954107"/>
          </a:xfrm>
          <a:prstGeom prst="rect">
            <a:avLst/>
          </a:prstGeom>
          <a:solidFill>
            <a:srgbClr val="FFFF00"/>
          </a:solidFill>
          <a:ln w="9525">
            <a:noFill/>
          </a:ln>
        </p:spPr>
        <p:txBody>
          <a:bodyPr>
            <a:spAutoFit/>
          </a:bodyPr>
          <a:lstStyle/>
          <a:p>
            <a:pPr algn="ctr"/>
            <a:r>
              <a:rPr lang="en-US" altLang="en-US" sz="2800" b="1" dirty="0">
                <a:solidFill>
                  <a:srgbClr val="C00000"/>
                </a:solidFill>
                <a:latin typeface="Times New Roman" panose="02020603050405020304" pitchFamily="18" charset="0"/>
                <a:cs typeface="Times New Roman" panose="02020603050405020304" pitchFamily="18" charset="0"/>
              </a:rPr>
              <a:t>Vùng dưới đồi</a:t>
            </a:r>
          </a:p>
        </p:txBody>
      </p:sp>
      <p:grpSp>
        <p:nvGrpSpPr>
          <p:cNvPr id="2" name="Group 6"/>
          <p:cNvGrpSpPr/>
          <p:nvPr/>
        </p:nvGrpSpPr>
        <p:grpSpPr>
          <a:xfrm>
            <a:off x="5638800" y="692151"/>
            <a:ext cx="1600200" cy="1830813"/>
            <a:chOff x="2928" y="864"/>
            <a:chExt cx="1304" cy="1804"/>
          </a:xfrm>
        </p:grpSpPr>
        <p:grpSp>
          <p:nvGrpSpPr>
            <p:cNvPr id="19490" name="Group 7"/>
            <p:cNvGrpSpPr/>
            <p:nvPr/>
          </p:nvGrpSpPr>
          <p:grpSpPr>
            <a:xfrm>
              <a:off x="2928" y="864"/>
              <a:ext cx="1304" cy="1804"/>
              <a:chOff x="2736" y="720"/>
              <a:chExt cx="1304" cy="1804"/>
            </a:xfrm>
          </p:grpSpPr>
          <p:sp>
            <p:nvSpPr>
              <p:cNvPr id="19492" name="Text Box 8"/>
              <p:cNvSpPr txBox="1"/>
              <p:nvPr/>
            </p:nvSpPr>
            <p:spPr>
              <a:xfrm>
                <a:off x="2852" y="2008"/>
                <a:ext cx="151" cy="516"/>
              </a:xfrm>
              <a:prstGeom prst="rect">
                <a:avLst/>
              </a:prstGeom>
              <a:noFill/>
              <a:ln w="9525">
                <a:noFill/>
              </a:ln>
            </p:spPr>
            <p:txBody>
              <a:bodyPr wrap="none">
                <a:spAutoFit/>
              </a:bodyPr>
              <a:lstStyle/>
              <a:p>
                <a:pPr algn="ctr"/>
                <a:endParaRPr lang="en-US" altLang="en-US" sz="2800" dirty="0">
                  <a:solidFill>
                    <a:srgbClr val="C00000"/>
                  </a:solidFill>
                  <a:latin typeface="Times New Roman" panose="02020603050405020304" pitchFamily="18" charset="0"/>
                  <a:cs typeface="Times New Roman" panose="02020603050405020304" pitchFamily="18" charset="0"/>
                </a:endParaRPr>
              </a:p>
            </p:txBody>
          </p:sp>
          <p:sp>
            <p:nvSpPr>
              <p:cNvPr id="19493" name="Freeform 9"/>
              <p:cNvSpPr/>
              <p:nvPr/>
            </p:nvSpPr>
            <p:spPr>
              <a:xfrm>
                <a:off x="2736" y="1008"/>
                <a:ext cx="792" cy="1232"/>
              </a:xfrm>
              <a:custGeom>
                <a:avLst/>
                <a:gdLst>
                  <a:gd name="txL" fmla="*/ 0 w 792"/>
                  <a:gd name="txT" fmla="*/ 0 h 1232"/>
                  <a:gd name="txR" fmla="*/ 792 w 792"/>
                  <a:gd name="txB" fmla="*/ 1232 h 1232"/>
                </a:gdLst>
                <a:ahLst/>
                <a:cxnLst>
                  <a:cxn ang="0">
                    <a:pos x="0" y="0"/>
                  </a:cxn>
                  <a:cxn ang="0">
                    <a:pos x="432" y="96"/>
                  </a:cxn>
                  <a:cxn ang="0">
                    <a:pos x="384" y="432"/>
                  </a:cxn>
                  <a:cxn ang="0">
                    <a:pos x="96" y="864"/>
                  </a:cxn>
                  <a:cxn ang="0">
                    <a:pos x="240" y="1152"/>
                  </a:cxn>
                  <a:cxn ang="0">
                    <a:pos x="624" y="1200"/>
                  </a:cxn>
                  <a:cxn ang="0">
                    <a:pos x="768" y="960"/>
                  </a:cxn>
                  <a:cxn ang="0">
                    <a:pos x="768" y="720"/>
                  </a:cxn>
                </a:cxnLst>
                <a:rect l="txL" t="txT" r="txR" b="txB"/>
                <a:pathLst>
                  <a:path w="792" h="1232">
                    <a:moveTo>
                      <a:pt x="0" y="0"/>
                    </a:moveTo>
                    <a:cubicBezTo>
                      <a:pt x="184" y="12"/>
                      <a:pt x="368" y="24"/>
                      <a:pt x="432" y="96"/>
                    </a:cubicBezTo>
                    <a:cubicBezTo>
                      <a:pt x="496" y="168"/>
                      <a:pt x="440" y="304"/>
                      <a:pt x="384" y="432"/>
                    </a:cubicBezTo>
                    <a:cubicBezTo>
                      <a:pt x="328" y="560"/>
                      <a:pt x="120" y="744"/>
                      <a:pt x="96" y="864"/>
                    </a:cubicBezTo>
                    <a:cubicBezTo>
                      <a:pt x="72" y="984"/>
                      <a:pt x="152" y="1096"/>
                      <a:pt x="240" y="1152"/>
                    </a:cubicBezTo>
                    <a:cubicBezTo>
                      <a:pt x="328" y="1208"/>
                      <a:pt x="536" y="1232"/>
                      <a:pt x="624" y="1200"/>
                    </a:cubicBezTo>
                    <a:cubicBezTo>
                      <a:pt x="712" y="1168"/>
                      <a:pt x="744" y="1040"/>
                      <a:pt x="768" y="960"/>
                    </a:cubicBezTo>
                    <a:cubicBezTo>
                      <a:pt x="792" y="880"/>
                      <a:pt x="780" y="800"/>
                      <a:pt x="768" y="720"/>
                    </a:cubicBezTo>
                  </a:path>
                </a:pathLst>
              </a:custGeom>
              <a:noFill/>
              <a:ln w="9525" cap="flat" cmpd="sng">
                <a:solidFill>
                  <a:schemeClr val="tx1"/>
                </a:solidFill>
                <a:prstDash val="solid"/>
                <a:round/>
                <a:headEnd type="none" w="med" len="med"/>
                <a:tailEnd type="none" w="med" len="med"/>
              </a:ln>
            </p:spPr>
            <p:txBody>
              <a:bodyPr/>
              <a:lstStyle/>
              <a:p>
                <a:endParaRPr sz="2800" dirty="0">
                  <a:latin typeface="Times New Roman" panose="02020603050405020304" pitchFamily="18" charset="0"/>
                  <a:cs typeface="Times New Roman" panose="02020603050405020304" pitchFamily="18" charset="0"/>
                </a:endParaRPr>
              </a:p>
            </p:txBody>
          </p:sp>
          <p:sp>
            <p:nvSpPr>
              <p:cNvPr id="19494" name="Freeform 10"/>
              <p:cNvSpPr/>
              <p:nvPr/>
            </p:nvSpPr>
            <p:spPr>
              <a:xfrm>
                <a:off x="3456" y="720"/>
                <a:ext cx="584" cy="1296"/>
              </a:xfrm>
              <a:custGeom>
                <a:avLst/>
                <a:gdLst>
                  <a:gd name="txL" fmla="*/ 0 w 632"/>
                  <a:gd name="txT" fmla="*/ 0 h 1408"/>
                  <a:gd name="txR" fmla="*/ 632 w 632"/>
                  <a:gd name="txB" fmla="*/ 1408 h 1408"/>
                </a:gdLst>
                <a:ahLst/>
                <a:cxnLst>
                  <a:cxn ang="0">
                    <a:pos x="24" y="539"/>
                  </a:cxn>
                  <a:cxn ang="0">
                    <a:pos x="63" y="560"/>
                  </a:cxn>
                  <a:cxn ang="0">
                    <a:pos x="144" y="560"/>
                  </a:cxn>
                  <a:cxn ang="0">
                    <a:pos x="205" y="521"/>
                  </a:cxn>
                  <a:cxn ang="0">
                    <a:pos x="244" y="404"/>
                  </a:cxn>
                  <a:cxn ang="0">
                    <a:pos x="84" y="212"/>
                  </a:cxn>
                  <a:cxn ang="0">
                    <a:pos x="24" y="95"/>
                  </a:cxn>
                  <a:cxn ang="0">
                    <a:pos x="225" y="0"/>
                  </a:cxn>
                </a:cxnLst>
                <a:rect l="txL" t="txT" r="txR" b="txB"/>
                <a:pathLst>
                  <a:path w="632" h="1408">
                    <a:moveTo>
                      <a:pt x="56" y="1344"/>
                    </a:moveTo>
                    <a:cubicBezTo>
                      <a:pt x="80" y="1364"/>
                      <a:pt x="104" y="1384"/>
                      <a:pt x="152" y="1392"/>
                    </a:cubicBezTo>
                    <a:cubicBezTo>
                      <a:pt x="200" y="1400"/>
                      <a:pt x="288" y="1408"/>
                      <a:pt x="344" y="1392"/>
                    </a:cubicBezTo>
                    <a:cubicBezTo>
                      <a:pt x="400" y="1376"/>
                      <a:pt x="448" y="1360"/>
                      <a:pt x="488" y="1296"/>
                    </a:cubicBezTo>
                    <a:cubicBezTo>
                      <a:pt x="528" y="1232"/>
                      <a:pt x="632" y="1136"/>
                      <a:pt x="584" y="1008"/>
                    </a:cubicBezTo>
                    <a:cubicBezTo>
                      <a:pt x="536" y="880"/>
                      <a:pt x="288" y="656"/>
                      <a:pt x="200" y="528"/>
                    </a:cubicBezTo>
                    <a:cubicBezTo>
                      <a:pt x="112" y="400"/>
                      <a:pt x="0" y="328"/>
                      <a:pt x="56" y="240"/>
                    </a:cubicBezTo>
                    <a:cubicBezTo>
                      <a:pt x="112" y="152"/>
                      <a:pt x="456" y="40"/>
                      <a:pt x="536" y="0"/>
                    </a:cubicBezTo>
                  </a:path>
                </a:pathLst>
              </a:custGeom>
              <a:noFill/>
              <a:ln w="9525" cap="flat" cmpd="sng">
                <a:solidFill>
                  <a:schemeClr val="tx1"/>
                </a:solidFill>
                <a:prstDash val="solid"/>
                <a:round/>
                <a:headEnd type="none" w="med" len="med"/>
                <a:tailEnd type="none" w="med" len="med"/>
              </a:ln>
            </p:spPr>
            <p:txBody>
              <a:bodyPr/>
              <a:lstStyle/>
              <a:p>
                <a:endParaRPr sz="2800" dirty="0">
                  <a:latin typeface="Times New Roman" panose="02020603050405020304" pitchFamily="18" charset="0"/>
                  <a:cs typeface="Times New Roman" panose="02020603050405020304" pitchFamily="18" charset="0"/>
                </a:endParaRPr>
              </a:p>
            </p:txBody>
          </p:sp>
        </p:grpSp>
        <p:sp>
          <p:nvSpPr>
            <p:cNvPr id="19491" name="Text Box 11"/>
            <p:cNvSpPr txBox="1"/>
            <p:nvPr/>
          </p:nvSpPr>
          <p:spPr>
            <a:xfrm>
              <a:off x="3169" y="1590"/>
              <a:ext cx="960" cy="940"/>
            </a:xfrm>
            <a:prstGeom prst="rect">
              <a:avLst/>
            </a:prstGeom>
            <a:solidFill>
              <a:srgbClr val="FFFF00"/>
            </a:solidFill>
            <a:ln w="9525">
              <a:noFill/>
            </a:ln>
          </p:spPr>
          <p:txBody>
            <a:bodyPr>
              <a:spAutoFit/>
            </a:bodyPr>
            <a:lstStyle/>
            <a:p>
              <a:pPr algn="ctr"/>
              <a:r>
                <a:rPr lang="en-US" altLang="en-US" sz="2800" b="1" dirty="0">
                  <a:solidFill>
                    <a:srgbClr val="C00000"/>
                  </a:solidFill>
                  <a:latin typeface="Times New Roman" panose="02020603050405020304" pitchFamily="18" charset="0"/>
                  <a:cs typeface="Times New Roman" panose="02020603050405020304" pitchFamily="18" charset="0"/>
                </a:rPr>
                <a:t>Tuyến yên</a:t>
              </a:r>
            </a:p>
          </p:txBody>
        </p:sp>
      </p:grpSp>
      <p:sp>
        <p:nvSpPr>
          <p:cNvPr id="119820" name="Line 12"/>
          <p:cNvSpPr/>
          <p:nvPr/>
        </p:nvSpPr>
        <p:spPr>
          <a:xfrm>
            <a:off x="6400800" y="1981200"/>
            <a:ext cx="0" cy="838200"/>
          </a:xfrm>
          <a:prstGeom prst="line">
            <a:avLst/>
          </a:prstGeom>
          <a:ln w="9525" cap="flat" cmpd="sng">
            <a:solidFill>
              <a:srgbClr val="0000FF"/>
            </a:solidFill>
            <a:prstDash val="solid"/>
            <a:headEnd type="none" w="med" len="med"/>
            <a:tailEnd type="triangle" w="med" len="med"/>
          </a:ln>
        </p:spPr>
      </p:sp>
      <p:sp>
        <p:nvSpPr>
          <p:cNvPr id="119821" name="Line 13"/>
          <p:cNvSpPr/>
          <p:nvPr/>
        </p:nvSpPr>
        <p:spPr>
          <a:xfrm flipH="1">
            <a:off x="5791201" y="1905000"/>
            <a:ext cx="409575" cy="914400"/>
          </a:xfrm>
          <a:prstGeom prst="line">
            <a:avLst/>
          </a:prstGeom>
          <a:ln w="9525" cap="flat" cmpd="sng">
            <a:solidFill>
              <a:srgbClr val="0000FF"/>
            </a:solidFill>
            <a:prstDash val="solid"/>
            <a:headEnd type="none" w="med" len="med"/>
            <a:tailEnd type="triangle" w="med" len="med"/>
          </a:ln>
        </p:spPr>
      </p:sp>
      <p:sp>
        <p:nvSpPr>
          <p:cNvPr id="119822" name="Text Box 14"/>
          <p:cNvSpPr txBox="1"/>
          <p:nvPr/>
        </p:nvSpPr>
        <p:spPr>
          <a:xfrm>
            <a:off x="6096000" y="2743200"/>
            <a:ext cx="838200" cy="523220"/>
          </a:xfrm>
          <a:prstGeom prst="rect">
            <a:avLst/>
          </a:prstGeom>
          <a:noFill/>
          <a:ln w="9525">
            <a:noFill/>
          </a:ln>
        </p:spPr>
        <p:txBody>
          <a:bodyPr wrap="square">
            <a:spAutoFit/>
          </a:bodyPr>
          <a:lstStyle/>
          <a:p>
            <a:pPr algn="ctr"/>
            <a:r>
              <a:rPr lang="en-US" altLang="en-US" sz="2800" b="1" dirty="0">
                <a:solidFill>
                  <a:srgbClr val="F20EC1"/>
                </a:solidFill>
                <a:latin typeface="Times New Roman" panose="02020603050405020304" pitchFamily="18" charset="0"/>
                <a:cs typeface="Times New Roman" panose="02020603050405020304" pitchFamily="18" charset="0"/>
              </a:rPr>
              <a:t>LH</a:t>
            </a:r>
          </a:p>
        </p:txBody>
      </p:sp>
      <p:sp>
        <p:nvSpPr>
          <p:cNvPr id="119823" name="Text Box 15"/>
          <p:cNvSpPr txBox="1"/>
          <p:nvPr/>
        </p:nvSpPr>
        <p:spPr>
          <a:xfrm>
            <a:off x="5181601" y="2667000"/>
            <a:ext cx="1006475" cy="523220"/>
          </a:xfrm>
          <a:prstGeom prst="rect">
            <a:avLst/>
          </a:prstGeom>
          <a:noFill/>
          <a:ln w="9525">
            <a:noFill/>
          </a:ln>
        </p:spPr>
        <p:txBody>
          <a:bodyPr>
            <a:spAutoFit/>
          </a:bodyPr>
          <a:lstStyle/>
          <a:p>
            <a:pPr algn="ctr"/>
            <a:r>
              <a:rPr lang="en-US" altLang="en-US" sz="2800" b="1" dirty="0">
                <a:solidFill>
                  <a:srgbClr val="F20EC1"/>
                </a:solidFill>
                <a:latin typeface="Times New Roman" panose="02020603050405020304" pitchFamily="18" charset="0"/>
                <a:cs typeface="Times New Roman" panose="02020603050405020304" pitchFamily="18" charset="0"/>
              </a:rPr>
              <a:t>FSH</a:t>
            </a:r>
          </a:p>
        </p:txBody>
      </p:sp>
      <p:sp>
        <p:nvSpPr>
          <p:cNvPr id="119825" name="Oval 17"/>
          <p:cNvSpPr/>
          <p:nvPr/>
        </p:nvSpPr>
        <p:spPr>
          <a:xfrm>
            <a:off x="4648200" y="6248400"/>
            <a:ext cx="304800" cy="304800"/>
          </a:xfrm>
          <a:prstGeom prst="ellipse">
            <a:avLst/>
          </a:prstGeom>
          <a:solidFill>
            <a:schemeClr val="accent1"/>
          </a:solidFill>
          <a:ln w="9525" cap="flat" cmpd="sng">
            <a:solidFill>
              <a:schemeClr val="tx1"/>
            </a:solidFill>
            <a:prstDash val="solid"/>
            <a:headEnd type="none" w="med" len="med"/>
            <a:tailEnd type="none" w="med" len="med"/>
          </a:ln>
        </p:spPr>
        <p:txBody>
          <a:bodyPr wrap="none" anchor="ctr"/>
          <a:lstStyle/>
          <a:p>
            <a:pPr algn="ctr"/>
            <a:r>
              <a:rPr lang="en-US" altLang="en-US" sz="1600" dirty="0">
                <a:solidFill>
                  <a:srgbClr val="C00000"/>
                </a:solidFill>
                <a:latin typeface="Arial" panose="020B0604020202020204" pitchFamily="34" charset="0"/>
              </a:rPr>
              <a:t>+</a:t>
            </a:r>
          </a:p>
        </p:txBody>
      </p:sp>
      <p:sp>
        <p:nvSpPr>
          <p:cNvPr id="119827" name="Line 19"/>
          <p:cNvSpPr/>
          <p:nvPr/>
        </p:nvSpPr>
        <p:spPr>
          <a:xfrm flipH="1">
            <a:off x="6472238" y="457200"/>
            <a:ext cx="4762" cy="914400"/>
          </a:xfrm>
          <a:prstGeom prst="line">
            <a:avLst/>
          </a:prstGeom>
          <a:ln w="9525" cap="flat" cmpd="sng">
            <a:solidFill>
              <a:srgbClr val="0000FF"/>
            </a:solidFill>
            <a:prstDash val="solid"/>
            <a:headEnd type="none" w="med" len="med"/>
            <a:tailEnd type="triangle" w="med" len="med"/>
          </a:ln>
        </p:spPr>
      </p:sp>
      <p:sp>
        <p:nvSpPr>
          <p:cNvPr id="119828" name="Line 20"/>
          <p:cNvSpPr/>
          <p:nvPr/>
        </p:nvSpPr>
        <p:spPr>
          <a:xfrm flipV="1">
            <a:off x="6472238" y="1066801"/>
            <a:ext cx="1071562" cy="11113"/>
          </a:xfrm>
          <a:prstGeom prst="line">
            <a:avLst/>
          </a:prstGeom>
          <a:ln w="9525" cap="flat" cmpd="sng">
            <a:solidFill>
              <a:schemeClr val="tx1"/>
            </a:solidFill>
            <a:prstDash val="solid"/>
            <a:headEnd type="none" w="med" len="med"/>
            <a:tailEnd type="none" w="med" len="med"/>
          </a:ln>
        </p:spPr>
      </p:sp>
      <p:pic>
        <p:nvPicPr>
          <p:cNvPr id="119837" name="Picture 29" descr="nao1"/>
          <p:cNvPicPr>
            <a:picLocks noChangeAspect="1"/>
          </p:cNvPicPr>
          <p:nvPr/>
        </p:nvPicPr>
        <p:blipFill>
          <a:blip r:embed="rId2"/>
          <a:stretch>
            <a:fillRect/>
          </a:stretch>
        </p:blipFill>
        <p:spPr>
          <a:xfrm>
            <a:off x="3886200" y="0"/>
            <a:ext cx="1447800" cy="1524000"/>
          </a:xfrm>
          <a:prstGeom prst="rect">
            <a:avLst/>
          </a:prstGeom>
          <a:noFill/>
          <a:ln w="9525">
            <a:noFill/>
          </a:ln>
        </p:spPr>
      </p:pic>
      <p:sp>
        <p:nvSpPr>
          <p:cNvPr id="119838" name="Freeform 30"/>
          <p:cNvSpPr/>
          <p:nvPr/>
        </p:nvSpPr>
        <p:spPr>
          <a:xfrm rot="-436157">
            <a:off x="4267200" y="474663"/>
            <a:ext cx="1828800" cy="584200"/>
          </a:xfrm>
          <a:custGeom>
            <a:avLst/>
            <a:gdLst>
              <a:gd name="txL" fmla="*/ 0 w 960"/>
              <a:gd name="txT" fmla="*/ 0 h 272"/>
              <a:gd name="txR" fmla="*/ 960 w 960"/>
              <a:gd name="txB" fmla="*/ 272 h 272"/>
            </a:gdLst>
            <a:ahLst/>
            <a:cxnLst>
              <a:cxn ang="0">
                <a:pos x="0" y="2147483647"/>
              </a:cxn>
              <a:cxn ang="0">
                <a:pos x="2147483647" y="2147483647"/>
              </a:cxn>
              <a:cxn ang="0">
                <a:pos x="2147483647" y="2147483647"/>
              </a:cxn>
            </a:cxnLst>
            <a:rect l="txL" t="txT" r="txR" b="txB"/>
            <a:pathLst>
              <a:path w="960" h="272">
                <a:moveTo>
                  <a:pt x="0" y="80"/>
                </a:moveTo>
                <a:cubicBezTo>
                  <a:pt x="232" y="40"/>
                  <a:pt x="464" y="0"/>
                  <a:pt x="624" y="32"/>
                </a:cubicBezTo>
                <a:cubicBezTo>
                  <a:pt x="784" y="64"/>
                  <a:pt x="872" y="168"/>
                  <a:pt x="960" y="272"/>
                </a:cubicBezTo>
              </a:path>
            </a:pathLst>
          </a:custGeom>
          <a:noFill/>
          <a:ln w="38100" cap="flat" cmpd="sng">
            <a:solidFill>
              <a:srgbClr val="0000FF"/>
            </a:solidFill>
            <a:prstDash val="solid"/>
            <a:round/>
            <a:headEnd type="none" w="med" len="med"/>
            <a:tailEnd type="triangle" w="med" len="med"/>
          </a:ln>
        </p:spPr>
        <p:txBody>
          <a:bodyPr/>
          <a:lstStyle/>
          <a:p>
            <a:endParaRPr dirty="0">
              <a:latin typeface="Arial" panose="020B0604020202020204" pitchFamily="34" charset="0"/>
            </a:endParaRPr>
          </a:p>
        </p:txBody>
      </p:sp>
      <p:pic>
        <p:nvPicPr>
          <p:cNvPr id="119839" name="Picture 31" descr="muscle24"/>
          <p:cNvPicPr>
            <a:picLocks noChangeAspect="1"/>
          </p:cNvPicPr>
          <p:nvPr/>
        </p:nvPicPr>
        <p:blipFill>
          <a:blip r:embed="rId3"/>
          <a:stretch>
            <a:fillRect/>
          </a:stretch>
        </p:blipFill>
        <p:spPr>
          <a:xfrm>
            <a:off x="4648200" y="3810000"/>
            <a:ext cx="3733800" cy="1600200"/>
          </a:xfrm>
          <a:prstGeom prst="rect">
            <a:avLst/>
          </a:prstGeom>
          <a:noFill/>
          <a:ln w="9525">
            <a:noFill/>
          </a:ln>
        </p:spPr>
      </p:pic>
      <p:sp>
        <p:nvSpPr>
          <p:cNvPr id="119840" name="Line 32"/>
          <p:cNvSpPr/>
          <p:nvPr/>
        </p:nvSpPr>
        <p:spPr>
          <a:xfrm>
            <a:off x="6477000" y="4495800"/>
            <a:ext cx="0" cy="1295400"/>
          </a:xfrm>
          <a:prstGeom prst="line">
            <a:avLst/>
          </a:prstGeom>
          <a:ln w="9525" cap="flat" cmpd="sng">
            <a:solidFill>
              <a:srgbClr val="0000FF"/>
            </a:solidFill>
            <a:prstDash val="solid"/>
            <a:headEnd type="none" w="med" len="med"/>
            <a:tailEnd type="triangle" w="med" len="med"/>
          </a:ln>
        </p:spPr>
      </p:sp>
      <p:sp>
        <p:nvSpPr>
          <p:cNvPr id="119841" name="Rectangle 33"/>
          <p:cNvSpPr/>
          <p:nvPr/>
        </p:nvSpPr>
        <p:spPr>
          <a:xfrm>
            <a:off x="6400800" y="5867400"/>
            <a:ext cx="1981200" cy="762000"/>
          </a:xfrm>
          <a:prstGeom prst="rect">
            <a:avLst/>
          </a:prstGeom>
          <a:noFill/>
          <a:ln w="9525">
            <a:noFill/>
          </a:ln>
        </p:spPr>
        <p:txBody>
          <a:bodyPr wrap="none" anchor="ctr"/>
          <a:lstStyle/>
          <a:p>
            <a:pPr algn="ctr"/>
            <a:r>
              <a:rPr lang="en-US" altLang="en-US" sz="2800" b="1" dirty="0">
                <a:solidFill>
                  <a:srgbClr val="F20EC1"/>
                </a:solidFill>
                <a:latin typeface="Times New Roman" panose="02020603050405020304" pitchFamily="18" charset="0"/>
                <a:cs typeface="Times New Roman" panose="02020603050405020304" pitchFamily="18" charset="0"/>
              </a:rPr>
              <a:t>Ơstrôgen và</a:t>
            </a:r>
          </a:p>
          <a:p>
            <a:pPr algn="ctr"/>
            <a:r>
              <a:rPr lang="en-US" altLang="en-US" sz="2800" b="1" dirty="0">
                <a:solidFill>
                  <a:srgbClr val="F20EC1"/>
                </a:solidFill>
                <a:latin typeface="Times New Roman" panose="02020603050405020304" pitchFamily="18" charset="0"/>
                <a:cs typeface="Times New Roman" panose="02020603050405020304" pitchFamily="18" charset="0"/>
              </a:rPr>
              <a:t> prôgestêrôn</a:t>
            </a:r>
          </a:p>
          <a:p>
            <a:pPr algn="ctr"/>
            <a:endParaRPr lang="en-US" altLang="en-US" sz="2800" b="1" dirty="0">
              <a:solidFill>
                <a:srgbClr val="F20EC1"/>
              </a:solidFill>
              <a:latin typeface="Times New Roman" panose="02020603050405020304" pitchFamily="18" charset="0"/>
              <a:cs typeface="Times New Roman" panose="02020603050405020304" pitchFamily="18" charset="0"/>
            </a:endParaRPr>
          </a:p>
        </p:txBody>
      </p:sp>
      <p:sp>
        <p:nvSpPr>
          <p:cNvPr id="119842" name="Line 34"/>
          <p:cNvSpPr/>
          <p:nvPr/>
        </p:nvSpPr>
        <p:spPr>
          <a:xfrm flipH="1">
            <a:off x="3810000" y="6172200"/>
            <a:ext cx="2438400" cy="0"/>
          </a:xfrm>
          <a:prstGeom prst="line">
            <a:avLst/>
          </a:prstGeom>
          <a:ln w="9525" cap="flat" cmpd="sng">
            <a:solidFill>
              <a:srgbClr val="0000FF"/>
            </a:solidFill>
            <a:prstDash val="solid"/>
            <a:headEnd type="none" w="med" len="med"/>
            <a:tailEnd type="triangle" w="med" len="med"/>
          </a:ln>
        </p:spPr>
      </p:sp>
      <p:pic>
        <p:nvPicPr>
          <p:cNvPr id="119843" name="Picture 35" descr="rr"/>
          <p:cNvPicPr>
            <a:picLocks noChangeAspect="1"/>
          </p:cNvPicPr>
          <p:nvPr/>
        </p:nvPicPr>
        <p:blipFill>
          <a:blip r:embed="rId4"/>
          <a:stretch>
            <a:fillRect/>
          </a:stretch>
        </p:blipFill>
        <p:spPr>
          <a:xfrm>
            <a:off x="1600200" y="5502275"/>
            <a:ext cx="2171700" cy="1308100"/>
          </a:xfrm>
          <a:prstGeom prst="rect">
            <a:avLst/>
          </a:prstGeom>
          <a:noFill/>
          <a:ln w="9525">
            <a:noFill/>
          </a:ln>
        </p:spPr>
      </p:pic>
      <p:sp>
        <p:nvSpPr>
          <p:cNvPr id="119845" name="Line 37"/>
          <p:cNvSpPr/>
          <p:nvPr/>
        </p:nvSpPr>
        <p:spPr>
          <a:xfrm>
            <a:off x="5849938" y="3124200"/>
            <a:ext cx="533400" cy="1676400"/>
          </a:xfrm>
          <a:prstGeom prst="line">
            <a:avLst/>
          </a:prstGeom>
          <a:ln w="9525" cap="flat" cmpd="sng">
            <a:solidFill>
              <a:srgbClr val="0000FF"/>
            </a:solidFill>
            <a:prstDash val="solid"/>
            <a:headEnd type="none" w="med" len="med"/>
            <a:tailEnd type="triangle" w="med" len="med"/>
          </a:ln>
        </p:spPr>
      </p:sp>
      <p:sp>
        <p:nvSpPr>
          <p:cNvPr id="119846" name="Line 38"/>
          <p:cNvSpPr/>
          <p:nvPr/>
        </p:nvSpPr>
        <p:spPr>
          <a:xfrm>
            <a:off x="6400800" y="3200400"/>
            <a:ext cx="0" cy="1143000"/>
          </a:xfrm>
          <a:prstGeom prst="line">
            <a:avLst/>
          </a:prstGeom>
          <a:ln w="9525" cap="flat" cmpd="sng">
            <a:solidFill>
              <a:srgbClr val="0000FF"/>
            </a:solidFill>
            <a:prstDash val="solid"/>
            <a:headEnd type="none" w="med" len="med"/>
            <a:tailEnd type="triangle" w="med" len="med"/>
          </a:ln>
        </p:spPr>
      </p:sp>
      <p:sp>
        <p:nvSpPr>
          <p:cNvPr id="119847" name="Freeform 39"/>
          <p:cNvSpPr/>
          <p:nvPr/>
        </p:nvSpPr>
        <p:spPr>
          <a:xfrm>
            <a:off x="6400800" y="3416300"/>
            <a:ext cx="533400" cy="1155700"/>
          </a:xfrm>
          <a:custGeom>
            <a:avLst/>
            <a:gdLst>
              <a:gd name="txL" fmla="*/ 0 w 336"/>
              <a:gd name="txT" fmla="*/ 0 h 728"/>
              <a:gd name="txR" fmla="*/ 336 w 336"/>
              <a:gd name="txB" fmla="*/ 728 h 728"/>
            </a:gdLst>
            <a:ahLst/>
            <a:cxnLst>
              <a:cxn ang="0">
                <a:pos x="0" y="2147483647"/>
              </a:cxn>
              <a:cxn ang="0">
                <a:pos x="2147483647" y="2147483647"/>
              </a:cxn>
              <a:cxn ang="0">
                <a:pos x="2147483647" y="2147483647"/>
              </a:cxn>
            </a:cxnLst>
            <a:rect l="txL" t="txT" r="txR" b="txB"/>
            <a:pathLst>
              <a:path w="336" h="728">
                <a:moveTo>
                  <a:pt x="0" y="104"/>
                </a:moveTo>
                <a:cubicBezTo>
                  <a:pt x="120" y="52"/>
                  <a:pt x="240" y="0"/>
                  <a:pt x="288" y="104"/>
                </a:cubicBezTo>
                <a:cubicBezTo>
                  <a:pt x="336" y="208"/>
                  <a:pt x="312" y="468"/>
                  <a:pt x="288" y="728"/>
                </a:cubicBezTo>
              </a:path>
            </a:pathLst>
          </a:custGeom>
          <a:noFill/>
          <a:ln w="9525" cap="flat" cmpd="sng">
            <a:solidFill>
              <a:srgbClr val="0000FF"/>
            </a:solidFill>
            <a:prstDash val="solid"/>
            <a:round/>
            <a:headEnd type="none" w="med" len="med"/>
            <a:tailEnd type="triangle" w="med" len="med"/>
          </a:ln>
        </p:spPr>
        <p:txBody>
          <a:bodyPr/>
          <a:lstStyle/>
          <a:p>
            <a:endParaRPr dirty="0">
              <a:latin typeface="Arial" panose="020B0604020202020204" pitchFamily="34" charset="0"/>
            </a:endParaRPr>
          </a:p>
        </p:txBody>
      </p:sp>
      <p:sp>
        <p:nvSpPr>
          <p:cNvPr id="119848" name="Rectangle 40"/>
          <p:cNvSpPr>
            <a:spLocks noChangeArrowheads="1"/>
          </p:cNvSpPr>
          <p:nvPr/>
        </p:nvSpPr>
        <p:spPr bwMode="auto">
          <a:xfrm>
            <a:off x="3810001" y="5410201"/>
            <a:ext cx="2378075" cy="720725"/>
          </a:xfrm>
          <a:prstGeom prst="rect">
            <a:avLst/>
          </a:prstGeom>
          <a:solidFill>
            <a:schemeClr val="accent3">
              <a:lumMod val="20000"/>
              <a:lumOff val="80000"/>
            </a:schemeClr>
          </a:solidFill>
          <a:ln w="9525">
            <a:solidFill>
              <a:schemeClr val="tx1"/>
            </a:solidFill>
            <a:miter lim="800000"/>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defRPr/>
            </a:pPr>
            <a:r>
              <a:rPr lang="en-US" altLang="en-US" sz="2800" b="1" dirty="0" err="1">
                <a:solidFill>
                  <a:srgbClr val="0000CC"/>
                </a:solidFill>
                <a:latin typeface="Times New Roman" panose="02020603050405020304" pitchFamily="18" charset="0"/>
                <a:cs typeface="Times New Roman" panose="02020603050405020304" pitchFamily="18" charset="0"/>
              </a:rPr>
              <a:t>Làm</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niêm</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mạc</a:t>
            </a:r>
            <a:r>
              <a:rPr lang="en-US" altLang="en-US" sz="2800" b="1" dirty="0">
                <a:solidFill>
                  <a:srgbClr val="0000CC"/>
                </a:solidFill>
                <a:latin typeface="Times New Roman" panose="02020603050405020304" pitchFamily="18" charset="0"/>
                <a:cs typeface="Times New Roman" panose="02020603050405020304" pitchFamily="18" charset="0"/>
              </a:rPr>
              <a:t> </a:t>
            </a:r>
          </a:p>
          <a:p>
            <a:pPr algn="ctr" eaLnBrk="0" fontAlgn="base" hangingPunct="0">
              <a:defRPr/>
            </a:pPr>
            <a:r>
              <a:rPr lang="en-US" altLang="en-US" sz="2800" b="1" dirty="0" err="1">
                <a:solidFill>
                  <a:srgbClr val="0000CC"/>
                </a:solidFill>
                <a:latin typeface="Times New Roman" panose="02020603050405020304" pitchFamily="18" charset="0"/>
                <a:cs typeface="Times New Roman" panose="02020603050405020304" pitchFamily="18" charset="0"/>
              </a:rPr>
              <a:t>tử</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cung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dày</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lên</a:t>
            </a:r>
            <a:endParaRPr lang="en-US" altLang="en-US" sz="2800" b="1" dirty="0">
              <a:solidFill>
                <a:srgbClr val="0000CC"/>
              </a:solidFill>
              <a:latin typeface="Times New Roman" panose="02020603050405020304" pitchFamily="18" charset="0"/>
              <a:cs typeface="Times New Roman" panose="02020603050405020304" pitchFamily="18" charset="0"/>
            </a:endParaRPr>
          </a:p>
        </p:txBody>
      </p:sp>
      <p:sp>
        <p:nvSpPr>
          <p:cNvPr id="119849" name="Rectangle 41"/>
          <p:cNvSpPr>
            <a:spLocks noChangeArrowheads="1"/>
          </p:cNvSpPr>
          <p:nvPr/>
        </p:nvSpPr>
        <p:spPr bwMode="auto">
          <a:xfrm>
            <a:off x="7543800" y="785813"/>
            <a:ext cx="2286000" cy="738187"/>
          </a:xfrm>
          <a:prstGeom prst="rect">
            <a:avLst/>
          </a:prstGeom>
          <a:solidFill>
            <a:schemeClr val="accent3">
              <a:lumMod val="20000"/>
              <a:lumOff val="80000"/>
            </a:schemeClr>
          </a:solidFill>
          <a:ln w="9525">
            <a:solidFill>
              <a:schemeClr val="tx1"/>
            </a:solidFill>
            <a:miter lim="800000"/>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defRPr/>
            </a:pPr>
            <a:r>
              <a:rPr lang="en-US" altLang="en-US" sz="2800" b="1" dirty="0" err="1">
                <a:solidFill>
                  <a:srgbClr val="0000CC"/>
                </a:solidFill>
                <a:latin typeface="Times New Roman" panose="02020603050405020304" pitchFamily="18" charset="0"/>
                <a:cs typeface="Times New Roman" panose="02020603050405020304" pitchFamily="18" charset="0"/>
              </a:rPr>
              <a:t>Vùng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dưới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đồi</a:t>
            </a:r>
            <a:r>
              <a:rPr lang="en-US" altLang="en-US" sz="2800" b="1" dirty="0">
                <a:solidFill>
                  <a:srgbClr val="0000CC"/>
                </a:solidFill>
                <a:latin typeface="Times New Roman" panose="02020603050405020304" pitchFamily="18" charset="0"/>
                <a:cs typeface="Times New Roman" panose="02020603050405020304" pitchFamily="18" charset="0"/>
              </a:rPr>
              <a:t> </a:t>
            </a:r>
          </a:p>
          <a:p>
            <a:pPr algn="ctr" eaLnBrk="0" fontAlgn="base" hangingPunct="0">
              <a:defRPr/>
            </a:pPr>
            <a:r>
              <a:rPr lang="en-US" altLang="en-US" sz="2800" b="1" dirty="0" err="1">
                <a:solidFill>
                  <a:srgbClr val="0000CC"/>
                </a:solidFill>
                <a:latin typeface="Times New Roman" panose="02020603050405020304" pitchFamily="18" charset="0"/>
                <a:cs typeface="Times New Roman" panose="02020603050405020304" pitchFamily="18" charset="0"/>
              </a:rPr>
              <a:t>tiết</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ra</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F20EC1"/>
                </a:solidFill>
                <a:latin typeface="Times New Roman" panose="02020603050405020304" pitchFamily="18" charset="0"/>
                <a:cs typeface="Times New Roman" panose="02020603050405020304" pitchFamily="18" charset="0"/>
              </a:rPr>
              <a:t>GnRH</a:t>
            </a:r>
            <a:endParaRPr lang="en-US" altLang="en-US" sz="2800" b="1" dirty="0">
              <a:solidFill>
                <a:srgbClr val="F20EC1"/>
              </a:solidFill>
              <a:latin typeface="Times New Roman" panose="02020603050405020304" pitchFamily="18" charset="0"/>
              <a:cs typeface="Times New Roman" panose="02020603050405020304" pitchFamily="18" charset="0"/>
            </a:endParaRPr>
          </a:p>
        </p:txBody>
      </p:sp>
      <p:sp>
        <p:nvSpPr>
          <p:cNvPr id="19480" name="Text Box 42"/>
          <p:cNvSpPr txBox="1"/>
          <p:nvPr/>
        </p:nvSpPr>
        <p:spPr>
          <a:xfrm>
            <a:off x="1524000" y="304801"/>
            <a:ext cx="2286000" cy="1384995"/>
          </a:xfrm>
          <a:prstGeom prst="rect">
            <a:avLst/>
          </a:prstGeom>
          <a:noFill/>
          <a:ln w="9525">
            <a:noFill/>
          </a:ln>
        </p:spPr>
        <p:txBody>
          <a:bodyPr>
            <a:spAutoFit/>
          </a:bodyPr>
          <a:lstStyle/>
          <a:p>
            <a:pPr algn="ctr"/>
            <a:r>
              <a:rPr lang="en-US" altLang="en-US" sz="2800" b="1" dirty="0">
                <a:solidFill>
                  <a:srgbClr val="C00000"/>
                </a:solidFill>
                <a:latin typeface="Times New Roman" panose="02020603050405020304" pitchFamily="18" charset="0"/>
                <a:cs typeface="Times New Roman" panose="02020603050405020304" pitchFamily="18" charset="0"/>
              </a:rPr>
              <a:t>Kích thích từ </a:t>
            </a:r>
          </a:p>
          <a:p>
            <a:pPr algn="ctr"/>
            <a:r>
              <a:rPr lang="en-US" altLang="en-US" sz="2800" b="1" dirty="0">
                <a:solidFill>
                  <a:srgbClr val="C00000"/>
                </a:solidFill>
                <a:latin typeface="Times New Roman" panose="02020603050405020304" pitchFamily="18" charset="0"/>
                <a:cs typeface="Times New Roman" panose="02020603050405020304" pitchFamily="18" charset="0"/>
              </a:rPr>
              <a:t>môi trường ngoài    </a:t>
            </a:r>
          </a:p>
        </p:txBody>
      </p:sp>
      <p:sp>
        <p:nvSpPr>
          <p:cNvPr id="32" name="Text Box 5"/>
          <p:cNvSpPr txBox="1"/>
          <p:nvPr/>
        </p:nvSpPr>
        <p:spPr>
          <a:xfrm>
            <a:off x="2852739" y="4176714"/>
            <a:ext cx="1762125" cy="954107"/>
          </a:xfrm>
          <a:prstGeom prst="rect">
            <a:avLst/>
          </a:prstGeom>
          <a:solidFill>
            <a:srgbClr val="FFFF00"/>
          </a:solidFill>
          <a:ln w="9525">
            <a:noFill/>
          </a:ln>
        </p:spPr>
        <p:txBody>
          <a:bodyPr>
            <a:spAutoFit/>
          </a:bodyPr>
          <a:lstStyle/>
          <a:p>
            <a:pPr algn="ctr"/>
            <a:r>
              <a:rPr lang="en-US" altLang="en-US" sz="2800" b="1" dirty="0">
                <a:solidFill>
                  <a:srgbClr val="C00000"/>
                </a:solidFill>
                <a:latin typeface="Times New Roman" panose="02020603050405020304" pitchFamily="18" charset="0"/>
                <a:cs typeface="Times New Roman" panose="02020603050405020304" pitchFamily="18" charset="0"/>
              </a:rPr>
              <a:t>Buồng trứng</a:t>
            </a:r>
          </a:p>
        </p:txBody>
      </p:sp>
      <p:sp>
        <p:nvSpPr>
          <p:cNvPr id="33" name="Line 47"/>
          <p:cNvSpPr/>
          <p:nvPr/>
        </p:nvSpPr>
        <p:spPr>
          <a:xfrm>
            <a:off x="8458200" y="6172200"/>
            <a:ext cx="1905000" cy="0"/>
          </a:xfrm>
          <a:prstGeom prst="line">
            <a:avLst/>
          </a:prstGeom>
          <a:ln w="38100" cap="flat" cmpd="sng">
            <a:solidFill>
              <a:schemeClr val="tx1"/>
            </a:solidFill>
            <a:prstDash val="dash"/>
            <a:headEnd type="none" w="med" len="med"/>
            <a:tailEnd type="none" w="med" len="med"/>
          </a:ln>
        </p:spPr>
      </p:sp>
      <p:sp>
        <p:nvSpPr>
          <p:cNvPr id="34" name="Line 48"/>
          <p:cNvSpPr/>
          <p:nvPr/>
        </p:nvSpPr>
        <p:spPr>
          <a:xfrm flipH="1">
            <a:off x="7346950" y="352425"/>
            <a:ext cx="2819400" cy="0"/>
          </a:xfrm>
          <a:prstGeom prst="line">
            <a:avLst/>
          </a:prstGeom>
          <a:ln w="38100" cap="flat" cmpd="sng">
            <a:solidFill>
              <a:schemeClr val="tx1"/>
            </a:solidFill>
            <a:prstDash val="dash"/>
            <a:headEnd type="none" w="med" len="med"/>
            <a:tailEnd type="triangle" w="med" len="med"/>
          </a:ln>
        </p:spPr>
      </p:sp>
      <p:sp>
        <p:nvSpPr>
          <p:cNvPr id="35" name="Line 49"/>
          <p:cNvSpPr/>
          <p:nvPr/>
        </p:nvSpPr>
        <p:spPr>
          <a:xfrm>
            <a:off x="10166350" y="357188"/>
            <a:ext cx="0" cy="1447800"/>
          </a:xfrm>
          <a:prstGeom prst="line">
            <a:avLst/>
          </a:prstGeom>
          <a:ln w="38100" cap="flat" cmpd="sng">
            <a:solidFill>
              <a:schemeClr val="tx1"/>
            </a:solidFill>
            <a:prstDash val="dash"/>
            <a:headEnd type="none" w="med" len="med"/>
            <a:tailEnd type="none" w="med" len="med"/>
          </a:ln>
        </p:spPr>
      </p:sp>
      <p:sp>
        <p:nvSpPr>
          <p:cNvPr id="36" name="Line 50"/>
          <p:cNvSpPr/>
          <p:nvPr/>
        </p:nvSpPr>
        <p:spPr>
          <a:xfrm flipH="1">
            <a:off x="7423150" y="1811338"/>
            <a:ext cx="2743200" cy="0"/>
          </a:xfrm>
          <a:prstGeom prst="line">
            <a:avLst/>
          </a:prstGeom>
          <a:ln w="38100" cap="flat" cmpd="sng">
            <a:solidFill>
              <a:schemeClr val="tx1"/>
            </a:solidFill>
            <a:prstDash val="dash"/>
            <a:headEnd type="none" w="med" len="med"/>
            <a:tailEnd type="triangle" w="med" len="med"/>
          </a:ln>
        </p:spPr>
      </p:sp>
      <p:sp>
        <p:nvSpPr>
          <p:cNvPr id="37" name="Line 51"/>
          <p:cNvSpPr/>
          <p:nvPr/>
        </p:nvSpPr>
        <p:spPr>
          <a:xfrm flipV="1">
            <a:off x="10363200" y="1066800"/>
            <a:ext cx="20638" cy="5105400"/>
          </a:xfrm>
          <a:prstGeom prst="line">
            <a:avLst/>
          </a:prstGeom>
          <a:ln w="38100" cap="flat" cmpd="sng">
            <a:solidFill>
              <a:schemeClr val="tx1"/>
            </a:solidFill>
            <a:prstDash val="dash"/>
            <a:headEnd type="none" w="med" len="med"/>
            <a:tailEnd type="none" w="med" len="med"/>
          </a:ln>
        </p:spPr>
      </p:sp>
      <p:sp>
        <p:nvSpPr>
          <p:cNvPr id="38" name="Oval 52"/>
          <p:cNvSpPr/>
          <p:nvPr/>
        </p:nvSpPr>
        <p:spPr>
          <a:xfrm>
            <a:off x="7620000" y="1865313"/>
            <a:ext cx="304800" cy="304800"/>
          </a:xfrm>
          <a:prstGeom prst="ellipse">
            <a:avLst/>
          </a:prstGeom>
          <a:solidFill>
            <a:schemeClr val="accent1"/>
          </a:solidFill>
          <a:ln w="9525" cap="flat" cmpd="sng">
            <a:solidFill>
              <a:schemeClr val="tx1"/>
            </a:solidFill>
            <a:prstDash val="solid"/>
            <a:headEnd type="none" w="med" len="med"/>
            <a:tailEnd type="none" w="med" len="med"/>
          </a:ln>
        </p:spPr>
        <p:txBody>
          <a:bodyPr wrap="none" anchor="ctr"/>
          <a:lstStyle/>
          <a:p>
            <a:pPr algn="ctr"/>
            <a:r>
              <a:rPr lang="en-US" altLang="en-US" sz="1600" dirty="0">
                <a:solidFill>
                  <a:srgbClr val="C00000"/>
                </a:solidFill>
                <a:latin typeface="Arial" panose="020B0604020202020204" pitchFamily="34" charset="0"/>
              </a:rPr>
              <a:t>-</a:t>
            </a:r>
          </a:p>
        </p:txBody>
      </p:sp>
      <p:sp>
        <p:nvSpPr>
          <p:cNvPr id="39" name="Oval 53"/>
          <p:cNvSpPr/>
          <p:nvPr/>
        </p:nvSpPr>
        <p:spPr>
          <a:xfrm>
            <a:off x="7588250" y="393700"/>
            <a:ext cx="304800" cy="304800"/>
          </a:xfrm>
          <a:prstGeom prst="ellipse">
            <a:avLst/>
          </a:prstGeom>
          <a:solidFill>
            <a:schemeClr val="accent1"/>
          </a:solidFill>
          <a:ln w="9525" cap="flat" cmpd="sng">
            <a:solidFill>
              <a:schemeClr val="tx1"/>
            </a:solidFill>
            <a:prstDash val="solid"/>
            <a:headEnd type="none" w="med" len="med"/>
            <a:tailEnd type="none" w="med" len="med"/>
          </a:ln>
        </p:spPr>
        <p:txBody>
          <a:bodyPr wrap="none" anchor="ctr"/>
          <a:lstStyle/>
          <a:p>
            <a:pPr algn="ctr"/>
            <a:r>
              <a:rPr lang="en-US" altLang="en-US" sz="1600" dirty="0">
                <a:solidFill>
                  <a:srgbClr val="C00000"/>
                </a:solidFill>
                <a:latin typeface="Arial" panose="020B0604020202020204" pitchFamily="34" charset="0"/>
              </a:rPr>
              <a:t>-</a:t>
            </a:r>
          </a:p>
        </p:txBody>
      </p:sp>
      <p:sp>
        <p:nvSpPr>
          <p:cNvPr id="19489" name="TextBox 1"/>
          <p:cNvSpPr txBox="1"/>
          <p:nvPr/>
        </p:nvSpPr>
        <p:spPr>
          <a:xfrm>
            <a:off x="8839200" y="5638800"/>
            <a:ext cx="1625600" cy="523220"/>
          </a:xfrm>
          <a:prstGeom prst="rect">
            <a:avLst/>
          </a:prstGeom>
          <a:noFill/>
          <a:ln w="9525">
            <a:noFill/>
          </a:ln>
        </p:spPr>
        <p:txBody>
          <a:bodyPr wrap="square">
            <a:spAutoFit/>
          </a:bodyPr>
          <a:lstStyle/>
          <a:p>
            <a:r>
              <a:rPr lang="en-US" altLang="en-US" sz="2800" b="1" dirty="0">
                <a:solidFill>
                  <a:srgbClr val="C00000"/>
                </a:solidFill>
                <a:latin typeface="Times New Roman" panose="02020603050405020304" pitchFamily="18" charset="0"/>
                <a:cs typeface="Times New Roman" panose="02020603050405020304" pitchFamily="18" charset="0"/>
              </a:rPr>
              <a:t>Ức chế</a:t>
            </a:r>
          </a:p>
        </p:txBody>
      </p:sp>
    </p:spTree>
    <p:extLst>
      <p:ext uri="{BB962C8B-B14F-4D97-AF65-F5344CB8AC3E}">
        <p14:creationId xmlns:p14="http://schemas.microsoft.com/office/powerpoint/2010/main" val="408360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19837"/>
                                        </p:tgtEl>
                                        <p:attrNameLst>
                                          <p:attrName>style.visibility</p:attrName>
                                        </p:attrNameLst>
                                      </p:cBhvr>
                                      <p:to>
                                        <p:strVal val="visible"/>
                                      </p:to>
                                    </p:set>
                                    <p:animEffect transition="in" filter="box(in)">
                                      <p:cBhvr>
                                        <p:cTn id="7" dur="500"/>
                                        <p:tgtEl>
                                          <p:spTgt spid="119837"/>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19812"/>
                                        </p:tgtEl>
                                        <p:attrNameLst>
                                          <p:attrName>style.visibility</p:attrName>
                                        </p:attrNameLst>
                                      </p:cBhvr>
                                      <p:to>
                                        <p:strVal val="visible"/>
                                      </p:to>
                                    </p:set>
                                    <p:animEffect transition="in" filter="checkerboard(across)">
                                      <p:cBhvr>
                                        <p:cTn id="11" dur="500"/>
                                        <p:tgtEl>
                                          <p:spTgt spid="119812"/>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119838"/>
                                        </p:tgtEl>
                                        <p:attrNameLst>
                                          <p:attrName>style.visibility</p:attrName>
                                        </p:attrNameLst>
                                      </p:cBhvr>
                                      <p:to>
                                        <p:strVal val="visible"/>
                                      </p:to>
                                    </p:set>
                                    <p:animEffect transition="in" filter="checkerboard(across)">
                                      <p:cBhvr>
                                        <p:cTn id="15" dur="500"/>
                                        <p:tgtEl>
                                          <p:spTgt spid="119838"/>
                                        </p:tgtEl>
                                      </p:cBhvr>
                                    </p:animEffect>
                                  </p:childTnLst>
                                </p:cTn>
                              </p:par>
                            </p:childTnLst>
                          </p:cTn>
                        </p:par>
                        <p:par>
                          <p:cTn id="16" fill="hold">
                            <p:stCondLst>
                              <p:cond delay="1500"/>
                            </p:stCondLst>
                            <p:childTnLst>
                              <p:par>
                                <p:cTn id="17" presetID="8" presetClass="entr" presetSubtype="16"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amond(in)">
                                      <p:cBhvr>
                                        <p:cTn id="19" dur="2000"/>
                                        <p:tgtEl>
                                          <p:spTgt spid="2"/>
                                        </p:tgtEl>
                                      </p:cBhvr>
                                    </p:animEffect>
                                  </p:childTnLst>
                                </p:cTn>
                              </p:par>
                            </p:childTnLst>
                          </p:cTn>
                        </p:par>
                        <p:par>
                          <p:cTn id="20" fill="hold">
                            <p:stCondLst>
                              <p:cond delay="3500"/>
                            </p:stCondLst>
                            <p:childTnLst>
                              <p:par>
                                <p:cTn id="21" presetID="56" presetClass="entr" presetSubtype="0" fill="hold" grpId="0" nodeType="afterEffect">
                                  <p:stCondLst>
                                    <p:cond delay="0"/>
                                  </p:stCondLst>
                                  <p:iterate type="lt">
                                    <p:tmPct val="10000"/>
                                  </p:iterate>
                                  <p:childTnLst>
                                    <p:set>
                                      <p:cBhvr>
                                        <p:cTn id="22" dur="1" fill="hold">
                                          <p:stCondLst>
                                            <p:cond delay="0"/>
                                          </p:stCondLst>
                                        </p:cTn>
                                        <p:tgtEl>
                                          <p:spTgt spid="119813"/>
                                        </p:tgtEl>
                                        <p:attrNameLst>
                                          <p:attrName>style.visibility</p:attrName>
                                        </p:attrNameLst>
                                      </p:cBhvr>
                                      <p:to>
                                        <p:strVal val="visible"/>
                                      </p:to>
                                    </p:set>
                                    <p:anim by="(-#ppt_w*2)" calcmode="lin" valueType="num">
                                      <p:cBhvr rctx="PPT">
                                        <p:cTn id="23" dur="500" autoRev="1" fill="hold">
                                          <p:stCondLst>
                                            <p:cond delay="0"/>
                                          </p:stCondLst>
                                        </p:cTn>
                                        <p:tgtEl>
                                          <p:spTgt spid="119813"/>
                                        </p:tgtEl>
                                        <p:attrNameLst>
                                          <p:attrName>ppt_w</p:attrName>
                                        </p:attrNameLst>
                                      </p:cBhvr>
                                    </p:anim>
                                    <p:anim by="(#ppt_w*0.50)" calcmode="lin" valueType="num">
                                      <p:cBhvr>
                                        <p:cTn id="24" dur="500" decel="50000" autoRev="1" fill="hold">
                                          <p:stCondLst>
                                            <p:cond delay="0"/>
                                          </p:stCondLst>
                                        </p:cTn>
                                        <p:tgtEl>
                                          <p:spTgt spid="119813"/>
                                        </p:tgtEl>
                                        <p:attrNameLst>
                                          <p:attrName>ppt_x</p:attrName>
                                        </p:attrNameLst>
                                      </p:cBhvr>
                                    </p:anim>
                                    <p:anim from="(-#ppt_h/2)" to="(#ppt_y)" calcmode="lin" valueType="num">
                                      <p:cBhvr>
                                        <p:cTn id="25" dur="1000" fill="hold">
                                          <p:stCondLst>
                                            <p:cond delay="0"/>
                                          </p:stCondLst>
                                        </p:cTn>
                                        <p:tgtEl>
                                          <p:spTgt spid="119813"/>
                                        </p:tgtEl>
                                        <p:attrNameLst>
                                          <p:attrName>ppt_y</p:attrName>
                                        </p:attrNameLst>
                                      </p:cBhvr>
                                    </p:anim>
                                    <p:animRot by="21600000">
                                      <p:cBhvr>
                                        <p:cTn id="26" dur="1000" fill="hold">
                                          <p:stCondLst>
                                            <p:cond delay="0"/>
                                          </p:stCondLst>
                                        </p:cTn>
                                        <p:tgtEl>
                                          <p:spTgt spid="119813"/>
                                        </p:tgtEl>
                                        <p:attrNameLst>
                                          <p:attrName>r</p:attrName>
                                        </p:attrNameLst>
                                      </p:cBhvr>
                                    </p:animRot>
                                  </p:childTnLst>
                                </p:cTn>
                              </p:par>
                            </p:childTnLst>
                          </p:cTn>
                        </p:par>
                        <p:par>
                          <p:cTn id="27" fill="hold">
                            <p:stCondLst>
                              <p:cond delay="5699"/>
                            </p:stCondLst>
                            <p:childTnLst>
                              <p:par>
                                <p:cTn id="28" presetID="8" presetClass="entr" presetSubtype="16" fill="hold" grpId="0" nodeType="afterEffect">
                                  <p:stCondLst>
                                    <p:cond delay="0"/>
                                  </p:stCondLst>
                                  <p:childTnLst>
                                    <p:set>
                                      <p:cBhvr>
                                        <p:cTn id="29" dur="1" fill="hold">
                                          <p:stCondLst>
                                            <p:cond delay="0"/>
                                          </p:stCondLst>
                                        </p:cTn>
                                        <p:tgtEl>
                                          <p:spTgt spid="119849"/>
                                        </p:tgtEl>
                                        <p:attrNameLst>
                                          <p:attrName>style.visibility</p:attrName>
                                        </p:attrNameLst>
                                      </p:cBhvr>
                                      <p:to>
                                        <p:strVal val="visible"/>
                                      </p:to>
                                    </p:set>
                                    <p:animEffect transition="in" filter="diamond(in)">
                                      <p:cBhvr>
                                        <p:cTn id="30" dur="2000"/>
                                        <p:tgtEl>
                                          <p:spTgt spid="119849"/>
                                        </p:tgtEl>
                                      </p:cBhvr>
                                    </p:animEffect>
                                  </p:childTnLst>
                                </p:cTn>
                              </p:par>
                              <p:par>
                                <p:cTn id="31" presetID="8" presetClass="entr" presetSubtype="16" fill="hold" nodeType="withEffect">
                                  <p:stCondLst>
                                    <p:cond delay="0"/>
                                  </p:stCondLst>
                                  <p:childTnLst>
                                    <p:set>
                                      <p:cBhvr>
                                        <p:cTn id="32" dur="1" fill="hold">
                                          <p:stCondLst>
                                            <p:cond delay="0"/>
                                          </p:stCondLst>
                                        </p:cTn>
                                        <p:tgtEl>
                                          <p:spTgt spid="119827"/>
                                        </p:tgtEl>
                                        <p:attrNameLst>
                                          <p:attrName>style.visibility</p:attrName>
                                        </p:attrNameLst>
                                      </p:cBhvr>
                                      <p:to>
                                        <p:strVal val="visible"/>
                                      </p:to>
                                    </p:set>
                                    <p:animEffect transition="in" filter="diamond(in)">
                                      <p:cBhvr>
                                        <p:cTn id="33" dur="2000"/>
                                        <p:tgtEl>
                                          <p:spTgt spid="119827"/>
                                        </p:tgtEl>
                                      </p:cBhvr>
                                    </p:animEffect>
                                  </p:childTnLst>
                                </p:cTn>
                              </p:par>
                              <p:par>
                                <p:cTn id="34" presetID="8" presetClass="entr" presetSubtype="16" fill="hold" nodeType="withEffect">
                                  <p:stCondLst>
                                    <p:cond delay="0"/>
                                  </p:stCondLst>
                                  <p:childTnLst>
                                    <p:set>
                                      <p:cBhvr>
                                        <p:cTn id="35" dur="1" fill="hold">
                                          <p:stCondLst>
                                            <p:cond delay="0"/>
                                          </p:stCondLst>
                                        </p:cTn>
                                        <p:tgtEl>
                                          <p:spTgt spid="119828"/>
                                        </p:tgtEl>
                                        <p:attrNameLst>
                                          <p:attrName>style.visibility</p:attrName>
                                        </p:attrNameLst>
                                      </p:cBhvr>
                                      <p:to>
                                        <p:strVal val="visible"/>
                                      </p:to>
                                    </p:set>
                                    <p:animEffect transition="in" filter="diamond(in)">
                                      <p:cBhvr>
                                        <p:cTn id="36" dur="2000"/>
                                        <p:tgtEl>
                                          <p:spTgt spid="119828"/>
                                        </p:tgtEl>
                                      </p:cBhvr>
                                    </p:animEffect>
                                  </p:childTnLst>
                                </p:cTn>
                              </p:par>
                            </p:childTnLst>
                          </p:cTn>
                        </p:par>
                        <p:par>
                          <p:cTn id="37" fill="hold">
                            <p:stCondLst>
                              <p:cond delay="7699"/>
                            </p:stCondLst>
                            <p:childTnLst>
                              <p:par>
                                <p:cTn id="38" presetID="4" presetClass="entr" presetSubtype="16" fill="hold" nodeType="afterEffect">
                                  <p:stCondLst>
                                    <p:cond delay="0"/>
                                  </p:stCondLst>
                                  <p:childTnLst>
                                    <p:set>
                                      <p:cBhvr>
                                        <p:cTn id="39" dur="1" fill="hold">
                                          <p:stCondLst>
                                            <p:cond delay="0"/>
                                          </p:stCondLst>
                                        </p:cTn>
                                        <p:tgtEl>
                                          <p:spTgt spid="119821"/>
                                        </p:tgtEl>
                                        <p:attrNameLst>
                                          <p:attrName>style.visibility</p:attrName>
                                        </p:attrNameLst>
                                      </p:cBhvr>
                                      <p:to>
                                        <p:strVal val="visible"/>
                                      </p:to>
                                    </p:set>
                                    <p:animEffect transition="in" filter="box(in)">
                                      <p:cBhvr>
                                        <p:cTn id="40" dur="500"/>
                                        <p:tgtEl>
                                          <p:spTgt spid="119821"/>
                                        </p:tgtEl>
                                      </p:cBhvr>
                                    </p:animEffect>
                                  </p:childTnLst>
                                </p:cTn>
                              </p:par>
                              <p:par>
                                <p:cTn id="41" presetID="4" presetClass="entr" presetSubtype="16" fill="hold" nodeType="withEffect">
                                  <p:stCondLst>
                                    <p:cond delay="0"/>
                                  </p:stCondLst>
                                  <p:childTnLst>
                                    <p:set>
                                      <p:cBhvr>
                                        <p:cTn id="42" dur="1" fill="hold">
                                          <p:stCondLst>
                                            <p:cond delay="0"/>
                                          </p:stCondLst>
                                        </p:cTn>
                                        <p:tgtEl>
                                          <p:spTgt spid="119820"/>
                                        </p:tgtEl>
                                        <p:attrNameLst>
                                          <p:attrName>style.visibility</p:attrName>
                                        </p:attrNameLst>
                                      </p:cBhvr>
                                      <p:to>
                                        <p:strVal val="visible"/>
                                      </p:to>
                                    </p:set>
                                    <p:animEffect transition="in" filter="box(in)">
                                      <p:cBhvr>
                                        <p:cTn id="43" dur="500"/>
                                        <p:tgtEl>
                                          <p:spTgt spid="119820"/>
                                        </p:tgtEl>
                                      </p:cBhvr>
                                    </p:animEffect>
                                  </p:childTnLst>
                                </p:cTn>
                              </p:par>
                            </p:childTnLst>
                          </p:cTn>
                        </p:par>
                        <p:par>
                          <p:cTn id="44" fill="hold">
                            <p:stCondLst>
                              <p:cond delay="8199"/>
                            </p:stCondLst>
                            <p:childTnLst>
                              <p:par>
                                <p:cTn id="45" presetID="56" presetClass="entr" presetSubtype="0" fill="hold" grpId="0" nodeType="afterEffect">
                                  <p:stCondLst>
                                    <p:cond delay="0"/>
                                  </p:stCondLst>
                                  <p:iterate type="lt">
                                    <p:tmPct val="10000"/>
                                  </p:iterate>
                                  <p:childTnLst>
                                    <p:set>
                                      <p:cBhvr>
                                        <p:cTn id="46" dur="1" fill="hold">
                                          <p:stCondLst>
                                            <p:cond delay="0"/>
                                          </p:stCondLst>
                                        </p:cTn>
                                        <p:tgtEl>
                                          <p:spTgt spid="119823"/>
                                        </p:tgtEl>
                                        <p:attrNameLst>
                                          <p:attrName>style.visibility</p:attrName>
                                        </p:attrNameLst>
                                      </p:cBhvr>
                                      <p:to>
                                        <p:strVal val="visible"/>
                                      </p:to>
                                    </p:set>
                                    <p:anim by="(-#ppt_w*2)" calcmode="lin" valueType="num">
                                      <p:cBhvr rctx="PPT">
                                        <p:cTn id="47" dur="500" autoRev="1" fill="hold">
                                          <p:stCondLst>
                                            <p:cond delay="0"/>
                                          </p:stCondLst>
                                        </p:cTn>
                                        <p:tgtEl>
                                          <p:spTgt spid="119823"/>
                                        </p:tgtEl>
                                        <p:attrNameLst>
                                          <p:attrName>ppt_w</p:attrName>
                                        </p:attrNameLst>
                                      </p:cBhvr>
                                    </p:anim>
                                    <p:anim by="(#ppt_w*0.50)" calcmode="lin" valueType="num">
                                      <p:cBhvr>
                                        <p:cTn id="48" dur="500" decel="50000" autoRev="1" fill="hold">
                                          <p:stCondLst>
                                            <p:cond delay="0"/>
                                          </p:stCondLst>
                                        </p:cTn>
                                        <p:tgtEl>
                                          <p:spTgt spid="119823"/>
                                        </p:tgtEl>
                                        <p:attrNameLst>
                                          <p:attrName>ppt_x</p:attrName>
                                        </p:attrNameLst>
                                      </p:cBhvr>
                                    </p:anim>
                                    <p:anim from="(-#ppt_h/2)" to="(#ppt_y)" calcmode="lin" valueType="num">
                                      <p:cBhvr>
                                        <p:cTn id="49" dur="1000" fill="hold">
                                          <p:stCondLst>
                                            <p:cond delay="0"/>
                                          </p:stCondLst>
                                        </p:cTn>
                                        <p:tgtEl>
                                          <p:spTgt spid="119823"/>
                                        </p:tgtEl>
                                        <p:attrNameLst>
                                          <p:attrName>ppt_y</p:attrName>
                                        </p:attrNameLst>
                                      </p:cBhvr>
                                    </p:anim>
                                    <p:animRot by="21600000">
                                      <p:cBhvr>
                                        <p:cTn id="50" dur="1000" fill="hold">
                                          <p:stCondLst>
                                            <p:cond delay="0"/>
                                          </p:stCondLst>
                                        </p:cTn>
                                        <p:tgtEl>
                                          <p:spTgt spid="119823"/>
                                        </p:tgtEl>
                                        <p:attrNameLst>
                                          <p:attrName>r</p:attrName>
                                        </p:attrNameLst>
                                      </p:cBhvr>
                                    </p:animRot>
                                  </p:childTnLst>
                                </p:cTn>
                              </p:par>
                              <p:par>
                                <p:cTn id="51" presetID="56" presetClass="entr" presetSubtype="0" fill="hold" grpId="0" nodeType="withEffect">
                                  <p:stCondLst>
                                    <p:cond delay="0"/>
                                  </p:stCondLst>
                                  <p:iterate type="lt">
                                    <p:tmPct val="10000"/>
                                  </p:iterate>
                                  <p:childTnLst>
                                    <p:set>
                                      <p:cBhvr>
                                        <p:cTn id="52" dur="1" fill="hold">
                                          <p:stCondLst>
                                            <p:cond delay="0"/>
                                          </p:stCondLst>
                                        </p:cTn>
                                        <p:tgtEl>
                                          <p:spTgt spid="119822"/>
                                        </p:tgtEl>
                                        <p:attrNameLst>
                                          <p:attrName>style.visibility</p:attrName>
                                        </p:attrNameLst>
                                      </p:cBhvr>
                                      <p:to>
                                        <p:strVal val="visible"/>
                                      </p:to>
                                    </p:set>
                                    <p:anim by="(-#ppt_w*2)" calcmode="lin" valueType="num">
                                      <p:cBhvr rctx="PPT">
                                        <p:cTn id="53" dur="500" autoRev="1" fill="hold">
                                          <p:stCondLst>
                                            <p:cond delay="0"/>
                                          </p:stCondLst>
                                        </p:cTn>
                                        <p:tgtEl>
                                          <p:spTgt spid="119822"/>
                                        </p:tgtEl>
                                        <p:attrNameLst>
                                          <p:attrName>ppt_w</p:attrName>
                                        </p:attrNameLst>
                                      </p:cBhvr>
                                    </p:anim>
                                    <p:anim by="(#ppt_w*0.50)" calcmode="lin" valueType="num">
                                      <p:cBhvr>
                                        <p:cTn id="54" dur="500" decel="50000" autoRev="1" fill="hold">
                                          <p:stCondLst>
                                            <p:cond delay="0"/>
                                          </p:stCondLst>
                                        </p:cTn>
                                        <p:tgtEl>
                                          <p:spTgt spid="119822"/>
                                        </p:tgtEl>
                                        <p:attrNameLst>
                                          <p:attrName>ppt_x</p:attrName>
                                        </p:attrNameLst>
                                      </p:cBhvr>
                                    </p:anim>
                                    <p:anim from="(-#ppt_h/2)" to="(#ppt_y)" calcmode="lin" valueType="num">
                                      <p:cBhvr>
                                        <p:cTn id="55" dur="1000" fill="hold">
                                          <p:stCondLst>
                                            <p:cond delay="0"/>
                                          </p:stCondLst>
                                        </p:cTn>
                                        <p:tgtEl>
                                          <p:spTgt spid="119822"/>
                                        </p:tgtEl>
                                        <p:attrNameLst>
                                          <p:attrName>ppt_y</p:attrName>
                                        </p:attrNameLst>
                                      </p:cBhvr>
                                    </p:anim>
                                    <p:animRot by="21600000">
                                      <p:cBhvr>
                                        <p:cTn id="56" dur="1000" fill="hold">
                                          <p:stCondLst>
                                            <p:cond delay="0"/>
                                          </p:stCondLst>
                                        </p:cTn>
                                        <p:tgtEl>
                                          <p:spTgt spid="119822"/>
                                        </p:tgtEl>
                                        <p:attrNameLst>
                                          <p:attrName>r</p:attrName>
                                        </p:attrNameLst>
                                      </p:cBhvr>
                                    </p:animRot>
                                  </p:childTnLst>
                                </p:cTn>
                              </p:par>
                            </p:childTnLst>
                          </p:cTn>
                        </p:par>
                        <p:par>
                          <p:cTn id="57" fill="hold">
                            <p:stCondLst>
                              <p:cond delay="9399"/>
                            </p:stCondLst>
                            <p:childTnLst>
                              <p:par>
                                <p:cTn id="58" presetID="5" presetClass="entr" presetSubtype="10" fill="hold" nodeType="afterEffect">
                                  <p:stCondLst>
                                    <p:cond delay="0"/>
                                  </p:stCondLst>
                                  <p:childTnLst>
                                    <p:set>
                                      <p:cBhvr>
                                        <p:cTn id="59" dur="1" fill="hold">
                                          <p:stCondLst>
                                            <p:cond delay="0"/>
                                          </p:stCondLst>
                                        </p:cTn>
                                        <p:tgtEl>
                                          <p:spTgt spid="119839"/>
                                        </p:tgtEl>
                                        <p:attrNameLst>
                                          <p:attrName>style.visibility</p:attrName>
                                        </p:attrNameLst>
                                      </p:cBhvr>
                                      <p:to>
                                        <p:strVal val="visible"/>
                                      </p:to>
                                    </p:set>
                                    <p:animEffect transition="in" filter="checkerboard(across)">
                                      <p:cBhvr>
                                        <p:cTn id="60" dur="500"/>
                                        <p:tgtEl>
                                          <p:spTgt spid="119839"/>
                                        </p:tgtEl>
                                      </p:cBhvr>
                                    </p:animEffect>
                                  </p:childTnLst>
                                </p:cTn>
                              </p:par>
                            </p:childTnLst>
                          </p:cTn>
                        </p:par>
                        <p:par>
                          <p:cTn id="61" fill="hold">
                            <p:stCondLst>
                              <p:cond delay="9899"/>
                            </p:stCondLst>
                            <p:childTnLst>
                              <p:par>
                                <p:cTn id="62" presetID="8" presetClass="entr" presetSubtype="16" fill="hold" nodeType="afterEffect">
                                  <p:stCondLst>
                                    <p:cond delay="0"/>
                                  </p:stCondLst>
                                  <p:childTnLst>
                                    <p:set>
                                      <p:cBhvr>
                                        <p:cTn id="63" dur="1" fill="hold">
                                          <p:stCondLst>
                                            <p:cond delay="0"/>
                                          </p:stCondLst>
                                        </p:cTn>
                                        <p:tgtEl>
                                          <p:spTgt spid="119845"/>
                                        </p:tgtEl>
                                        <p:attrNameLst>
                                          <p:attrName>style.visibility</p:attrName>
                                        </p:attrNameLst>
                                      </p:cBhvr>
                                      <p:to>
                                        <p:strVal val="visible"/>
                                      </p:to>
                                    </p:set>
                                    <p:animEffect transition="in" filter="diamond(in)">
                                      <p:cBhvr>
                                        <p:cTn id="64" dur="2000"/>
                                        <p:tgtEl>
                                          <p:spTgt spid="119845"/>
                                        </p:tgtEl>
                                      </p:cBhvr>
                                    </p:animEffect>
                                  </p:childTnLst>
                                </p:cTn>
                              </p:par>
                              <p:par>
                                <p:cTn id="65" presetID="8" presetClass="entr" presetSubtype="16" fill="hold" nodeType="withEffect">
                                  <p:stCondLst>
                                    <p:cond delay="0"/>
                                  </p:stCondLst>
                                  <p:childTnLst>
                                    <p:set>
                                      <p:cBhvr>
                                        <p:cTn id="66" dur="1" fill="hold">
                                          <p:stCondLst>
                                            <p:cond delay="0"/>
                                          </p:stCondLst>
                                        </p:cTn>
                                        <p:tgtEl>
                                          <p:spTgt spid="119846"/>
                                        </p:tgtEl>
                                        <p:attrNameLst>
                                          <p:attrName>style.visibility</p:attrName>
                                        </p:attrNameLst>
                                      </p:cBhvr>
                                      <p:to>
                                        <p:strVal val="visible"/>
                                      </p:to>
                                    </p:set>
                                    <p:animEffect transition="in" filter="diamond(in)">
                                      <p:cBhvr>
                                        <p:cTn id="67" dur="2000"/>
                                        <p:tgtEl>
                                          <p:spTgt spid="119846"/>
                                        </p:tgtEl>
                                      </p:cBhvr>
                                    </p:animEffect>
                                  </p:childTnLst>
                                </p:cTn>
                              </p:par>
                              <p:par>
                                <p:cTn id="68" presetID="8" presetClass="entr" presetSubtype="16" fill="hold" grpId="0" nodeType="withEffect">
                                  <p:stCondLst>
                                    <p:cond delay="0"/>
                                  </p:stCondLst>
                                  <p:childTnLst>
                                    <p:set>
                                      <p:cBhvr>
                                        <p:cTn id="69" dur="1" fill="hold">
                                          <p:stCondLst>
                                            <p:cond delay="0"/>
                                          </p:stCondLst>
                                        </p:cTn>
                                        <p:tgtEl>
                                          <p:spTgt spid="119847"/>
                                        </p:tgtEl>
                                        <p:attrNameLst>
                                          <p:attrName>style.visibility</p:attrName>
                                        </p:attrNameLst>
                                      </p:cBhvr>
                                      <p:to>
                                        <p:strVal val="visible"/>
                                      </p:to>
                                    </p:set>
                                    <p:animEffect transition="in" filter="diamond(in)">
                                      <p:cBhvr>
                                        <p:cTn id="70" dur="2000"/>
                                        <p:tgtEl>
                                          <p:spTgt spid="119847"/>
                                        </p:tgtEl>
                                      </p:cBhvr>
                                    </p:animEffect>
                                  </p:childTnLst>
                                </p:cTn>
                              </p:par>
                              <p:par>
                                <p:cTn id="71" presetID="8" presetClass="entr" presetSubtype="16" fill="hold" nodeType="withEffect">
                                  <p:stCondLst>
                                    <p:cond delay="0"/>
                                  </p:stCondLst>
                                  <p:childTnLst>
                                    <p:set>
                                      <p:cBhvr>
                                        <p:cTn id="72" dur="1" fill="hold">
                                          <p:stCondLst>
                                            <p:cond delay="0"/>
                                          </p:stCondLst>
                                        </p:cTn>
                                        <p:tgtEl>
                                          <p:spTgt spid="119840"/>
                                        </p:tgtEl>
                                        <p:attrNameLst>
                                          <p:attrName>style.visibility</p:attrName>
                                        </p:attrNameLst>
                                      </p:cBhvr>
                                      <p:to>
                                        <p:strVal val="visible"/>
                                      </p:to>
                                    </p:set>
                                    <p:animEffect transition="in" filter="diamond(in)">
                                      <p:cBhvr>
                                        <p:cTn id="73" dur="2000"/>
                                        <p:tgtEl>
                                          <p:spTgt spid="119840"/>
                                        </p:tgtEl>
                                      </p:cBhvr>
                                    </p:animEffect>
                                  </p:childTnLst>
                                </p:cTn>
                              </p:par>
                            </p:childTnLst>
                          </p:cTn>
                        </p:par>
                        <p:par>
                          <p:cTn id="74" fill="hold">
                            <p:stCondLst>
                              <p:cond delay="11899"/>
                            </p:stCondLst>
                            <p:childTnLst>
                              <p:par>
                                <p:cTn id="75" presetID="9" presetClass="entr" presetSubtype="0" fill="hold" grpId="0" nodeType="afterEffect">
                                  <p:stCondLst>
                                    <p:cond delay="0"/>
                                  </p:stCondLst>
                                  <p:childTnLst>
                                    <p:set>
                                      <p:cBhvr>
                                        <p:cTn id="76" dur="1" fill="hold">
                                          <p:stCondLst>
                                            <p:cond delay="0"/>
                                          </p:stCondLst>
                                        </p:cTn>
                                        <p:tgtEl>
                                          <p:spTgt spid="119841"/>
                                        </p:tgtEl>
                                        <p:attrNameLst>
                                          <p:attrName>style.visibility</p:attrName>
                                        </p:attrNameLst>
                                      </p:cBhvr>
                                      <p:to>
                                        <p:strVal val="visible"/>
                                      </p:to>
                                    </p:set>
                                    <p:animEffect transition="in" filter="dissolve">
                                      <p:cBhvr>
                                        <p:cTn id="77" dur="1000"/>
                                        <p:tgtEl>
                                          <p:spTgt spid="119841"/>
                                        </p:tgtEl>
                                      </p:cBhvr>
                                    </p:animEffect>
                                  </p:childTnLst>
                                </p:cTn>
                              </p:par>
                            </p:childTnLst>
                          </p:cTn>
                        </p:par>
                        <p:par>
                          <p:cTn id="78" fill="hold">
                            <p:stCondLst>
                              <p:cond delay="12899"/>
                            </p:stCondLst>
                            <p:childTnLst>
                              <p:par>
                                <p:cTn id="79" presetID="4" presetClass="entr" presetSubtype="16" fill="hold" grpId="0" nodeType="afterEffect">
                                  <p:stCondLst>
                                    <p:cond delay="0"/>
                                  </p:stCondLst>
                                  <p:childTnLst>
                                    <p:set>
                                      <p:cBhvr>
                                        <p:cTn id="80" dur="1" fill="hold">
                                          <p:stCondLst>
                                            <p:cond delay="0"/>
                                          </p:stCondLst>
                                        </p:cTn>
                                        <p:tgtEl>
                                          <p:spTgt spid="119848"/>
                                        </p:tgtEl>
                                        <p:attrNameLst>
                                          <p:attrName>style.visibility</p:attrName>
                                        </p:attrNameLst>
                                      </p:cBhvr>
                                      <p:to>
                                        <p:strVal val="visible"/>
                                      </p:to>
                                    </p:set>
                                    <p:animEffect transition="in" filter="box(in)">
                                      <p:cBhvr>
                                        <p:cTn id="81" dur="500"/>
                                        <p:tgtEl>
                                          <p:spTgt spid="119848"/>
                                        </p:tgtEl>
                                      </p:cBhvr>
                                    </p:animEffect>
                                  </p:childTnLst>
                                </p:cTn>
                              </p:par>
                              <p:par>
                                <p:cTn id="82" presetID="4" presetClass="entr" presetSubtype="16" fill="hold" nodeType="withEffect">
                                  <p:stCondLst>
                                    <p:cond delay="0"/>
                                  </p:stCondLst>
                                  <p:childTnLst>
                                    <p:set>
                                      <p:cBhvr>
                                        <p:cTn id="83" dur="1" fill="hold">
                                          <p:stCondLst>
                                            <p:cond delay="0"/>
                                          </p:stCondLst>
                                        </p:cTn>
                                        <p:tgtEl>
                                          <p:spTgt spid="119842"/>
                                        </p:tgtEl>
                                        <p:attrNameLst>
                                          <p:attrName>style.visibility</p:attrName>
                                        </p:attrNameLst>
                                      </p:cBhvr>
                                      <p:to>
                                        <p:strVal val="visible"/>
                                      </p:to>
                                    </p:set>
                                    <p:animEffect transition="in" filter="box(in)">
                                      <p:cBhvr>
                                        <p:cTn id="84" dur="500"/>
                                        <p:tgtEl>
                                          <p:spTgt spid="119842"/>
                                        </p:tgtEl>
                                      </p:cBhvr>
                                    </p:animEffect>
                                  </p:childTnLst>
                                </p:cTn>
                              </p:par>
                              <p:par>
                                <p:cTn id="85" presetID="4" presetClass="entr" presetSubtype="16" fill="hold" grpId="0" nodeType="withEffect">
                                  <p:stCondLst>
                                    <p:cond delay="0"/>
                                  </p:stCondLst>
                                  <p:childTnLst>
                                    <p:set>
                                      <p:cBhvr>
                                        <p:cTn id="86" dur="1" fill="hold">
                                          <p:stCondLst>
                                            <p:cond delay="0"/>
                                          </p:stCondLst>
                                        </p:cTn>
                                        <p:tgtEl>
                                          <p:spTgt spid="119825"/>
                                        </p:tgtEl>
                                        <p:attrNameLst>
                                          <p:attrName>style.visibility</p:attrName>
                                        </p:attrNameLst>
                                      </p:cBhvr>
                                      <p:to>
                                        <p:strVal val="visible"/>
                                      </p:to>
                                    </p:set>
                                    <p:animEffect transition="in" filter="box(in)">
                                      <p:cBhvr>
                                        <p:cTn id="87" dur="500"/>
                                        <p:tgtEl>
                                          <p:spTgt spid="119825"/>
                                        </p:tgtEl>
                                      </p:cBhvr>
                                    </p:animEffect>
                                  </p:childTnLst>
                                </p:cTn>
                              </p:par>
                            </p:childTnLst>
                          </p:cTn>
                        </p:par>
                        <p:par>
                          <p:cTn id="88" fill="hold">
                            <p:stCondLst>
                              <p:cond delay="13399"/>
                            </p:stCondLst>
                            <p:childTnLst>
                              <p:par>
                                <p:cTn id="89" presetID="6" presetClass="emph" presetSubtype="0" fill="hold" nodeType="afterEffect">
                                  <p:stCondLst>
                                    <p:cond delay="0"/>
                                  </p:stCondLst>
                                  <p:childTnLst>
                                    <p:animScale>
                                      <p:cBhvr>
                                        <p:cTn id="90" dur="2000" fill="hold"/>
                                        <p:tgtEl>
                                          <p:spTgt spid="119843"/>
                                        </p:tgtEl>
                                      </p:cBhvr>
                                      <p:by x="150000" y="150000"/>
                                    </p:animScale>
                                  </p:childTnLst>
                                </p:cTn>
                              </p:par>
                              <p:par>
                                <p:cTn id="91" presetID="8" presetClass="entr" presetSubtype="16" fill="hold" nodeType="withEffect">
                                  <p:stCondLst>
                                    <p:cond delay="0"/>
                                  </p:stCondLst>
                                  <p:childTnLst>
                                    <p:set>
                                      <p:cBhvr>
                                        <p:cTn id="92" dur="1" fill="hold">
                                          <p:stCondLst>
                                            <p:cond delay="0"/>
                                          </p:stCondLst>
                                        </p:cTn>
                                        <p:tgtEl>
                                          <p:spTgt spid="33"/>
                                        </p:tgtEl>
                                        <p:attrNameLst>
                                          <p:attrName>style.visibility</p:attrName>
                                        </p:attrNameLst>
                                      </p:cBhvr>
                                      <p:to>
                                        <p:strVal val="visible"/>
                                      </p:to>
                                    </p:set>
                                    <p:animEffect transition="in" filter="diamond(in)">
                                      <p:cBhvr>
                                        <p:cTn id="93" dur="2000"/>
                                        <p:tgtEl>
                                          <p:spTgt spid="33"/>
                                        </p:tgtEl>
                                      </p:cBhvr>
                                    </p:animEffect>
                                  </p:childTnLst>
                                </p:cTn>
                              </p:par>
                              <p:par>
                                <p:cTn id="94" presetID="8" presetClass="entr" presetSubtype="16" fill="hold" nodeType="withEffect">
                                  <p:stCondLst>
                                    <p:cond delay="0"/>
                                  </p:stCondLst>
                                  <p:childTnLst>
                                    <p:set>
                                      <p:cBhvr>
                                        <p:cTn id="95" dur="1" fill="hold">
                                          <p:stCondLst>
                                            <p:cond delay="0"/>
                                          </p:stCondLst>
                                        </p:cTn>
                                        <p:tgtEl>
                                          <p:spTgt spid="37"/>
                                        </p:tgtEl>
                                        <p:attrNameLst>
                                          <p:attrName>style.visibility</p:attrName>
                                        </p:attrNameLst>
                                      </p:cBhvr>
                                      <p:to>
                                        <p:strVal val="visible"/>
                                      </p:to>
                                    </p:set>
                                    <p:animEffect transition="in" filter="diamond(in)">
                                      <p:cBhvr>
                                        <p:cTn id="96" dur="2000"/>
                                        <p:tgtEl>
                                          <p:spTgt spid="37"/>
                                        </p:tgtEl>
                                      </p:cBhvr>
                                    </p:animEffect>
                                  </p:childTnLst>
                                </p:cTn>
                              </p:par>
                              <p:par>
                                <p:cTn id="97" presetID="8" presetClass="entr" presetSubtype="16" fill="hold" nodeType="withEffect">
                                  <p:stCondLst>
                                    <p:cond delay="0"/>
                                  </p:stCondLst>
                                  <p:childTnLst>
                                    <p:set>
                                      <p:cBhvr>
                                        <p:cTn id="98" dur="1" fill="hold">
                                          <p:stCondLst>
                                            <p:cond delay="0"/>
                                          </p:stCondLst>
                                        </p:cTn>
                                        <p:tgtEl>
                                          <p:spTgt spid="35"/>
                                        </p:tgtEl>
                                        <p:attrNameLst>
                                          <p:attrName>style.visibility</p:attrName>
                                        </p:attrNameLst>
                                      </p:cBhvr>
                                      <p:to>
                                        <p:strVal val="visible"/>
                                      </p:to>
                                    </p:set>
                                    <p:animEffect transition="in" filter="diamond(in)">
                                      <p:cBhvr>
                                        <p:cTn id="99" dur="2000"/>
                                        <p:tgtEl>
                                          <p:spTgt spid="35"/>
                                        </p:tgtEl>
                                      </p:cBhvr>
                                    </p:animEffect>
                                  </p:childTnLst>
                                </p:cTn>
                              </p:par>
                              <p:par>
                                <p:cTn id="100" presetID="8" presetClass="entr" presetSubtype="16" fill="hold" nodeType="withEffect">
                                  <p:stCondLst>
                                    <p:cond delay="0"/>
                                  </p:stCondLst>
                                  <p:childTnLst>
                                    <p:set>
                                      <p:cBhvr>
                                        <p:cTn id="101" dur="1" fill="hold">
                                          <p:stCondLst>
                                            <p:cond delay="0"/>
                                          </p:stCondLst>
                                        </p:cTn>
                                        <p:tgtEl>
                                          <p:spTgt spid="36"/>
                                        </p:tgtEl>
                                        <p:attrNameLst>
                                          <p:attrName>style.visibility</p:attrName>
                                        </p:attrNameLst>
                                      </p:cBhvr>
                                      <p:to>
                                        <p:strVal val="visible"/>
                                      </p:to>
                                    </p:set>
                                    <p:animEffect transition="in" filter="diamond(in)">
                                      <p:cBhvr>
                                        <p:cTn id="102" dur="2000"/>
                                        <p:tgtEl>
                                          <p:spTgt spid="36"/>
                                        </p:tgtEl>
                                      </p:cBhvr>
                                    </p:animEffect>
                                  </p:childTnLst>
                                </p:cTn>
                              </p:par>
                              <p:par>
                                <p:cTn id="103" presetID="8" presetClass="entr" presetSubtype="16" fill="hold" nodeType="withEffect">
                                  <p:stCondLst>
                                    <p:cond delay="0"/>
                                  </p:stCondLst>
                                  <p:childTnLst>
                                    <p:set>
                                      <p:cBhvr>
                                        <p:cTn id="104" dur="1" fill="hold">
                                          <p:stCondLst>
                                            <p:cond delay="0"/>
                                          </p:stCondLst>
                                        </p:cTn>
                                        <p:tgtEl>
                                          <p:spTgt spid="34"/>
                                        </p:tgtEl>
                                        <p:attrNameLst>
                                          <p:attrName>style.visibility</p:attrName>
                                        </p:attrNameLst>
                                      </p:cBhvr>
                                      <p:to>
                                        <p:strVal val="visible"/>
                                      </p:to>
                                    </p:set>
                                    <p:animEffect transition="in" filter="diamond(in)">
                                      <p:cBhvr>
                                        <p:cTn id="105" dur="2000"/>
                                        <p:tgtEl>
                                          <p:spTgt spid="34"/>
                                        </p:tgtEl>
                                      </p:cBhvr>
                                    </p:animEffect>
                                  </p:childTnLst>
                                </p:cTn>
                              </p:par>
                              <p:par>
                                <p:cTn id="106" presetID="8" presetClass="entr" presetSubtype="16" fill="hold" grpId="0" nodeType="withEffect">
                                  <p:stCondLst>
                                    <p:cond delay="0"/>
                                  </p:stCondLst>
                                  <p:childTnLst>
                                    <p:set>
                                      <p:cBhvr>
                                        <p:cTn id="107" dur="1" fill="hold">
                                          <p:stCondLst>
                                            <p:cond delay="0"/>
                                          </p:stCondLst>
                                        </p:cTn>
                                        <p:tgtEl>
                                          <p:spTgt spid="39"/>
                                        </p:tgtEl>
                                        <p:attrNameLst>
                                          <p:attrName>style.visibility</p:attrName>
                                        </p:attrNameLst>
                                      </p:cBhvr>
                                      <p:to>
                                        <p:strVal val="visible"/>
                                      </p:to>
                                    </p:set>
                                    <p:animEffect transition="in" filter="diamond(in)">
                                      <p:cBhvr>
                                        <p:cTn id="108" dur="2000"/>
                                        <p:tgtEl>
                                          <p:spTgt spid="39"/>
                                        </p:tgtEl>
                                      </p:cBhvr>
                                    </p:animEffect>
                                  </p:childTnLst>
                                </p:cTn>
                              </p:par>
                              <p:par>
                                <p:cTn id="109" presetID="8" presetClass="entr" presetSubtype="16" fill="hold" grpId="0" nodeType="withEffect">
                                  <p:stCondLst>
                                    <p:cond delay="0"/>
                                  </p:stCondLst>
                                  <p:childTnLst>
                                    <p:set>
                                      <p:cBhvr>
                                        <p:cTn id="110" dur="1" fill="hold">
                                          <p:stCondLst>
                                            <p:cond delay="0"/>
                                          </p:stCondLst>
                                        </p:cTn>
                                        <p:tgtEl>
                                          <p:spTgt spid="38"/>
                                        </p:tgtEl>
                                        <p:attrNameLst>
                                          <p:attrName>style.visibility</p:attrName>
                                        </p:attrNameLst>
                                      </p:cBhvr>
                                      <p:to>
                                        <p:strVal val="visible"/>
                                      </p:to>
                                    </p:set>
                                    <p:animEffect transition="in" filter="diamond(in)">
                                      <p:cBhvr>
                                        <p:cTn id="111" dur="2000"/>
                                        <p:tgtEl>
                                          <p:spTgt spid="38"/>
                                        </p:tgtEl>
                                      </p:cBhvr>
                                    </p:animEffect>
                                  </p:childTnLst>
                                </p:cTn>
                              </p:par>
                              <p:par>
                                <p:cTn id="112" presetID="22" presetClass="emph" presetSubtype="0" fill="hold" grpId="1" nodeType="withEffect">
                                  <p:stCondLst>
                                    <p:cond delay="0"/>
                                  </p:stCondLst>
                                  <p:childTnLst>
                                    <p:animClr clrSpc="hsl" dir="cw">
                                      <p:cBhvr override="childStyle">
                                        <p:cTn id="113" dur="500" fill="hold"/>
                                        <p:tgtEl>
                                          <p:spTgt spid="39"/>
                                        </p:tgtEl>
                                        <p:attrNameLst>
                                          <p:attrName>style.color</p:attrName>
                                        </p:attrNameLst>
                                      </p:cBhvr>
                                      <p:by>
                                        <p:hsl h="-7200000" s="0" l="0"/>
                                      </p:by>
                                    </p:animClr>
                                    <p:animClr clrSpc="hsl" dir="cw">
                                      <p:cBhvr>
                                        <p:cTn id="114" dur="500" fill="hold"/>
                                        <p:tgtEl>
                                          <p:spTgt spid="39"/>
                                        </p:tgtEl>
                                        <p:attrNameLst>
                                          <p:attrName>fillcolor</p:attrName>
                                        </p:attrNameLst>
                                      </p:cBhvr>
                                      <p:by>
                                        <p:hsl h="-7200000" s="0" l="0"/>
                                      </p:by>
                                    </p:animClr>
                                    <p:animClr clrSpc="hsl" dir="cw">
                                      <p:cBhvr>
                                        <p:cTn id="115" dur="500" fill="hold"/>
                                        <p:tgtEl>
                                          <p:spTgt spid="39"/>
                                        </p:tgtEl>
                                        <p:attrNameLst>
                                          <p:attrName>stroke.color</p:attrName>
                                        </p:attrNameLst>
                                      </p:cBhvr>
                                      <p:by>
                                        <p:hsl h="-7200000" s="0" l="0"/>
                                      </p:by>
                                    </p:animClr>
                                    <p:set>
                                      <p:cBhvr>
                                        <p:cTn id="116" dur="500" fill="hold"/>
                                        <p:tgtEl>
                                          <p:spTgt spid="39"/>
                                        </p:tgtEl>
                                        <p:attrNameLst>
                                          <p:attrName>fill.type</p:attrName>
                                        </p:attrNameLst>
                                      </p:cBhvr>
                                      <p:to>
                                        <p:strVal val="solid"/>
                                      </p:to>
                                    </p:set>
                                  </p:childTnLst>
                                </p:cTn>
                              </p:par>
                              <p:par>
                                <p:cTn id="117" presetID="22" presetClass="emph" presetSubtype="0" fill="hold" grpId="1" nodeType="withEffect">
                                  <p:stCondLst>
                                    <p:cond delay="0"/>
                                  </p:stCondLst>
                                  <p:childTnLst>
                                    <p:animClr clrSpc="hsl" dir="cw">
                                      <p:cBhvr override="childStyle">
                                        <p:cTn id="118" dur="500" fill="hold"/>
                                        <p:tgtEl>
                                          <p:spTgt spid="38"/>
                                        </p:tgtEl>
                                        <p:attrNameLst>
                                          <p:attrName>style.color</p:attrName>
                                        </p:attrNameLst>
                                      </p:cBhvr>
                                      <p:by>
                                        <p:hsl h="-7200000" s="0" l="0"/>
                                      </p:by>
                                    </p:animClr>
                                    <p:animClr clrSpc="hsl" dir="cw">
                                      <p:cBhvr>
                                        <p:cTn id="119" dur="500" fill="hold"/>
                                        <p:tgtEl>
                                          <p:spTgt spid="38"/>
                                        </p:tgtEl>
                                        <p:attrNameLst>
                                          <p:attrName>fillcolor</p:attrName>
                                        </p:attrNameLst>
                                      </p:cBhvr>
                                      <p:by>
                                        <p:hsl h="-7200000" s="0" l="0"/>
                                      </p:by>
                                    </p:animClr>
                                    <p:animClr clrSpc="hsl" dir="cw">
                                      <p:cBhvr>
                                        <p:cTn id="120" dur="500" fill="hold"/>
                                        <p:tgtEl>
                                          <p:spTgt spid="38"/>
                                        </p:tgtEl>
                                        <p:attrNameLst>
                                          <p:attrName>stroke.color</p:attrName>
                                        </p:attrNameLst>
                                      </p:cBhvr>
                                      <p:by>
                                        <p:hsl h="-7200000" s="0" l="0"/>
                                      </p:by>
                                    </p:animClr>
                                    <p:set>
                                      <p:cBhvr>
                                        <p:cTn id="121" dur="500" fill="hold"/>
                                        <p:tgtEl>
                                          <p:spTgt spid="38"/>
                                        </p:tgtEl>
                                        <p:attrNameLst>
                                          <p:attrName>fill.type</p:attrName>
                                        </p:attrNameLst>
                                      </p:cBhvr>
                                      <p:to>
                                        <p:strVal val="solid"/>
                                      </p:to>
                                    </p:set>
                                  </p:childTnLst>
                                </p:cTn>
                              </p:par>
                              <p:par>
                                <p:cTn id="122" presetID="16" presetClass="entr" presetSubtype="21" fill="hold" grpId="0" nodeType="withEffect">
                                  <p:stCondLst>
                                    <p:cond delay="0"/>
                                  </p:stCondLst>
                                  <p:childTnLst>
                                    <p:set>
                                      <p:cBhvr>
                                        <p:cTn id="123" dur="1" fill="hold">
                                          <p:stCondLst>
                                            <p:cond delay="0"/>
                                          </p:stCondLst>
                                        </p:cTn>
                                        <p:tgtEl>
                                          <p:spTgt spid="32"/>
                                        </p:tgtEl>
                                        <p:attrNameLst>
                                          <p:attrName>style.visibility</p:attrName>
                                        </p:attrNameLst>
                                      </p:cBhvr>
                                      <p:to>
                                        <p:strVal val="visible"/>
                                      </p:to>
                                    </p:set>
                                    <p:animEffect transition="in" filter="barn(inVertical)">
                                      <p:cBhvr>
                                        <p:cTn id="12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2" grpId="0" animBg="1"/>
      <p:bldP spid="119813" grpId="0" animBg="1"/>
      <p:bldP spid="119822" grpId="0"/>
      <p:bldP spid="119823" grpId="0"/>
      <p:bldP spid="119825" grpId="0" animBg="1"/>
      <p:bldP spid="119838" grpId="0" animBg="1"/>
      <p:bldP spid="119841" grpId="0"/>
      <p:bldP spid="119847" grpId="0" animBg="1"/>
      <p:bldP spid="119848" grpId="0" animBg="1"/>
      <p:bldP spid="119849" grpId="0" animBg="1"/>
      <p:bldP spid="32" grpId="0" animBg="1"/>
      <p:bldP spid="38" grpId="0" animBg="1"/>
      <p:bldP spid="38" grpId="1" animBg="1"/>
      <p:bldP spid="39" grpId="0" animBg="1"/>
      <p:bldP spid="39"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504950" y="66675"/>
            <a:ext cx="2209800" cy="6858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sz="2000" b="1" dirty="0">
                <a:solidFill>
                  <a:srgbClr val="C00000"/>
                </a:solidFill>
                <a:latin typeface="Times New Roman" panose="02020603050405020304" pitchFamily="18" charset="0"/>
                <a:cs typeface="Times New Roman" panose="02020603050405020304" pitchFamily="18" charset="0"/>
              </a:rPr>
              <a:t>Nếu trứng được thụ tinh</a:t>
            </a:r>
            <a:endParaRPr sz="20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4" name="Rounded Rectangle 3"/>
          <p:cNvSpPr/>
          <p:nvPr/>
        </p:nvSpPr>
        <p:spPr>
          <a:xfrm>
            <a:off x="1485900" y="1171575"/>
            <a:ext cx="2578100" cy="9779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sz="2000" b="1" dirty="0">
                <a:solidFill>
                  <a:srgbClr val="C00000"/>
                </a:solidFill>
                <a:latin typeface="Times New Roman" panose="02020603050405020304" pitchFamily="18" charset="0"/>
                <a:cs typeface="Times New Roman" panose="02020603050405020304" pitchFamily="18" charset="0"/>
              </a:rPr>
              <a:t>Thể v</a:t>
            </a:r>
            <a:r>
              <a:rPr sz="20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à</a:t>
            </a:r>
            <a:r>
              <a:rPr sz="2000" b="1" dirty="0">
                <a:solidFill>
                  <a:srgbClr val="C00000"/>
                </a:solidFill>
                <a:latin typeface="Times New Roman" panose="02020603050405020304" pitchFamily="18" charset="0"/>
                <a:cs typeface="Times New Roman" panose="02020603050405020304" pitchFamily="18" charset="0"/>
              </a:rPr>
              <a:t>ng tồn tại duy trì nồng độ ostrogen, progesteron</a:t>
            </a:r>
            <a:endParaRPr sz="20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Rounded Rectangle 4"/>
          <p:cNvSpPr/>
          <p:nvPr/>
        </p:nvSpPr>
        <p:spPr>
          <a:xfrm>
            <a:off x="1504950" y="2592388"/>
            <a:ext cx="2209800" cy="7620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000" b="1" dirty="0" err="1">
                <a:solidFill>
                  <a:srgbClr val="C00000"/>
                </a:solidFill>
                <a:latin typeface="Times New Roman" panose="02020603050405020304" pitchFamily="18" charset="0"/>
                <a:cs typeface="Times New Roman" panose="02020603050405020304" pitchFamily="18" charset="0"/>
              </a:rPr>
              <a:t>Ostrogen</a:t>
            </a:r>
            <a:r>
              <a:rPr lang="en-US" sz="2000" b="1" dirty="0">
                <a:solidFill>
                  <a:srgbClr val="C00000"/>
                </a:solidFill>
                <a:latin typeface="Times New Roman" panose="02020603050405020304" pitchFamily="18" charset="0"/>
                <a:cs typeface="Times New Roman" panose="02020603050405020304" pitchFamily="18" charset="0"/>
              </a:rPr>
              <a:t>, progesterone </a:t>
            </a:r>
            <a:r>
              <a:rPr lang="en-US" sz="2000" b="1" dirty="0" err="1">
                <a:solidFill>
                  <a:srgbClr val="C00000"/>
                </a:solidFill>
                <a:latin typeface="Times New Roman" panose="02020603050405020304" pitchFamily="18" charset="0"/>
                <a:cs typeface="Times New Roman" panose="02020603050405020304" pitchFamily="18" charset="0"/>
              </a:rPr>
              <a:t>cao</a:t>
            </a:r>
            <a:endParaRPr lang="en-US" sz="2000" b="1" dirty="0">
              <a:solidFill>
                <a:srgbClr val="C0000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1447800" y="3700463"/>
            <a:ext cx="2266950" cy="81915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sz="2000" b="1" dirty="0">
                <a:solidFill>
                  <a:srgbClr val="C00000"/>
                </a:solidFill>
                <a:latin typeface="Times New Roman" panose="02020603050405020304" pitchFamily="18" charset="0"/>
                <a:cs typeface="Times New Roman" panose="02020603050405020304" pitchFamily="18" charset="0"/>
              </a:rPr>
              <a:t>Ức chế vùng dưới đồi l</a:t>
            </a:r>
            <a:r>
              <a:rPr sz="20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à</a:t>
            </a:r>
            <a:r>
              <a:rPr sz="2000" b="1" dirty="0">
                <a:solidFill>
                  <a:srgbClr val="C00000"/>
                </a:solidFill>
                <a:latin typeface="Times New Roman" panose="02020603050405020304" pitchFamily="18" charset="0"/>
                <a:cs typeface="Times New Roman" panose="02020603050405020304" pitchFamily="18" charset="0"/>
              </a:rPr>
              <a:t>m giảm tiết GnRH</a:t>
            </a:r>
            <a:endParaRPr sz="20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7" name="Rounded Rectangle 6"/>
          <p:cNvSpPr/>
          <p:nvPr/>
        </p:nvSpPr>
        <p:spPr>
          <a:xfrm>
            <a:off x="1504950" y="4905375"/>
            <a:ext cx="2209800" cy="7620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sz="2000" b="1" dirty="0">
                <a:solidFill>
                  <a:srgbClr val="C00000"/>
                </a:solidFill>
                <a:latin typeface="Times New Roman" panose="02020603050405020304" pitchFamily="18" charset="0"/>
                <a:cs typeface="Times New Roman" panose="02020603050405020304" pitchFamily="18" charset="0"/>
              </a:rPr>
              <a:t>Giảm tiết LH v</a:t>
            </a:r>
            <a:r>
              <a:rPr sz="20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à</a:t>
            </a:r>
            <a:r>
              <a:rPr sz="2000" b="1" dirty="0">
                <a:solidFill>
                  <a:srgbClr val="C00000"/>
                </a:solidFill>
                <a:latin typeface="Times New Roman" panose="02020603050405020304" pitchFamily="18" charset="0"/>
                <a:cs typeface="Times New Roman" panose="02020603050405020304" pitchFamily="18" charset="0"/>
              </a:rPr>
              <a:t> FSH</a:t>
            </a:r>
            <a:endParaRPr sz="20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8" name="Rounded Rectangle 7"/>
          <p:cNvSpPr/>
          <p:nvPr/>
        </p:nvSpPr>
        <p:spPr>
          <a:xfrm>
            <a:off x="1504950" y="6053138"/>
            <a:ext cx="2209800" cy="7620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sz="2000" b="1" dirty="0">
                <a:solidFill>
                  <a:srgbClr val="C00000"/>
                </a:solidFill>
                <a:latin typeface="Times New Roman" panose="02020603050405020304" pitchFamily="18" charset="0"/>
                <a:cs typeface="Times New Roman" panose="02020603050405020304" pitchFamily="18" charset="0"/>
              </a:rPr>
              <a:t>Ngăn cản sự chín v</a:t>
            </a:r>
            <a:r>
              <a:rPr sz="20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rPr>
              <a:t>à</a:t>
            </a:r>
            <a:r>
              <a:rPr sz="2000" b="1" dirty="0">
                <a:solidFill>
                  <a:srgbClr val="C00000"/>
                </a:solidFill>
                <a:latin typeface="Times New Roman" panose="02020603050405020304" pitchFamily="18" charset="0"/>
                <a:cs typeface="Times New Roman" panose="02020603050405020304" pitchFamily="18" charset="0"/>
              </a:rPr>
              <a:t> rụng trứng</a:t>
            </a:r>
            <a:endParaRPr sz="2000" b="1" dirty="0">
              <a:solidFill>
                <a:srgbClr val="C0000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9" name="Rounded Rectangle 8"/>
          <p:cNvSpPr/>
          <p:nvPr/>
        </p:nvSpPr>
        <p:spPr>
          <a:xfrm>
            <a:off x="8439150" y="9525"/>
            <a:ext cx="2228850" cy="6858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sz="2000" b="1" dirty="0">
                <a:solidFill>
                  <a:srgbClr val="0000CC"/>
                </a:solidFill>
                <a:latin typeface="Times New Roman" panose="02020603050405020304" pitchFamily="18" charset="0"/>
                <a:cs typeface="Times New Roman" panose="02020603050405020304" pitchFamily="18" charset="0"/>
              </a:rPr>
              <a:t>Nếu trứng không  thụ tinh</a:t>
            </a:r>
            <a:endParaRPr sz="2000" b="1" dirty="0">
              <a:solidFill>
                <a:srgbClr val="0000CC"/>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0" name="Rounded Rectangle 9"/>
          <p:cNvSpPr/>
          <p:nvPr/>
        </p:nvSpPr>
        <p:spPr>
          <a:xfrm>
            <a:off x="8782050" y="1252538"/>
            <a:ext cx="1905000" cy="6858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sz="2000" b="1" dirty="0">
                <a:solidFill>
                  <a:srgbClr val="0000CC"/>
                </a:solidFill>
                <a:latin typeface="Times New Roman" panose="02020603050405020304" pitchFamily="18" charset="0"/>
                <a:cs typeface="Times New Roman" panose="02020603050405020304" pitchFamily="18" charset="0"/>
              </a:rPr>
              <a:t>Thể v</a:t>
            </a:r>
            <a:r>
              <a:rPr sz="2000" b="1"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à</a:t>
            </a:r>
            <a:r>
              <a:rPr sz="2000" b="1" dirty="0">
                <a:solidFill>
                  <a:srgbClr val="0000CC"/>
                </a:solidFill>
                <a:latin typeface="Times New Roman" panose="02020603050405020304" pitchFamily="18" charset="0"/>
                <a:cs typeface="Times New Roman" panose="02020603050405020304" pitchFamily="18" charset="0"/>
              </a:rPr>
              <a:t>ng tiêu biến</a:t>
            </a:r>
            <a:endParaRPr sz="2000" b="1" dirty="0">
              <a:solidFill>
                <a:srgbClr val="0000CC"/>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1" name="Rounded Rectangle 10"/>
          <p:cNvSpPr/>
          <p:nvPr/>
        </p:nvSpPr>
        <p:spPr>
          <a:xfrm>
            <a:off x="8591550" y="2300289"/>
            <a:ext cx="2095500" cy="823913"/>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sz="2000" b="1" dirty="0">
                <a:solidFill>
                  <a:srgbClr val="0000CC"/>
                </a:solidFill>
                <a:latin typeface="Times New Roman" panose="02020603050405020304" pitchFamily="18" charset="0"/>
                <a:cs typeface="Times New Roman" panose="02020603050405020304" pitchFamily="18" charset="0"/>
              </a:rPr>
              <a:t>Ostrogem, Progesteron giảm</a:t>
            </a:r>
            <a:endParaRPr sz="2000" b="1" dirty="0">
              <a:solidFill>
                <a:srgbClr val="0000CC"/>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2" name="Rounded Rectangle 11"/>
          <p:cNvSpPr/>
          <p:nvPr/>
        </p:nvSpPr>
        <p:spPr>
          <a:xfrm>
            <a:off x="8591550" y="3886200"/>
            <a:ext cx="2076450" cy="852488"/>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sz="2000" b="1" dirty="0">
                <a:solidFill>
                  <a:srgbClr val="0000CC"/>
                </a:solidFill>
                <a:latin typeface="Times New Roman" panose="02020603050405020304" pitchFamily="18" charset="0"/>
                <a:cs typeface="Times New Roman" panose="02020603050405020304" pitchFamily="18" charset="0"/>
              </a:rPr>
              <a:t>Kích thích vùng dưới đồi tăng tiết GnRH</a:t>
            </a:r>
            <a:endParaRPr sz="2000" b="1" dirty="0">
              <a:solidFill>
                <a:srgbClr val="0000CC"/>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3" name="Rounded Rectangle 12"/>
          <p:cNvSpPr/>
          <p:nvPr/>
        </p:nvSpPr>
        <p:spPr>
          <a:xfrm>
            <a:off x="8591550" y="5091113"/>
            <a:ext cx="2095500" cy="6858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US" sz="2000" b="1" dirty="0" err="1">
                <a:solidFill>
                  <a:srgbClr val="0000CC"/>
                </a:solidFill>
                <a:latin typeface="Times New Roman" panose="02020603050405020304" pitchFamily="18" charset="0"/>
                <a:cs typeface="Times New Roman" panose="02020603050405020304" pitchFamily="18" charset="0"/>
              </a:rPr>
              <a:t>Tăng</a:t>
            </a:r>
            <a:r>
              <a:rPr lang="en-US" sz="2000" b="1" dirty="0">
                <a:solidFill>
                  <a:srgbClr val="0000CC"/>
                </a:solidFill>
                <a:latin typeface="Times New Roman" panose="02020603050405020304" pitchFamily="18" charset="0"/>
                <a:cs typeface="Times New Roman" panose="02020603050405020304" pitchFamily="18" charset="0"/>
              </a:rPr>
              <a:t> LH, FSH</a:t>
            </a:r>
          </a:p>
        </p:txBody>
      </p:sp>
      <p:sp>
        <p:nvSpPr>
          <p:cNvPr id="14" name="Rounded Rectangle 13"/>
          <p:cNvSpPr/>
          <p:nvPr/>
        </p:nvSpPr>
        <p:spPr>
          <a:xfrm>
            <a:off x="8591550" y="6129338"/>
            <a:ext cx="2057400" cy="6858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r>
              <a:rPr sz="2000" b="1" dirty="0">
                <a:solidFill>
                  <a:srgbClr val="0000CC"/>
                </a:solidFill>
                <a:latin typeface="Times New Roman" panose="02020603050405020304" pitchFamily="18" charset="0"/>
                <a:cs typeface="Times New Roman" panose="02020603050405020304" pitchFamily="18" charset="0"/>
              </a:rPr>
              <a:t>Trứng chín v</a:t>
            </a:r>
            <a:r>
              <a:rPr sz="2000" b="1" dirty="0">
                <a:solidFill>
                  <a:srgbClr val="0000CC"/>
                </a:solidFill>
                <a:latin typeface="Times New Roman" panose="02020603050405020304" pitchFamily="18" charset="0"/>
                <a:ea typeface="Arial" panose="020B0604020202020204" pitchFamily="34" charset="0"/>
                <a:cs typeface="Times New Roman" panose="02020603050405020304" pitchFamily="18" charset="0"/>
              </a:rPr>
              <a:t>à</a:t>
            </a:r>
            <a:r>
              <a:rPr sz="2000" b="1" dirty="0">
                <a:solidFill>
                  <a:srgbClr val="0000CC"/>
                </a:solidFill>
                <a:latin typeface="Times New Roman" panose="02020603050405020304" pitchFamily="18" charset="0"/>
                <a:cs typeface="Times New Roman" panose="02020603050405020304" pitchFamily="18" charset="0"/>
              </a:rPr>
              <a:t> rụng</a:t>
            </a:r>
            <a:endParaRPr sz="2000" b="1" dirty="0">
              <a:solidFill>
                <a:srgbClr val="0000CC"/>
              </a:solidFill>
              <a:latin typeface="Times New Roman" panose="02020603050405020304" pitchFamily="18" charset="0"/>
              <a:ea typeface="Arial" panose="020B0604020202020204" pitchFamily="34" charset="0"/>
              <a:cs typeface="Times New Roman" panose="02020603050405020304" pitchFamily="18" charset="0"/>
            </a:endParaRPr>
          </a:p>
        </p:txBody>
      </p:sp>
      <p:pic>
        <p:nvPicPr>
          <p:cNvPr id="20494" name="Picture 14"/>
          <p:cNvPicPr>
            <a:picLocks noChangeAspect="1"/>
          </p:cNvPicPr>
          <p:nvPr/>
        </p:nvPicPr>
        <p:blipFill>
          <a:blip r:embed="rId2"/>
          <a:stretch>
            <a:fillRect/>
          </a:stretch>
        </p:blipFill>
        <p:spPr>
          <a:xfrm>
            <a:off x="4060825" y="153989"/>
            <a:ext cx="4222750" cy="6410325"/>
          </a:xfrm>
          <a:prstGeom prst="rect">
            <a:avLst/>
          </a:prstGeom>
          <a:noFill/>
          <a:ln w="9525">
            <a:noFill/>
          </a:ln>
        </p:spPr>
      </p:pic>
      <p:sp>
        <p:nvSpPr>
          <p:cNvPr id="2" name="Down Arrow 1"/>
          <p:cNvSpPr/>
          <p:nvPr/>
        </p:nvSpPr>
        <p:spPr>
          <a:xfrm>
            <a:off x="2463801" y="785813"/>
            <a:ext cx="320675" cy="382588"/>
          </a:xfrm>
          <a:prstGeom prst="down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endParaRPr>
          </a:p>
        </p:txBody>
      </p:sp>
      <p:sp>
        <p:nvSpPr>
          <p:cNvPr id="16" name="Down Arrow 15"/>
          <p:cNvSpPr/>
          <p:nvPr/>
        </p:nvSpPr>
        <p:spPr>
          <a:xfrm>
            <a:off x="2463801" y="2176464"/>
            <a:ext cx="320675" cy="415925"/>
          </a:xfrm>
          <a:prstGeom prst="down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endParaRPr>
          </a:p>
        </p:txBody>
      </p:sp>
      <p:sp>
        <p:nvSpPr>
          <p:cNvPr id="17" name="Down Arrow 16"/>
          <p:cNvSpPr/>
          <p:nvPr/>
        </p:nvSpPr>
        <p:spPr>
          <a:xfrm>
            <a:off x="2435226" y="3273426"/>
            <a:ext cx="358775" cy="409575"/>
          </a:xfrm>
          <a:prstGeom prst="down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endParaRPr>
          </a:p>
        </p:txBody>
      </p:sp>
      <p:sp>
        <p:nvSpPr>
          <p:cNvPr id="18" name="Down Arrow 17"/>
          <p:cNvSpPr/>
          <p:nvPr/>
        </p:nvSpPr>
        <p:spPr>
          <a:xfrm>
            <a:off x="2435225" y="4478338"/>
            <a:ext cx="349250" cy="387350"/>
          </a:xfrm>
          <a:prstGeom prst="down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endParaRPr>
          </a:p>
        </p:txBody>
      </p:sp>
      <p:sp>
        <p:nvSpPr>
          <p:cNvPr id="19" name="Down Arrow 18"/>
          <p:cNvSpPr/>
          <p:nvPr/>
        </p:nvSpPr>
        <p:spPr>
          <a:xfrm>
            <a:off x="2454276" y="5684838"/>
            <a:ext cx="339725" cy="368300"/>
          </a:xfrm>
          <a:prstGeom prst="down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endParaRPr>
          </a:p>
        </p:txBody>
      </p:sp>
      <p:sp>
        <p:nvSpPr>
          <p:cNvPr id="20" name="Down Arrow 19"/>
          <p:cNvSpPr/>
          <p:nvPr/>
        </p:nvSpPr>
        <p:spPr>
          <a:xfrm>
            <a:off x="9493250" y="785813"/>
            <a:ext cx="336550" cy="382588"/>
          </a:xfrm>
          <a:prstGeom prst="downArrow">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endParaRPr>
          </a:p>
        </p:txBody>
      </p:sp>
      <p:sp>
        <p:nvSpPr>
          <p:cNvPr id="21" name="Down Arrow 20"/>
          <p:cNvSpPr/>
          <p:nvPr/>
        </p:nvSpPr>
        <p:spPr>
          <a:xfrm>
            <a:off x="9474200" y="1824038"/>
            <a:ext cx="336550" cy="382588"/>
          </a:xfrm>
          <a:prstGeom prst="downArrow">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endParaRPr>
          </a:p>
        </p:txBody>
      </p:sp>
      <p:sp>
        <p:nvSpPr>
          <p:cNvPr id="22" name="Down Arrow 21"/>
          <p:cNvSpPr/>
          <p:nvPr/>
        </p:nvSpPr>
        <p:spPr>
          <a:xfrm>
            <a:off x="9493250" y="3327400"/>
            <a:ext cx="336550" cy="382588"/>
          </a:xfrm>
          <a:prstGeom prst="downArrow">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endParaRPr>
          </a:p>
        </p:txBody>
      </p:sp>
      <p:sp>
        <p:nvSpPr>
          <p:cNvPr id="23" name="Down Arrow 22"/>
          <p:cNvSpPr/>
          <p:nvPr/>
        </p:nvSpPr>
        <p:spPr>
          <a:xfrm>
            <a:off x="9474200" y="4738688"/>
            <a:ext cx="336550" cy="382588"/>
          </a:xfrm>
          <a:prstGeom prst="downArrow">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endParaRPr>
          </a:p>
        </p:txBody>
      </p:sp>
      <p:sp>
        <p:nvSpPr>
          <p:cNvPr id="24" name="Down Arrow 23"/>
          <p:cNvSpPr/>
          <p:nvPr/>
        </p:nvSpPr>
        <p:spPr>
          <a:xfrm>
            <a:off x="9493250" y="5762625"/>
            <a:ext cx="336550" cy="382588"/>
          </a:xfrm>
          <a:prstGeom prst="downArrow">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a:solidFill>
                <a:srgbClr val="FFFFFF"/>
              </a:solidFill>
            </a:endParaRPr>
          </a:p>
        </p:txBody>
      </p:sp>
    </p:spTree>
    <p:extLst>
      <p:ext uri="{BB962C8B-B14F-4D97-AF65-F5344CB8AC3E}">
        <p14:creationId xmlns:p14="http://schemas.microsoft.com/office/powerpoint/2010/main" val="398858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1" nodeType="clickEffect">
                                  <p:stCondLst>
                                    <p:cond delay="0"/>
                                  </p:stCondLst>
                                  <p:childTnLst>
                                    <p:animEffect transition="out" filter="wipe(down)">
                                      <p:cBhvr>
                                        <p:cTn id="41" dur="500"/>
                                        <p:tgtEl>
                                          <p:spTgt spid="3"/>
                                        </p:tgtEl>
                                      </p:cBhvr>
                                    </p:animEffect>
                                    <p:set>
                                      <p:cBhvr>
                                        <p:cTn id="42" dur="1" fill="hold">
                                          <p:stCondLst>
                                            <p:cond delay="499"/>
                                          </p:stCondLst>
                                        </p:cTn>
                                        <p:tgtEl>
                                          <p:spTgt spid="3"/>
                                        </p:tgtEl>
                                        <p:attrNameLst>
                                          <p:attrName>style.visibility</p:attrName>
                                        </p:attrNameLst>
                                      </p:cBhvr>
                                      <p:to>
                                        <p:strVal val="hidden"/>
                                      </p:to>
                                    </p:set>
                                  </p:childTnLst>
                                </p:cTn>
                              </p:par>
                              <p:par>
                                <p:cTn id="43" presetID="22" presetClass="exit" presetSubtype="4" fill="hold" grpId="1" nodeType="withEffect">
                                  <p:stCondLst>
                                    <p:cond delay="0"/>
                                  </p:stCondLst>
                                  <p:childTnLst>
                                    <p:animEffect transition="out" filter="wipe(down)">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par>
                                <p:cTn id="46" presetID="22" presetClass="exit" presetSubtype="4" fill="hold" grpId="1" nodeType="withEffect">
                                  <p:stCondLst>
                                    <p:cond delay="0"/>
                                  </p:stCondLst>
                                  <p:childTnLst>
                                    <p:animEffect transition="out" filter="wipe(down)">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par>
                                <p:cTn id="49" presetID="22" presetClass="exit" presetSubtype="4" fill="hold" grpId="1" nodeType="withEffect">
                                  <p:stCondLst>
                                    <p:cond delay="0"/>
                                  </p:stCondLst>
                                  <p:childTnLst>
                                    <p:animEffect transition="out" filter="wipe(down)">
                                      <p:cBhvr>
                                        <p:cTn id="50" dur="500"/>
                                        <p:tgtEl>
                                          <p:spTgt spid="6"/>
                                        </p:tgtEl>
                                      </p:cBhvr>
                                    </p:animEffect>
                                    <p:set>
                                      <p:cBhvr>
                                        <p:cTn id="51" dur="1" fill="hold">
                                          <p:stCondLst>
                                            <p:cond delay="499"/>
                                          </p:stCondLst>
                                        </p:cTn>
                                        <p:tgtEl>
                                          <p:spTgt spid="6"/>
                                        </p:tgtEl>
                                        <p:attrNameLst>
                                          <p:attrName>style.visibility</p:attrName>
                                        </p:attrNameLst>
                                      </p:cBhvr>
                                      <p:to>
                                        <p:strVal val="hidden"/>
                                      </p:to>
                                    </p:set>
                                  </p:childTnLst>
                                </p:cTn>
                              </p:par>
                              <p:par>
                                <p:cTn id="52" presetID="22" presetClass="exit" presetSubtype="4" fill="hold" grpId="1" nodeType="withEffect">
                                  <p:stCondLst>
                                    <p:cond delay="0"/>
                                  </p:stCondLst>
                                  <p:childTnLst>
                                    <p:animEffect transition="out" filter="wipe(down)">
                                      <p:cBhvr>
                                        <p:cTn id="53" dur="500"/>
                                        <p:tgtEl>
                                          <p:spTgt spid="7"/>
                                        </p:tgtEl>
                                      </p:cBhvr>
                                    </p:animEffect>
                                    <p:set>
                                      <p:cBhvr>
                                        <p:cTn id="54" dur="1" fill="hold">
                                          <p:stCondLst>
                                            <p:cond delay="499"/>
                                          </p:stCondLst>
                                        </p:cTn>
                                        <p:tgtEl>
                                          <p:spTgt spid="7"/>
                                        </p:tgtEl>
                                        <p:attrNameLst>
                                          <p:attrName>style.visibility</p:attrName>
                                        </p:attrNameLst>
                                      </p:cBhvr>
                                      <p:to>
                                        <p:strVal val="hidden"/>
                                      </p:to>
                                    </p:set>
                                  </p:childTnLst>
                                </p:cTn>
                              </p:par>
                              <p:par>
                                <p:cTn id="55" presetID="22" presetClass="exit" presetSubtype="4" fill="hold" grpId="1" nodeType="withEffect">
                                  <p:stCondLst>
                                    <p:cond delay="0"/>
                                  </p:stCondLst>
                                  <p:childTnLst>
                                    <p:animEffect transition="out" filter="wipe(down)">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22" presetClass="exit" presetSubtype="4" fill="hold" grpId="1" nodeType="withEffect">
                                  <p:stCondLst>
                                    <p:cond delay="0"/>
                                  </p:stCondLst>
                                  <p:childTnLst>
                                    <p:animEffect transition="out" filter="wipe(down)">
                                      <p:cBhvr>
                                        <p:cTn id="59" dur="500"/>
                                        <p:tgtEl>
                                          <p:spTgt spid="2"/>
                                        </p:tgtEl>
                                      </p:cBhvr>
                                    </p:animEffect>
                                    <p:set>
                                      <p:cBhvr>
                                        <p:cTn id="60" dur="1" fill="hold">
                                          <p:stCondLst>
                                            <p:cond delay="499"/>
                                          </p:stCondLst>
                                        </p:cTn>
                                        <p:tgtEl>
                                          <p:spTgt spid="2"/>
                                        </p:tgtEl>
                                        <p:attrNameLst>
                                          <p:attrName>style.visibility</p:attrName>
                                        </p:attrNameLst>
                                      </p:cBhvr>
                                      <p:to>
                                        <p:strVal val="hidden"/>
                                      </p:to>
                                    </p:set>
                                  </p:childTnLst>
                                </p:cTn>
                              </p:par>
                              <p:par>
                                <p:cTn id="61" presetID="22" presetClass="exit" presetSubtype="4" fill="hold" grpId="1" nodeType="withEffect">
                                  <p:stCondLst>
                                    <p:cond delay="0"/>
                                  </p:stCondLst>
                                  <p:childTnLst>
                                    <p:animEffect transition="out" filter="wipe(down)">
                                      <p:cBhvr>
                                        <p:cTn id="62" dur="500"/>
                                        <p:tgtEl>
                                          <p:spTgt spid="16"/>
                                        </p:tgtEl>
                                      </p:cBhvr>
                                    </p:animEffect>
                                    <p:set>
                                      <p:cBhvr>
                                        <p:cTn id="63" dur="1" fill="hold">
                                          <p:stCondLst>
                                            <p:cond delay="499"/>
                                          </p:stCondLst>
                                        </p:cTn>
                                        <p:tgtEl>
                                          <p:spTgt spid="16"/>
                                        </p:tgtEl>
                                        <p:attrNameLst>
                                          <p:attrName>style.visibility</p:attrName>
                                        </p:attrNameLst>
                                      </p:cBhvr>
                                      <p:to>
                                        <p:strVal val="hidden"/>
                                      </p:to>
                                    </p:set>
                                  </p:childTnLst>
                                </p:cTn>
                              </p:par>
                              <p:par>
                                <p:cTn id="64" presetID="22" presetClass="exit" presetSubtype="4" fill="hold" grpId="1" nodeType="withEffect">
                                  <p:stCondLst>
                                    <p:cond delay="0"/>
                                  </p:stCondLst>
                                  <p:childTnLst>
                                    <p:animEffect transition="out" filter="wipe(down)">
                                      <p:cBhvr>
                                        <p:cTn id="65" dur="500"/>
                                        <p:tgtEl>
                                          <p:spTgt spid="17"/>
                                        </p:tgtEl>
                                      </p:cBhvr>
                                    </p:animEffect>
                                    <p:set>
                                      <p:cBhvr>
                                        <p:cTn id="66" dur="1" fill="hold">
                                          <p:stCondLst>
                                            <p:cond delay="499"/>
                                          </p:stCondLst>
                                        </p:cTn>
                                        <p:tgtEl>
                                          <p:spTgt spid="17"/>
                                        </p:tgtEl>
                                        <p:attrNameLst>
                                          <p:attrName>style.visibility</p:attrName>
                                        </p:attrNameLst>
                                      </p:cBhvr>
                                      <p:to>
                                        <p:strVal val="hidden"/>
                                      </p:to>
                                    </p:set>
                                  </p:childTnLst>
                                </p:cTn>
                              </p:par>
                              <p:par>
                                <p:cTn id="67" presetID="22" presetClass="exit" presetSubtype="4" fill="hold" grpId="1" nodeType="withEffect">
                                  <p:stCondLst>
                                    <p:cond delay="0"/>
                                  </p:stCondLst>
                                  <p:childTnLst>
                                    <p:animEffect transition="out" filter="wipe(down)">
                                      <p:cBhvr>
                                        <p:cTn id="68" dur="500"/>
                                        <p:tgtEl>
                                          <p:spTgt spid="18"/>
                                        </p:tgtEl>
                                      </p:cBhvr>
                                    </p:animEffect>
                                    <p:set>
                                      <p:cBhvr>
                                        <p:cTn id="69" dur="1" fill="hold">
                                          <p:stCondLst>
                                            <p:cond delay="499"/>
                                          </p:stCondLst>
                                        </p:cTn>
                                        <p:tgtEl>
                                          <p:spTgt spid="18"/>
                                        </p:tgtEl>
                                        <p:attrNameLst>
                                          <p:attrName>style.visibility</p:attrName>
                                        </p:attrNameLst>
                                      </p:cBhvr>
                                      <p:to>
                                        <p:strVal val="hidden"/>
                                      </p:to>
                                    </p:set>
                                  </p:childTnLst>
                                </p:cTn>
                              </p:par>
                              <p:par>
                                <p:cTn id="70" presetID="22" presetClass="exit" presetSubtype="4" fill="hold" grpId="1" nodeType="withEffect">
                                  <p:stCondLst>
                                    <p:cond delay="0"/>
                                  </p:stCondLst>
                                  <p:childTnLst>
                                    <p:animEffect transition="out" filter="wipe(down)">
                                      <p:cBhvr>
                                        <p:cTn id="71" dur="500"/>
                                        <p:tgtEl>
                                          <p:spTgt spid="19"/>
                                        </p:tgtEl>
                                      </p:cBhvr>
                                    </p:animEffect>
                                    <p:set>
                                      <p:cBhvr>
                                        <p:cTn id="72" dur="1" fill="hold">
                                          <p:stCondLst>
                                            <p:cond delay="499"/>
                                          </p:stCondLst>
                                        </p:cTn>
                                        <p:tgtEl>
                                          <p:spTgt spid="19"/>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barn(inVertical)">
                                      <p:cBhvr>
                                        <p:cTn id="77" dur="500"/>
                                        <p:tgtEl>
                                          <p:spTgt spid="9"/>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barn(inVertical)">
                                      <p:cBhvr>
                                        <p:cTn id="80" dur="500"/>
                                        <p:tgtEl>
                                          <p:spTgt spid="10"/>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11"/>
                                        </p:tgtEl>
                                        <p:attrNameLst>
                                          <p:attrName>style.visibility</p:attrName>
                                        </p:attrNameLst>
                                      </p:cBhvr>
                                      <p:to>
                                        <p:strVal val="visible"/>
                                      </p:to>
                                    </p:set>
                                    <p:animEffect transition="in" filter="barn(inVertical)">
                                      <p:cBhvr>
                                        <p:cTn id="83" dur="500"/>
                                        <p:tgtEl>
                                          <p:spTgt spid="11"/>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barn(inVertical)">
                                      <p:cBhvr>
                                        <p:cTn id="86" dur="500"/>
                                        <p:tgtEl>
                                          <p:spTgt spid="12"/>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13"/>
                                        </p:tgtEl>
                                        <p:attrNameLst>
                                          <p:attrName>style.visibility</p:attrName>
                                        </p:attrNameLst>
                                      </p:cBhvr>
                                      <p:to>
                                        <p:strVal val="visible"/>
                                      </p:to>
                                    </p:set>
                                    <p:animEffect transition="in" filter="barn(inVertical)">
                                      <p:cBhvr>
                                        <p:cTn id="89" dur="500"/>
                                        <p:tgtEl>
                                          <p:spTgt spid="13"/>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14"/>
                                        </p:tgtEl>
                                        <p:attrNameLst>
                                          <p:attrName>style.visibility</p:attrName>
                                        </p:attrNameLst>
                                      </p:cBhvr>
                                      <p:to>
                                        <p:strVal val="visible"/>
                                      </p:to>
                                    </p:set>
                                    <p:animEffect transition="in" filter="barn(inVertical)">
                                      <p:cBhvr>
                                        <p:cTn id="92" dur="500"/>
                                        <p:tgtEl>
                                          <p:spTgt spid="14"/>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barn(inVertical)">
                                      <p:cBhvr>
                                        <p:cTn id="95" dur="500"/>
                                        <p:tgtEl>
                                          <p:spTgt spid="20"/>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21"/>
                                        </p:tgtEl>
                                        <p:attrNameLst>
                                          <p:attrName>style.visibility</p:attrName>
                                        </p:attrNameLst>
                                      </p:cBhvr>
                                      <p:to>
                                        <p:strVal val="visible"/>
                                      </p:to>
                                    </p:set>
                                    <p:animEffect transition="in" filter="barn(inVertical)">
                                      <p:cBhvr>
                                        <p:cTn id="98" dur="500"/>
                                        <p:tgtEl>
                                          <p:spTgt spid="21"/>
                                        </p:tgtEl>
                                      </p:cBhvr>
                                    </p:animEffect>
                                  </p:childTnLst>
                                </p:cTn>
                              </p:par>
                              <p:par>
                                <p:cTn id="99" presetID="16" presetClass="entr" presetSubtype="21" fill="hold" grpId="0" nodeType="withEffect">
                                  <p:stCondLst>
                                    <p:cond delay="0"/>
                                  </p:stCondLst>
                                  <p:childTnLst>
                                    <p:set>
                                      <p:cBhvr>
                                        <p:cTn id="100" dur="1" fill="hold">
                                          <p:stCondLst>
                                            <p:cond delay="0"/>
                                          </p:stCondLst>
                                        </p:cTn>
                                        <p:tgtEl>
                                          <p:spTgt spid="22"/>
                                        </p:tgtEl>
                                        <p:attrNameLst>
                                          <p:attrName>style.visibility</p:attrName>
                                        </p:attrNameLst>
                                      </p:cBhvr>
                                      <p:to>
                                        <p:strVal val="visible"/>
                                      </p:to>
                                    </p:set>
                                    <p:animEffect transition="in" filter="barn(inVertical)">
                                      <p:cBhvr>
                                        <p:cTn id="101" dur="500"/>
                                        <p:tgtEl>
                                          <p:spTgt spid="22"/>
                                        </p:tgtEl>
                                      </p:cBhvr>
                                    </p:animEffect>
                                  </p:childTnLst>
                                </p:cTn>
                              </p:par>
                              <p:par>
                                <p:cTn id="102" presetID="16" presetClass="entr" presetSubtype="21" fill="hold" grpId="0" nodeType="withEffect">
                                  <p:stCondLst>
                                    <p:cond delay="0"/>
                                  </p:stCondLst>
                                  <p:childTnLst>
                                    <p:set>
                                      <p:cBhvr>
                                        <p:cTn id="103" dur="1" fill="hold">
                                          <p:stCondLst>
                                            <p:cond delay="0"/>
                                          </p:stCondLst>
                                        </p:cTn>
                                        <p:tgtEl>
                                          <p:spTgt spid="23"/>
                                        </p:tgtEl>
                                        <p:attrNameLst>
                                          <p:attrName>style.visibility</p:attrName>
                                        </p:attrNameLst>
                                      </p:cBhvr>
                                      <p:to>
                                        <p:strVal val="visible"/>
                                      </p:to>
                                    </p:set>
                                    <p:animEffect transition="in" filter="barn(inVertical)">
                                      <p:cBhvr>
                                        <p:cTn id="104" dur="500"/>
                                        <p:tgtEl>
                                          <p:spTgt spid="23"/>
                                        </p:tgtEl>
                                      </p:cBhvr>
                                    </p:animEffect>
                                  </p:childTnLst>
                                </p:cTn>
                              </p:par>
                              <p:par>
                                <p:cTn id="105" presetID="16" presetClass="entr" presetSubtype="21" fill="hold" grpId="0" nodeType="withEffect">
                                  <p:stCondLst>
                                    <p:cond delay="0"/>
                                  </p:stCondLst>
                                  <p:childTnLst>
                                    <p:set>
                                      <p:cBhvr>
                                        <p:cTn id="106" dur="1" fill="hold">
                                          <p:stCondLst>
                                            <p:cond delay="0"/>
                                          </p:stCondLst>
                                        </p:cTn>
                                        <p:tgtEl>
                                          <p:spTgt spid="24"/>
                                        </p:tgtEl>
                                        <p:attrNameLst>
                                          <p:attrName>style.visibility</p:attrName>
                                        </p:attrNameLst>
                                      </p:cBhvr>
                                      <p:to>
                                        <p:strVal val="visible"/>
                                      </p:to>
                                    </p:set>
                                    <p:animEffect transition="in" filter="barn(inVertical)">
                                      <p:cBhvr>
                                        <p:cTn id="107" dur="500"/>
                                        <p:tgtEl>
                                          <p:spTgt spid="24"/>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2" nodeType="clickEffect">
                                  <p:stCondLst>
                                    <p:cond delay="0"/>
                                  </p:stCondLst>
                                  <p:childTnLst>
                                    <p:set>
                                      <p:cBhvr>
                                        <p:cTn id="111" dur="1" fill="hold">
                                          <p:stCondLst>
                                            <p:cond delay="0"/>
                                          </p:stCondLst>
                                        </p:cTn>
                                        <p:tgtEl>
                                          <p:spTgt spid="3"/>
                                        </p:tgtEl>
                                        <p:attrNameLst>
                                          <p:attrName>style.visibility</p:attrName>
                                        </p:attrNameLst>
                                      </p:cBhvr>
                                      <p:to>
                                        <p:strVal val="visible"/>
                                      </p:to>
                                    </p:set>
                                    <p:animEffect transition="in" filter="barn(inVertical)">
                                      <p:cBhvr>
                                        <p:cTn id="112" dur="500"/>
                                        <p:tgtEl>
                                          <p:spTgt spid="3"/>
                                        </p:tgtEl>
                                      </p:cBhvr>
                                    </p:animEffect>
                                  </p:childTnLst>
                                </p:cTn>
                              </p:par>
                              <p:par>
                                <p:cTn id="113" presetID="16" presetClass="entr" presetSubtype="21" fill="hold" grpId="2" nodeType="withEffect">
                                  <p:stCondLst>
                                    <p:cond delay="0"/>
                                  </p:stCondLst>
                                  <p:childTnLst>
                                    <p:set>
                                      <p:cBhvr>
                                        <p:cTn id="114" dur="1" fill="hold">
                                          <p:stCondLst>
                                            <p:cond delay="0"/>
                                          </p:stCondLst>
                                        </p:cTn>
                                        <p:tgtEl>
                                          <p:spTgt spid="4"/>
                                        </p:tgtEl>
                                        <p:attrNameLst>
                                          <p:attrName>style.visibility</p:attrName>
                                        </p:attrNameLst>
                                      </p:cBhvr>
                                      <p:to>
                                        <p:strVal val="visible"/>
                                      </p:to>
                                    </p:set>
                                    <p:animEffect transition="in" filter="barn(inVertical)">
                                      <p:cBhvr>
                                        <p:cTn id="115" dur="500"/>
                                        <p:tgtEl>
                                          <p:spTgt spid="4"/>
                                        </p:tgtEl>
                                      </p:cBhvr>
                                    </p:animEffect>
                                  </p:childTnLst>
                                </p:cTn>
                              </p:par>
                              <p:par>
                                <p:cTn id="116" presetID="16" presetClass="entr" presetSubtype="21" fill="hold" grpId="2" nodeType="withEffect">
                                  <p:stCondLst>
                                    <p:cond delay="0"/>
                                  </p:stCondLst>
                                  <p:childTnLst>
                                    <p:set>
                                      <p:cBhvr>
                                        <p:cTn id="117" dur="1" fill="hold">
                                          <p:stCondLst>
                                            <p:cond delay="0"/>
                                          </p:stCondLst>
                                        </p:cTn>
                                        <p:tgtEl>
                                          <p:spTgt spid="5"/>
                                        </p:tgtEl>
                                        <p:attrNameLst>
                                          <p:attrName>style.visibility</p:attrName>
                                        </p:attrNameLst>
                                      </p:cBhvr>
                                      <p:to>
                                        <p:strVal val="visible"/>
                                      </p:to>
                                    </p:set>
                                    <p:animEffect transition="in" filter="barn(inVertical)">
                                      <p:cBhvr>
                                        <p:cTn id="118" dur="500"/>
                                        <p:tgtEl>
                                          <p:spTgt spid="5"/>
                                        </p:tgtEl>
                                      </p:cBhvr>
                                    </p:animEffect>
                                  </p:childTnLst>
                                </p:cTn>
                              </p:par>
                              <p:par>
                                <p:cTn id="119" presetID="16" presetClass="entr" presetSubtype="21" fill="hold" grpId="2" nodeType="withEffect">
                                  <p:stCondLst>
                                    <p:cond delay="0"/>
                                  </p:stCondLst>
                                  <p:childTnLst>
                                    <p:set>
                                      <p:cBhvr>
                                        <p:cTn id="120" dur="1" fill="hold">
                                          <p:stCondLst>
                                            <p:cond delay="0"/>
                                          </p:stCondLst>
                                        </p:cTn>
                                        <p:tgtEl>
                                          <p:spTgt spid="6"/>
                                        </p:tgtEl>
                                        <p:attrNameLst>
                                          <p:attrName>style.visibility</p:attrName>
                                        </p:attrNameLst>
                                      </p:cBhvr>
                                      <p:to>
                                        <p:strVal val="visible"/>
                                      </p:to>
                                    </p:set>
                                    <p:animEffect transition="in" filter="barn(inVertical)">
                                      <p:cBhvr>
                                        <p:cTn id="121" dur="500"/>
                                        <p:tgtEl>
                                          <p:spTgt spid="6"/>
                                        </p:tgtEl>
                                      </p:cBhvr>
                                    </p:animEffect>
                                  </p:childTnLst>
                                </p:cTn>
                              </p:par>
                              <p:par>
                                <p:cTn id="122" presetID="16" presetClass="entr" presetSubtype="21" fill="hold" grpId="2" nodeType="withEffect">
                                  <p:stCondLst>
                                    <p:cond delay="0"/>
                                  </p:stCondLst>
                                  <p:childTnLst>
                                    <p:set>
                                      <p:cBhvr>
                                        <p:cTn id="123" dur="1" fill="hold">
                                          <p:stCondLst>
                                            <p:cond delay="0"/>
                                          </p:stCondLst>
                                        </p:cTn>
                                        <p:tgtEl>
                                          <p:spTgt spid="7"/>
                                        </p:tgtEl>
                                        <p:attrNameLst>
                                          <p:attrName>style.visibility</p:attrName>
                                        </p:attrNameLst>
                                      </p:cBhvr>
                                      <p:to>
                                        <p:strVal val="visible"/>
                                      </p:to>
                                    </p:set>
                                    <p:animEffect transition="in" filter="barn(inVertical)">
                                      <p:cBhvr>
                                        <p:cTn id="124" dur="500"/>
                                        <p:tgtEl>
                                          <p:spTgt spid="7"/>
                                        </p:tgtEl>
                                      </p:cBhvr>
                                    </p:animEffect>
                                  </p:childTnLst>
                                </p:cTn>
                              </p:par>
                              <p:par>
                                <p:cTn id="125" presetID="16" presetClass="entr" presetSubtype="21" fill="hold" grpId="2" nodeType="withEffect">
                                  <p:stCondLst>
                                    <p:cond delay="0"/>
                                  </p:stCondLst>
                                  <p:childTnLst>
                                    <p:set>
                                      <p:cBhvr>
                                        <p:cTn id="126" dur="1" fill="hold">
                                          <p:stCondLst>
                                            <p:cond delay="0"/>
                                          </p:stCondLst>
                                        </p:cTn>
                                        <p:tgtEl>
                                          <p:spTgt spid="8"/>
                                        </p:tgtEl>
                                        <p:attrNameLst>
                                          <p:attrName>style.visibility</p:attrName>
                                        </p:attrNameLst>
                                      </p:cBhvr>
                                      <p:to>
                                        <p:strVal val="visible"/>
                                      </p:to>
                                    </p:set>
                                    <p:animEffect transition="in" filter="barn(inVertical)">
                                      <p:cBhvr>
                                        <p:cTn id="127" dur="500"/>
                                        <p:tgtEl>
                                          <p:spTgt spid="8"/>
                                        </p:tgtEl>
                                      </p:cBhvr>
                                    </p:animEffect>
                                  </p:childTnLst>
                                </p:cTn>
                              </p:par>
                              <p:par>
                                <p:cTn id="128" presetID="16" presetClass="entr" presetSubtype="21" fill="hold" grpId="2" nodeType="withEffect">
                                  <p:stCondLst>
                                    <p:cond delay="0"/>
                                  </p:stCondLst>
                                  <p:childTnLst>
                                    <p:set>
                                      <p:cBhvr>
                                        <p:cTn id="129" dur="1" fill="hold">
                                          <p:stCondLst>
                                            <p:cond delay="0"/>
                                          </p:stCondLst>
                                        </p:cTn>
                                        <p:tgtEl>
                                          <p:spTgt spid="2"/>
                                        </p:tgtEl>
                                        <p:attrNameLst>
                                          <p:attrName>style.visibility</p:attrName>
                                        </p:attrNameLst>
                                      </p:cBhvr>
                                      <p:to>
                                        <p:strVal val="visible"/>
                                      </p:to>
                                    </p:set>
                                    <p:animEffect transition="in" filter="barn(inVertical)">
                                      <p:cBhvr>
                                        <p:cTn id="130" dur="500"/>
                                        <p:tgtEl>
                                          <p:spTgt spid="2"/>
                                        </p:tgtEl>
                                      </p:cBhvr>
                                    </p:animEffect>
                                  </p:childTnLst>
                                </p:cTn>
                              </p:par>
                              <p:par>
                                <p:cTn id="131" presetID="16" presetClass="entr" presetSubtype="21" fill="hold" grpId="2" nodeType="with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barn(inVertical)">
                                      <p:cBhvr>
                                        <p:cTn id="133" dur="500"/>
                                        <p:tgtEl>
                                          <p:spTgt spid="16"/>
                                        </p:tgtEl>
                                      </p:cBhvr>
                                    </p:animEffect>
                                  </p:childTnLst>
                                </p:cTn>
                              </p:par>
                              <p:par>
                                <p:cTn id="134" presetID="16" presetClass="entr" presetSubtype="21" fill="hold" grpId="2" nodeType="withEffect">
                                  <p:stCondLst>
                                    <p:cond delay="0"/>
                                  </p:stCondLst>
                                  <p:childTnLst>
                                    <p:set>
                                      <p:cBhvr>
                                        <p:cTn id="135" dur="1" fill="hold">
                                          <p:stCondLst>
                                            <p:cond delay="0"/>
                                          </p:stCondLst>
                                        </p:cTn>
                                        <p:tgtEl>
                                          <p:spTgt spid="17"/>
                                        </p:tgtEl>
                                        <p:attrNameLst>
                                          <p:attrName>style.visibility</p:attrName>
                                        </p:attrNameLst>
                                      </p:cBhvr>
                                      <p:to>
                                        <p:strVal val="visible"/>
                                      </p:to>
                                    </p:set>
                                    <p:animEffect transition="in" filter="barn(inVertical)">
                                      <p:cBhvr>
                                        <p:cTn id="136" dur="500"/>
                                        <p:tgtEl>
                                          <p:spTgt spid="17"/>
                                        </p:tgtEl>
                                      </p:cBhvr>
                                    </p:animEffect>
                                  </p:childTnLst>
                                </p:cTn>
                              </p:par>
                              <p:par>
                                <p:cTn id="137" presetID="16" presetClass="entr" presetSubtype="21" fill="hold" grpId="2" nodeType="withEffect">
                                  <p:stCondLst>
                                    <p:cond delay="0"/>
                                  </p:stCondLst>
                                  <p:childTnLst>
                                    <p:set>
                                      <p:cBhvr>
                                        <p:cTn id="138" dur="1" fill="hold">
                                          <p:stCondLst>
                                            <p:cond delay="0"/>
                                          </p:stCondLst>
                                        </p:cTn>
                                        <p:tgtEl>
                                          <p:spTgt spid="18"/>
                                        </p:tgtEl>
                                        <p:attrNameLst>
                                          <p:attrName>style.visibility</p:attrName>
                                        </p:attrNameLst>
                                      </p:cBhvr>
                                      <p:to>
                                        <p:strVal val="visible"/>
                                      </p:to>
                                    </p:set>
                                    <p:animEffect transition="in" filter="barn(inVertical)">
                                      <p:cBhvr>
                                        <p:cTn id="139" dur="500"/>
                                        <p:tgtEl>
                                          <p:spTgt spid="18"/>
                                        </p:tgtEl>
                                      </p:cBhvr>
                                    </p:animEffect>
                                  </p:childTnLst>
                                </p:cTn>
                              </p:par>
                              <p:par>
                                <p:cTn id="140" presetID="16" presetClass="entr" presetSubtype="21" fill="hold" grpId="2" nodeType="withEffect">
                                  <p:stCondLst>
                                    <p:cond delay="0"/>
                                  </p:stCondLst>
                                  <p:childTnLst>
                                    <p:set>
                                      <p:cBhvr>
                                        <p:cTn id="141" dur="1" fill="hold">
                                          <p:stCondLst>
                                            <p:cond delay="0"/>
                                          </p:stCondLst>
                                        </p:cTn>
                                        <p:tgtEl>
                                          <p:spTgt spid="19"/>
                                        </p:tgtEl>
                                        <p:attrNameLst>
                                          <p:attrName>style.visibility</p:attrName>
                                        </p:attrNameLst>
                                      </p:cBhvr>
                                      <p:to>
                                        <p:strVal val="visible"/>
                                      </p:to>
                                    </p:set>
                                    <p:animEffect transition="in" filter="barn(inVertical)">
                                      <p:cBhvr>
                                        <p:cTn id="1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4" grpId="0" animBg="1"/>
      <p:bldP spid="4" grpId="1" animBg="1"/>
      <p:bldP spid="4" grpId="2" animBg="1"/>
      <p:bldP spid="5" grpId="0" animBg="1"/>
      <p:bldP spid="5" grpId="1" animBg="1"/>
      <p:bldP spid="5" grpId="2" animBg="1"/>
      <p:bldP spid="6" grpId="0" animBg="1"/>
      <p:bldP spid="6" grpId="1" animBg="1"/>
      <p:bldP spid="6" grpId="2" animBg="1"/>
      <p:bldP spid="7" grpId="0" animBg="1"/>
      <p:bldP spid="7" grpId="1" animBg="1"/>
      <p:bldP spid="7" grpId="2" animBg="1"/>
      <p:bldP spid="8" grpId="0" animBg="1"/>
      <p:bldP spid="8" grpId="1" animBg="1"/>
      <p:bldP spid="8" grpId="2" animBg="1"/>
      <p:bldP spid="9" grpId="0" animBg="1"/>
      <p:bldP spid="10" grpId="0" animBg="1"/>
      <p:bldP spid="11" grpId="0" animBg="1"/>
      <p:bldP spid="12" grpId="0" animBg="1"/>
      <p:bldP spid="13" grpId="0" animBg="1"/>
      <p:bldP spid="14" grpId="0" animBg="1"/>
      <p:bldP spid="2" grpId="0" animBg="1"/>
      <p:bldP spid="2" grpId="1" animBg="1"/>
      <p:bldP spid="2" grpId="2" animBg="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1" grpId="0" animBg="1"/>
      <p:bldP spid="22" grpId="0" animBg="1"/>
      <p:bldP spid="23" grpId="0" animBg="1"/>
      <p:bldP spid="2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457200"/>
            <a:ext cx="8229600" cy="6019800"/>
          </a:xfrm>
        </p:spPr>
        <p:txBody>
          <a:bodyPr>
            <a:noAutofit/>
          </a:bodyPr>
          <a:lstStyle/>
          <a:p>
            <a:pPr marL="0" indent="0" algn="just">
              <a:spcBef>
                <a:spcPts val="0"/>
              </a:spcBef>
              <a:buNone/>
            </a:pPr>
            <a:r>
              <a:rPr lang="vi-VN" dirty="0" smtClean="0">
                <a:latin typeface="Times New Roman" panose="02020603050405020304" pitchFamily="18" charset="0"/>
                <a:cs typeface="Times New Roman" panose="02020603050405020304" pitchFamily="18" charset="0"/>
                <a:sym typeface="Wingdings"/>
              </a:rPr>
              <a:t></a:t>
            </a:r>
            <a:r>
              <a:rPr lang="vi-VN" dirty="0" smtClean="0">
                <a:latin typeface="Times New Roman" panose="02020603050405020304" pitchFamily="18" charset="0"/>
                <a:cs typeface="Times New Roman" panose="02020603050405020304" pitchFamily="18" charset="0"/>
              </a:rPr>
              <a:t> Khi có kích thích, vùng dưới đồi tiết ra hoocmôn GnRH kích thích tuyến yên tiết FSH và LH.</a:t>
            </a:r>
          </a:p>
          <a:p>
            <a:pPr marL="0" indent="0" algn="just">
              <a:spcBef>
                <a:spcPts val="0"/>
              </a:spcBef>
              <a:buNone/>
            </a:pPr>
            <a:r>
              <a:rPr lang="vi-VN" dirty="0" smtClean="0">
                <a:latin typeface="Times New Roman" panose="02020603050405020304" pitchFamily="18" charset="0"/>
                <a:cs typeface="Times New Roman" panose="02020603050405020304" pitchFamily="18" charset="0"/>
                <a:sym typeface="Wingdings"/>
              </a:rPr>
              <a:t></a:t>
            </a:r>
            <a:r>
              <a:rPr lang="vi-VN" dirty="0" smtClean="0">
                <a:latin typeface="Times New Roman" panose="02020603050405020304" pitchFamily="18" charset="0"/>
                <a:cs typeface="Times New Roman" panose="02020603050405020304" pitchFamily="18" charset="0"/>
              </a:rPr>
              <a:t> FSH kích thích nang trứng phát triển và tiết ra ơstrôgen.</a:t>
            </a:r>
          </a:p>
          <a:p>
            <a:pPr marL="0" indent="0" algn="just">
              <a:spcBef>
                <a:spcPts val="0"/>
              </a:spcBef>
              <a:buNone/>
            </a:pPr>
            <a:r>
              <a:rPr lang="vi-VN" dirty="0" smtClean="0">
                <a:latin typeface="Times New Roman" panose="02020603050405020304" pitchFamily="18" charset="0"/>
                <a:cs typeface="Times New Roman" panose="02020603050405020304" pitchFamily="18" charset="0"/>
                <a:sym typeface="Wingdings"/>
              </a:rPr>
              <a:t></a:t>
            </a:r>
            <a:r>
              <a:rPr lang="vi-VN" dirty="0" smtClean="0">
                <a:latin typeface="Times New Roman" panose="02020603050405020304" pitchFamily="18" charset="0"/>
                <a:cs typeface="Times New Roman" panose="02020603050405020304" pitchFamily="18" charset="0"/>
              </a:rPr>
              <a:t> LH làm trứng chín, rụng và tạo thể vàng, thể vàng tiết prôgestêrôn và ơstrôgen.</a:t>
            </a:r>
          </a:p>
          <a:p>
            <a:pPr marL="0" indent="0" algn="just">
              <a:spcBef>
                <a:spcPts val="0"/>
              </a:spcBef>
              <a:buNone/>
            </a:pPr>
            <a:r>
              <a:rPr lang="vi-VN" dirty="0" smtClean="0">
                <a:latin typeface="Times New Roman" panose="02020603050405020304" pitchFamily="18" charset="0"/>
                <a:cs typeface="Times New Roman" panose="02020603050405020304" pitchFamily="18" charset="0"/>
                <a:sym typeface="Wingdings"/>
              </a:rPr>
              <a:t></a:t>
            </a:r>
            <a:r>
              <a:rPr lang="vi-VN" dirty="0" smtClean="0">
                <a:latin typeface="Times New Roman" panose="02020603050405020304" pitchFamily="18" charset="0"/>
                <a:cs typeface="Times New Roman" panose="02020603050405020304" pitchFamily="18" charset="0"/>
              </a:rPr>
              <a:t> Prôgestêrôn và ơstrôgen làm cho niêm mạc dạ con phát triển dày lên. </a:t>
            </a:r>
          </a:p>
          <a:p>
            <a:pPr marL="0" indent="0" algn="just">
              <a:spcBef>
                <a:spcPts val="0"/>
              </a:spcBef>
              <a:buNone/>
            </a:pPr>
            <a:r>
              <a:rPr lang="vi-VN" dirty="0">
                <a:latin typeface="Times New Roman" panose="02020603050405020304" pitchFamily="18" charset="0"/>
                <a:cs typeface="Times New Roman" panose="02020603050405020304" pitchFamily="18" charset="0"/>
                <a:sym typeface="Wingdings"/>
              </a:rPr>
              <a:t></a:t>
            </a:r>
            <a:r>
              <a:rPr lang="vi-VN" dirty="0" smtClean="0">
                <a:latin typeface="Times New Roman" panose="02020603050405020304" pitchFamily="18" charset="0"/>
                <a:cs typeface="Times New Roman" panose="02020603050405020304" pitchFamily="18" charset="0"/>
              </a:rPr>
              <a:t> Khi nồng độ prôgestêrôn và ơstrôgen trong máu tăng cao gây ức chế ngược, vùng dưới đồi và tuyến yên giảm tiết GnRh, FSH và LH.</a:t>
            </a:r>
          </a:p>
        </p:txBody>
      </p:sp>
    </p:spTree>
    <p:extLst>
      <p:ext uri="{BB962C8B-B14F-4D97-AF65-F5344CB8AC3E}">
        <p14:creationId xmlns:p14="http://schemas.microsoft.com/office/powerpoint/2010/main" val="36377927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511300" y="26985"/>
            <a:ext cx="10680700" cy="592167"/>
          </a:xfrm>
          <a:prstGeom prst="roundRect">
            <a:avLst/>
          </a:prstGeom>
          <a:solidFill>
            <a:schemeClr val="accent1">
              <a:lumMod val="20000"/>
              <a:lumOff val="80000"/>
            </a:schemeClr>
          </a:solidFill>
          <a:ln>
            <a:solidFill>
              <a:schemeClr val="accent6">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a:solidFill>
                  <a:srgbClr val="0070C0"/>
                </a:solidFill>
                <a:latin typeface="Myriad Pro" pitchFamily="34" charset="0"/>
              </a:rPr>
              <a:t>SINH SẢN HỮU TÍNH Ở ĐỘNG VẬT</a:t>
            </a:r>
            <a:endParaRPr lang="en-US" sz="2400" b="1" dirty="0">
              <a:solidFill>
                <a:srgbClr val="0070C0"/>
              </a:solidFill>
              <a:latin typeface="Myriad Pro" pitchFamily="34" charset="0"/>
            </a:endParaRPr>
          </a:p>
        </p:txBody>
      </p:sp>
      <p:sp>
        <p:nvSpPr>
          <p:cNvPr id="11" name="Rounded Rectangle 10"/>
          <p:cNvSpPr/>
          <p:nvPr/>
        </p:nvSpPr>
        <p:spPr>
          <a:xfrm>
            <a:off x="773350" y="22227"/>
            <a:ext cx="1360250" cy="628339"/>
          </a:xfrm>
          <a:prstGeom prst="roundRect">
            <a:avLst/>
          </a:prstGeom>
          <a:solidFill>
            <a:schemeClr val="accent1">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a:t>Bài 45</a:t>
            </a:r>
            <a:endParaRPr lang="en-US" sz="2000" b="1"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5" y="39686"/>
            <a:ext cx="673100" cy="506414"/>
          </a:xfrm>
          <a:prstGeom prst="roundRect">
            <a:avLst>
              <a:gd name="adj" fmla="val 8594"/>
            </a:avLst>
          </a:prstGeom>
          <a:solidFill>
            <a:srgbClr val="FFFFFF">
              <a:shade val="85000"/>
            </a:srgbClr>
          </a:solidFill>
          <a:ln>
            <a:solidFill>
              <a:schemeClr val="accent1">
                <a:lumMod val="75000"/>
              </a:schemeClr>
            </a:solidFill>
          </a:ln>
          <a:effectLst>
            <a:reflection blurRad="12700" stA="38000" endPos="28000" dist="5000" dir="5400000" sy="-100000" algn="bl" rotWithShape="0"/>
          </a:effectLst>
        </p:spPr>
      </p:pic>
      <p:sp>
        <p:nvSpPr>
          <p:cNvPr id="2" name="Slide Number Placeholder 1"/>
          <p:cNvSpPr>
            <a:spLocks noGrp="1"/>
          </p:cNvSpPr>
          <p:nvPr>
            <p:ph type="sldNum" sz="quarter" idx="12"/>
          </p:nvPr>
        </p:nvSpPr>
        <p:spPr>
          <a:xfrm>
            <a:off x="8737600" y="6356353"/>
            <a:ext cx="2844800" cy="365125"/>
          </a:xfrm>
        </p:spPr>
        <p:txBody>
          <a:bodyPr/>
          <a:lstStyle/>
          <a:p>
            <a:fld id="{AEC32211-C4AE-4200-8F1C-AB7060CFF7B4}" type="slidenum">
              <a:rPr lang="en-US" smtClean="0"/>
              <a:t>5</a:t>
            </a:fld>
            <a:endParaRPr lang="en-US" dirty="0"/>
          </a:p>
        </p:txBody>
      </p:sp>
      <p:sp>
        <p:nvSpPr>
          <p:cNvPr id="7" name="Pentagon 12">
            <a:extLst>
              <a:ext uri="{FF2B5EF4-FFF2-40B4-BE49-F238E27FC236}">
                <a16:creationId xmlns="" xmlns:a16="http://schemas.microsoft.com/office/drawing/2014/main" id="{2C663F78-FBC2-4F02-BD7F-26CA8F5733E3}"/>
              </a:ext>
            </a:extLst>
          </p:cNvPr>
          <p:cNvSpPr/>
          <p:nvPr/>
        </p:nvSpPr>
        <p:spPr>
          <a:xfrm>
            <a:off x="16167" y="838200"/>
            <a:ext cx="727075" cy="389729"/>
          </a:xfrm>
          <a:prstGeom prst="homePlate">
            <a:avLst/>
          </a:prstGeom>
          <a:solidFill>
            <a:schemeClr val="accent2">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I</a:t>
            </a:r>
            <a:endParaRPr lang="en-US" sz="2000" b="1" dirty="0">
              <a:latin typeface="Times New Roman" panose="02020603050405020304" pitchFamily="18" charset="0"/>
              <a:cs typeface="Times New Roman" panose="02020603050405020304" pitchFamily="18" charset="0"/>
            </a:endParaRPr>
          </a:p>
        </p:txBody>
      </p:sp>
      <p:sp>
        <p:nvSpPr>
          <p:cNvPr id="8" name="TextBox 13">
            <a:extLst>
              <a:ext uri="{FF2B5EF4-FFF2-40B4-BE49-F238E27FC236}">
                <a16:creationId xmlns="" xmlns:a16="http://schemas.microsoft.com/office/drawing/2014/main" id="{FFC32C07-7AAE-4391-A800-187E876ACB05}"/>
              </a:ext>
            </a:extLst>
          </p:cNvPr>
          <p:cNvSpPr txBox="1"/>
          <p:nvPr/>
        </p:nvSpPr>
        <p:spPr>
          <a:xfrm>
            <a:off x="727075" y="802679"/>
            <a:ext cx="10792890" cy="461665"/>
          </a:xfrm>
          <a:prstGeom prst="rect">
            <a:avLst/>
          </a:prstGeom>
          <a:noFill/>
        </p:spPr>
        <p:txBody>
          <a:bodyPr wrap="square" rtlCol="0">
            <a:spAutoFit/>
          </a:bodyPr>
          <a:lstStyle/>
          <a:p>
            <a:pPr algn="just"/>
            <a:r>
              <a:rPr lang="en-US" sz="2400" b="1">
                <a:solidFill>
                  <a:schemeClr val="accent2">
                    <a:lumMod val="75000"/>
                  </a:schemeClr>
                </a:solidFill>
                <a:latin typeface="Myriad Pro" pitchFamily="34" charset="0"/>
              </a:rPr>
              <a:t>KHÁI NIỆM</a:t>
            </a:r>
            <a:endParaRPr lang="en-US" sz="2400" b="1" dirty="0">
              <a:solidFill>
                <a:schemeClr val="accent2">
                  <a:lumMod val="75000"/>
                </a:schemeClr>
              </a:solidFill>
              <a:latin typeface="Myriad Pro" pitchFamily="34" charset="0"/>
            </a:endParaRPr>
          </a:p>
        </p:txBody>
      </p:sp>
      <p:sp>
        <p:nvSpPr>
          <p:cNvPr id="14" name="Rectangle 27" descr="Parchment">
            <a:extLst>
              <a:ext uri="{FF2B5EF4-FFF2-40B4-BE49-F238E27FC236}">
                <a16:creationId xmlns="" xmlns:a16="http://schemas.microsoft.com/office/drawing/2014/main" id="{0A453712-B30C-4413-898A-CF1CBD860844}"/>
              </a:ext>
            </a:extLst>
          </p:cNvPr>
          <p:cNvSpPr>
            <a:spLocks noChangeArrowheads="1"/>
          </p:cNvSpPr>
          <p:nvPr/>
        </p:nvSpPr>
        <p:spPr bwMode="auto">
          <a:xfrm>
            <a:off x="1404366" y="7074716"/>
            <a:ext cx="10287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Font typeface="Wingdings" panose="05000000000000000000" pitchFamily="2" charset="2"/>
              <a:buNone/>
            </a:pPr>
            <a:endParaRPr lang="en-US" altLang="en-US" sz="3200">
              <a:solidFill>
                <a:srgbClr val="0000FF"/>
              </a:solidFill>
              <a:cs typeface="Arial" panose="020B0604020202020204" pitchFamily="34" charset="0"/>
              <a:sym typeface="Wingdings" panose="05000000000000000000" pitchFamily="2" charset="2"/>
            </a:endParaRPr>
          </a:p>
        </p:txBody>
      </p:sp>
      <p:grpSp>
        <p:nvGrpSpPr>
          <p:cNvPr id="13" name="Group 14">
            <a:extLst>
              <a:ext uri="{FF2B5EF4-FFF2-40B4-BE49-F238E27FC236}">
                <a16:creationId xmlns="" xmlns:a16="http://schemas.microsoft.com/office/drawing/2014/main" id="{D76DEBAD-AAA0-491A-B526-3972AE950E18}"/>
              </a:ext>
            </a:extLst>
          </p:cNvPr>
          <p:cNvGrpSpPr/>
          <p:nvPr/>
        </p:nvGrpSpPr>
        <p:grpSpPr>
          <a:xfrm>
            <a:off x="497738" y="1263450"/>
            <a:ext cx="11251564" cy="954107"/>
            <a:chOff x="0" y="990600"/>
            <a:chExt cx="11251564" cy="954107"/>
          </a:xfrm>
        </p:grpSpPr>
        <p:sp>
          <p:nvSpPr>
            <p:cNvPr id="15" name="Rectangle 1">
              <a:extLst>
                <a:ext uri="{FF2B5EF4-FFF2-40B4-BE49-F238E27FC236}">
                  <a16:creationId xmlns="" xmlns:a16="http://schemas.microsoft.com/office/drawing/2014/main" id="{292C6147-6CFE-4656-993A-34DC39327ACA}"/>
                </a:ext>
              </a:extLst>
            </p:cNvPr>
            <p:cNvSpPr/>
            <p:nvPr/>
          </p:nvSpPr>
          <p:spPr>
            <a:xfrm>
              <a:off x="0" y="990600"/>
              <a:ext cx="11251564" cy="954107"/>
            </a:xfrm>
            <a:prstGeom prst="rect">
              <a:avLst/>
            </a:prstGeom>
          </p:spPr>
          <p:txBody>
            <a:bodyPr wrap="square">
              <a:spAutoFit/>
            </a:bodyPr>
            <a:lstStyle/>
            <a:p>
              <a:pPr algn="just"/>
              <a:r>
                <a:rPr lang="en-US" altLang="en-US" sz="2800" b="1">
                  <a:solidFill>
                    <a:srgbClr val="FF0066"/>
                  </a:solidFill>
                  <a:latin typeface="Arial" panose="020B0604020202020204" pitchFamily="34" charset="0"/>
                  <a:ea typeface="+mj-ea"/>
                  <a:cs typeface="Arial" panose="020B0604020202020204" pitchFamily="34" charset="0"/>
                </a:rPr>
                <a:t>Điền </a:t>
              </a:r>
              <a:r>
                <a:rPr lang="en-US" altLang="en-US" sz="2800" b="1" dirty="0" err="1">
                  <a:solidFill>
                    <a:srgbClr val="FF0066"/>
                  </a:solidFill>
                  <a:latin typeface="Arial" panose="020B0604020202020204" pitchFamily="34" charset="0"/>
                  <a:ea typeface="+mj-ea"/>
                  <a:cs typeface="Arial" panose="020B0604020202020204" pitchFamily="34" charset="0"/>
                </a:rPr>
                <a:t>dấu</a:t>
              </a:r>
              <a:r>
                <a:rPr lang="en-US" altLang="en-US" sz="2800" b="1" dirty="0">
                  <a:solidFill>
                    <a:srgbClr val="FF0066"/>
                  </a:solidFill>
                  <a:latin typeface="Arial" panose="020B0604020202020204" pitchFamily="34" charset="0"/>
                  <a:ea typeface="+mj-ea"/>
                  <a:cs typeface="Arial" panose="020B0604020202020204" pitchFamily="34" charset="0"/>
                </a:rPr>
                <a:t> x </a:t>
              </a:r>
              <a:r>
                <a:rPr lang="en-US" altLang="en-US" sz="2800" b="1" dirty="0" err="1">
                  <a:solidFill>
                    <a:srgbClr val="FF0066"/>
                  </a:solidFill>
                  <a:latin typeface="Arial" panose="020B0604020202020204" pitchFamily="34" charset="0"/>
                  <a:ea typeface="+mj-ea"/>
                  <a:cs typeface="Arial" panose="020B0604020202020204" pitchFamily="34" charset="0"/>
                </a:rPr>
                <a:t>vào</a:t>
              </a:r>
              <a:r>
                <a:rPr lang="en-US" altLang="en-US" sz="2800" b="1" dirty="0">
                  <a:solidFill>
                    <a:srgbClr val="FF0066"/>
                  </a:solidFill>
                  <a:latin typeface="Arial" panose="020B0604020202020204" pitchFamily="34" charset="0"/>
                  <a:ea typeface="+mj-ea"/>
                  <a:cs typeface="Arial" panose="020B0604020202020204" pitchFamily="34" charset="0"/>
                </a:rPr>
                <a:t> ô        </a:t>
              </a:r>
              <a:r>
                <a:rPr lang="en-US" altLang="en-US" sz="2800" b="1" dirty="0" err="1">
                  <a:solidFill>
                    <a:srgbClr val="FF0066"/>
                  </a:solidFill>
                  <a:latin typeface="Arial" panose="020B0604020202020204" pitchFamily="34" charset="0"/>
                  <a:ea typeface="+mj-ea"/>
                  <a:cs typeface="Arial" panose="020B0604020202020204" pitchFamily="34" charset="0"/>
                </a:rPr>
                <a:t>cho</a:t>
              </a:r>
              <a:r>
                <a:rPr lang="en-US" altLang="en-US" sz="2800" b="1" dirty="0">
                  <a:solidFill>
                    <a:srgbClr val="FF0066"/>
                  </a:solidFill>
                  <a:latin typeface="Arial" panose="020B0604020202020204" pitchFamily="34" charset="0"/>
                  <a:ea typeface="+mj-ea"/>
                  <a:cs typeface="Arial" panose="020B0604020202020204" pitchFamily="34" charset="0"/>
                </a:rPr>
                <a:t> </a:t>
              </a:r>
              <a:r>
                <a:rPr lang="en-US" altLang="en-US" sz="2800" b="1" dirty="0" err="1">
                  <a:solidFill>
                    <a:srgbClr val="FF0066"/>
                  </a:solidFill>
                  <a:latin typeface="Arial" panose="020B0604020202020204" pitchFamily="34" charset="0"/>
                  <a:ea typeface="+mj-ea"/>
                  <a:cs typeface="Arial" panose="020B0604020202020204" pitchFamily="34" charset="0"/>
                </a:rPr>
                <a:t>câu</a:t>
              </a:r>
              <a:r>
                <a:rPr lang="en-US" altLang="en-US" sz="2800" b="1" dirty="0">
                  <a:solidFill>
                    <a:srgbClr val="FF0066"/>
                  </a:solidFill>
                  <a:latin typeface="Arial" panose="020B0604020202020204" pitchFamily="34" charset="0"/>
                  <a:ea typeface="+mj-ea"/>
                  <a:cs typeface="Arial" panose="020B0604020202020204" pitchFamily="34" charset="0"/>
                </a:rPr>
                <a:t> </a:t>
              </a:r>
              <a:r>
                <a:rPr lang="en-US" altLang="en-US" sz="2800" b="1" dirty="0" err="1">
                  <a:solidFill>
                    <a:srgbClr val="FF0066"/>
                  </a:solidFill>
                  <a:latin typeface="Arial" panose="020B0604020202020204" pitchFamily="34" charset="0"/>
                  <a:ea typeface="+mj-ea"/>
                  <a:cs typeface="Arial" panose="020B0604020202020204" pitchFamily="34" charset="0"/>
                </a:rPr>
                <a:t>đúng</a:t>
              </a:r>
              <a:r>
                <a:rPr lang="en-US" altLang="en-US" sz="2800" b="1" dirty="0">
                  <a:solidFill>
                    <a:srgbClr val="FF0066"/>
                  </a:solidFill>
                  <a:latin typeface="Arial" panose="020B0604020202020204" pitchFamily="34" charset="0"/>
                  <a:ea typeface="+mj-ea"/>
                  <a:cs typeface="Arial" panose="020B0604020202020204" pitchFamily="34" charset="0"/>
                </a:rPr>
                <a:t> </a:t>
              </a:r>
              <a:r>
                <a:rPr lang="en-US" altLang="en-US" sz="2800" b="1" dirty="0" err="1">
                  <a:solidFill>
                    <a:srgbClr val="FF0066"/>
                  </a:solidFill>
                  <a:latin typeface="Arial" panose="020B0604020202020204" pitchFamily="34" charset="0"/>
                  <a:ea typeface="+mj-ea"/>
                  <a:cs typeface="Arial" panose="020B0604020202020204" pitchFamily="34" charset="0"/>
                </a:rPr>
                <a:t>nhất</a:t>
              </a:r>
              <a:r>
                <a:rPr lang="en-US" altLang="en-US" sz="2800" b="1" dirty="0">
                  <a:solidFill>
                    <a:srgbClr val="FF0066"/>
                  </a:solidFill>
                  <a:latin typeface="Arial" panose="020B0604020202020204" pitchFamily="34" charset="0"/>
                  <a:ea typeface="+mj-ea"/>
                  <a:cs typeface="Arial" panose="020B0604020202020204" pitchFamily="34" charset="0"/>
                </a:rPr>
                <a:t> </a:t>
              </a:r>
              <a:r>
                <a:rPr lang="en-US" altLang="en-US" sz="2800" b="1" dirty="0" err="1">
                  <a:solidFill>
                    <a:srgbClr val="FF0066"/>
                  </a:solidFill>
                  <a:latin typeface="Arial" panose="020B0604020202020204" pitchFamily="34" charset="0"/>
                  <a:ea typeface="+mj-ea"/>
                  <a:cs typeface="Arial" panose="020B0604020202020204" pitchFamily="34" charset="0"/>
                </a:rPr>
                <a:t>về</a:t>
              </a:r>
              <a:r>
                <a:rPr lang="en-US" altLang="en-US" sz="2800" b="1" dirty="0">
                  <a:solidFill>
                    <a:srgbClr val="FF0066"/>
                  </a:solidFill>
                  <a:latin typeface="Arial" panose="020B0604020202020204" pitchFamily="34" charset="0"/>
                  <a:ea typeface="+mj-ea"/>
                  <a:cs typeface="Arial" panose="020B0604020202020204" pitchFamily="34" charset="0"/>
                </a:rPr>
                <a:t> </a:t>
              </a:r>
              <a:r>
                <a:rPr lang="en-US" altLang="en-US" sz="2800" b="1" dirty="0" err="1">
                  <a:solidFill>
                    <a:srgbClr val="FF0066"/>
                  </a:solidFill>
                  <a:latin typeface="Arial" panose="020B0604020202020204" pitchFamily="34" charset="0"/>
                  <a:ea typeface="+mj-ea"/>
                  <a:cs typeface="Arial" panose="020B0604020202020204" pitchFamily="34" charset="0"/>
                </a:rPr>
                <a:t>khái</a:t>
              </a:r>
              <a:r>
                <a:rPr lang="en-US" altLang="en-US" sz="2800" b="1" dirty="0">
                  <a:solidFill>
                    <a:srgbClr val="FF0066"/>
                  </a:solidFill>
                  <a:latin typeface="Arial" panose="020B0604020202020204" pitchFamily="34" charset="0"/>
                  <a:ea typeface="+mj-ea"/>
                  <a:cs typeface="Arial" panose="020B0604020202020204" pitchFamily="34" charset="0"/>
                </a:rPr>
                <a:t> </a:t>
              </a:r>
              <a:r>
                <a:rPr lang="en-US" altLang="en-US" sz="2800" b="1" dirty="0" err="1">
                  <a:solidFill>
                    <a:srgbClr val="FF0066"/>
                  </a:solidFill>
                  <a:latin typeface="Arial" panose="020B0604020202020204" pitchFamily="34" charset="0"/>
                  <a:ea typeface="+mj-ea"/>
                  <a:cs typeface="Arial" panose="020B0604020202020204" pitchFamily="34" charset="0"/>
                </a:rPr>
                <a:t>niệm</a:t>
              </a:r>
              <a:r>
                <a:rPr lang="en-US" altLang="en-US" sz="2800" b="1" dirty="0">
                  <a:solidFill>
                    <a:srgbClr val="FF0066"/>
                  </a:solidFill>
                  <a:latin typeface="Arial" panose="020B0604020202020204" pitchFamily="34" charset="0"/>
                  <a:ea typeface="+mj-ea"/>
                  <a:cs typeface="Arial" panose="020B0604020202020204" pitchFamily="34" charset="0"/>
                </a:rPr>
                <a:t> </a:t>
              </a:r>
              <a:r>
                <a:rPr lang="en-US" altLang="en-US" sz="2800" b="1" dirty="0" err="1">
                  <a:solidFill>
                    <a:srgbClr val="FF0066"/>
                  </a:solidFill>
                  <a:latin typeface="Arial" panose="020B0604020202020204" pitchFamily="34" charset="0"/>
                  <a:ea typeface="+mj-ea"/>
                  <a:cs typeface="Arial" panose="020B0604020202020204" pitchFamily="34" charset="0"/>
                </a:rPr>
                <a:t>sinh</a:t>
              </a:r>
              <a:r>
                <a:rPr lang="en-US" altLang="en-US" sz="2800" b="1" dirty="0">
                  <a:solidFill>
                    <a:srgbClr val="FF0066"/>
                  </a:solidFill>
                  <a:latin typeface="Arial" panose="020B0604020202020204" pitchFamily="34" charset="0"/>
                  <a:ea typeface="+mj-ea"/>
                  <a:cs typeface="Arial" panose="020B0604020202020204" pitchFamily="34" charset="0"/>
                </a:rPr>
                <a:t> </a:t>
              </a:r>
              <a:r>
                <a:rPr lang="en-US" altLang="en-US" sz="2800" b="1" err="1">
                  <a:solidFill>
                    <a:srgbClr val="FF0066"/>
                  </a:solidFill>
                  <a:latin typeface="Arial" panose="020B0604020202020204" pitchFamily="34" charset="0"/>
                  <a:ea typeface="+mj-ea"/>
                  <a:cs typeface="Arial" panose="020B0604020202020204" pitchFamily="34" charset="0"/>
                </a:rPr>
                <a:t>sản</a:t>
              </a:r>
              <a:r>
                <a:rPr lang="en-US" altLang="en-US" sz="2800" b="1">
                  <a:solidFill>
                    <a:srgbClr val="FF0066"/>
                  </a:solidFill>
                  <a:latin typeface="Arial" panose="020B0604020202020204" pitchFamily="34" charset="0"/>
                  <a:ea typeface="+mj-ea"/>
                  <a:cs typeface="Arial" panose="020B0604020202020204" pitchFamily="34" charset="0"/>
                </a:rPr>
                <a:t> hữu </a:t>
              </a:r>
              <a:r>
                <a:rPr lang="en-US" altLang="en-US" sz="2800" b="1" dirty="0" err="1">
                  <a:solidFill>
                    <a:srgbClr val="FF0066"/>
                  </a:solidFill>
                  <a:latin typeface="Arial" panose="020B0604020202020204" pitchFamily="34" charset="0"/>
                  <a:ea typeface="+mj-ea"/>
                  <a:cs typeface="Arial" panose="020B0604020202020204" pitchFamily="34" charset="0"/>
                </a:rPr>
                <a:t>tính</a:t>
              </a:r>
              <a:r>
                <a:rPr lang="en-US" altLang="en-US" sz="2800" b="1" dirty="0">
                  <a:solidFill>
                    <a:srgbClr val="FF0066"/>
                  </a:solidFill>
                  <a:latin typeface="Arial" panose="020B0604020202020204" pitchFamily="34" charset="0"/>
                  <a:ea typeface="+mj-ea"/>
                  <a:cs typeface="Arial" panose="020B0604020202020204" pitchFamily="34" charset="0"/>
                </a:rPr>
                <a:t> ở </a:t>
              </a:r>
              <a:r>
                <a:rPr lang="en-US" altLang="en-US" sz="2800" b="1" dirty="0" err="1">
                  <a:solidFill>
                    <a:srgbClr val="FF0066"/>
                  </a:solidFill>
                  <a:latin typeface="Arial" panose="020B0604020202020204" pitchFamily="34" charset="0"/>
                  <a:ea typeface="+mj-ea"/>
                  <a:cs typeface="Arial" panose="020B0604020202020204" pitchFamily="34" charset="0"/>
                </a:rPr>
                <a:t>động</a:t>
              </a:r>
              <a:r>
                <a:rPr lang="en-US" altLang="en-US" sz="2800" b="1" dirty="0">
                  <a:solidFill>
                    <a:srgbClr val="FF0066"/>
                  </a:solidFill>
                  <a:latin typeface="Arial" panose="020B0604020202020204" pitchFamily="34" charset="0"/>
                  <a:ea typeface="+mj-ea"/>
                  <a:cs typeface="Arial" panose="020B0604020202020204" pitchFamily="34" charset="0"/>
                </a:rPr>
                <a:t> </a:t>
              </a:r>
              <a:r>
                <a:rPr lang="en-US" altLang="en-US" sz="2800" b="1" dirty="0" err="1">
                  <a:solidFill>
                    <a:srgbClr val="FF0066"/>
                  </a:solidFill>
                  <a:latin typeface="Arial" panose="020B0604020202020204" pitchFamily="34" charset="0"/>
                  <a:ea typeface="+mj-ea"/>
                  <a:cs typeface="Arial" panose="020B0604020202020204" pitchFamily="34" charset="0"/>
                </a:rPr>
                <a:t>vật</a:t>
              </a:r>
              <a:endParaRPr lang="en-US" sz="2800" dirty="0">
                <a:latin typeface="Arial" panose="020B0604020202020204" pitchFamily="34" charset="0"/>
                <a:cs typeface="Arial" panose="020B0604020202020204" pitchFamily="34" charset="0"/>
              </a:endParaRPr>
            </a:p>
          </p:txBody>
        </p:sp>
        <p:sp>
          <p:nvSpPr>
            <p:cNvPr id="16" name="Rectangle 7">
              <a:extLst>
                <a:ext uri="{FF2B5EF4-FFF2-40B4-BE49-F238E27FC236}">
                  <a16:creationId xmlns="" xmlns:a16="http://schemas.microsoft.com/office/drawing/2014/main" id="{892C8016-F198-483C-9706-9735804A3422}"/>
                </a:ext>
              </a:extLst>
            </p:cNvPr>
            <p:cNvSpPr/>
            <p:nvPr/>
          </p:nvSpPr>
          <p:spPr>
            <a:xfrm flipV="1">
              <a:off x="3402965" y="1082128"/>
              <a:ext cx="381000" cy="346378"/>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defRPr/>
              </a:pPr>
              <a:r>
                <a:rPr lang="en-US" sz="2800" b="1" dirty="0"/>
                <a:t>   </a:t>
              </a:r>
            </a:p>
          </p:txBody>
        </p:sp>
      </p:grpSp>
      <p:grpSp>
        <p:nvGrpSpPr>
          <p:cNvPr id="19" name="Group 15">
            <a:extLst>
              <a:ext uri="{FF2B5EF4-FFF2-40B4-BE49-F238E27FC236}">
                <a16:creationId xmlns="" xmlns:a16="http://schemas.microsoft.com/office/drawing/2014/main" id="{1CF13994-5A65-469B-80A1-56D338DC2A31}"/>
              </a:ext>
            </a:extLst>
          </p:cNvPr>
          <p:cNvGrpSpPr/>
          <p:nvPr/>
        </p:nvGrpSpPr>
        <p:grpSpPr>
          <a:xfrm>
            <a:off x="507291" y="2243016"/>
            <a:ext cx="10847870" cy="1200329"/>
            <a:chOff x="403694" y="2187433"/>
            <a:chExt cx="10847870" cy="1200329"/>
          </a:xfrm>
        </p:grpSpPr>
        <p:sp>
          <p:nvSpPr>
            <p:cNvPr id="20" name="Rectangle 2">
              <a:extLst>
                <a:ext uri="{FF2B5EF4-FFF2-40B4-BE49-F238E27FC236}">
                  <a16:creationId xmlns="" xmlns:a16="http://schemas.microsoft.com/office/drawing/2014/main" id="{47D75624-5E79-42D6-9492-36A3CBB82560}"/>
                </a:ext>
              </a:extLst>
            </p:cNvPr>
            <p:cNvSpPr/>
            <p:nvPr/>
          </p:nvSpPr>
          <p:spPr>
            <a:xfrm>
              <a:off x="403694" y="2598648"/>
              <a:ext cx="381000" cy="411162"/>
            </a:xfrm>
            <a:prstGeom prst="rect">
              <a:avLst/>
            </a:prstGeom>
          </p:spPr>
          <p:style>
            <a:lnRef idx="2">
              <a:schemeClr val="accent5"/>
            </a:lnRef>
            <a:fillRef idx="1">
              <a:schemeClr val="lt1"/>
            </a:fillRef>
            <a:effectRef idx="0">
              <a:schemeClr val="accent5"/>
            </a:effectRef>
            <a:fontRef idx="minor">
              <a:schemeClr val="dk1"/>
            </a:fontRef>
          </p:style>
          <p:txBody>
            <a:bodyPr anchor="ctr"/>
            <a:lstStyle/>
            <a:p>
              <a:pPr algn="just" fontAlgn="auto">
                <a:spcBef>
                  <a:spcPts val="0"/>
                </a:spcBef>
                <a:spcAft>
                  <a:spcPts val="0"/>
                </a:spcAft>
                <a:defRPr/>
              </a:pPr>
              <a:endParaRPr lang="en-US" sz="2400" b="1" dirty="0">
                <a:solidFill>
                  <a:srgbClr val="003300"/>
                </a:solidFill>
                <a:latin typeface="Arial" panose="020B0604020202020204" pitchFamily="34" charset="0"/>
                <a:cs typeface="Arial" panose="020B0604020202020204" pitchFamily="34" charset="0"/>
              </a:endParaRPr>
            </a:p>
          </p:txBody>
        </p:sp>
        <p:sp>
          <p:nvSpPr>
            <p:cNvPr id="21" name="TextBox 6">
              <a:extLst>
                <a:ext uri="{FF2B5EF4-FFF2-40B4-BE49-F238E27FC236}">
                  <a16:creationId xmlns="" xmlns:a16="http://schemas.microsoft.com/office/drawing/2014/main" id="{F943A6D1-A270-43BC-A8A0-21FF3250410A}"/>
                </a:ext>
              </a:extLst>
            </p:cNvPr>
            <p:cNvSpPr txBox="1"/>
            <p:nvPr/>
          </p:nvSpPr>
          <p:spPr>
            <a:xfrm>
              <a:off x="883919" y="2187433"/>
              <a:ext cx="10367645" cy="1200329"/>
            </a:xfrm>
            <a:prstGeom prst="rect">
              <a:avLst/>
            </a:prstGeom>
            <a:noFill/>
          </p:spPr>
          <p:txBody>
            <a:bodyPr wrap="square" rtlCol="0">
              <a:spAutoFit/>
            </a:bodyPr>
            <a:lstStyle/>
            <a:p>
              <a:pPr algn="just"/>
              <a:r>
                <a:rPr lang="en-US" sz="2400" b="1">
                  <a:solidFill>
                    <a:srgbClr val="FF0000"/>
                  </a:solidFill>
                  <a:latin typeface="Arial" panose="020B0604020202020204" pitchFamily="34" charset="0"/>
                  <a:cs typeface="Arial" panose="020B0604020202020204" pitchFamily="34" charset="0"/>
                </a:rPr>
                <a:t>A. </a:t>
              </a:r>
              <a:r>
                <a:rPr lang="en-US" sz="2400" b="1">
                  <a:solidFill>
                    <a:srgbClr val="003300"/>
                  </a:solidFill>
                  <a:latin typeface="Arial" panose="020B0604020202020204" pitchFamily="34" charset="0"/>
                  <a:cs typeface="Arial" panose="020B0604020202020204" pitchFamily="34" charset="0"/>
                </a:rPr>
                <a:t>Sinh sản hữu tính là kiểu sinh sản tạo ra cá thể mới qua sự hợp nhất của giao tử đực và giao tử cái, các cá thể mới rất giống nhau và thích nghi với môi tr</a:t>
              </a:r>
              <a:r>
                <a:rPr lang="vi-VN" sz="2400" b="1">
                  <a:solidFill>
                    <a:srgbClr val="003300"/>
                  </a:solidFill>
                  <a:latin typeface="Arial" panose="020B0604020202020204" pitchFamily="34" charset="0"/>
                  <a:cs typeface="Arial" panose="020B0604020202020204" pitchFamily="34" charset="0"/>
                </a:rPr>
                <a:t>ư</a:t>
              </a:r>
              <a:r>
                <a:rPr lang="en-US" sz="2400" b="1">
                  <a:solidFill>
                    <a:srgbClr val="003300"/>
                  </a:solidFill>
                  <a:latin typeface="Arial" panose="020B0604020202020204" pitchFamily="34" charset="0"/>
                  <a:cs typeface="Arial" panose="020B0604020202020204" pitchFamily="34" charset="0"/>
                </a:rPr>
                <a:t>ờng sống.</a:t>
              </a:r>
              <a:endParaRPr lang="en-US" sz="2400" b="1" dirty="0">
                <a:solidFill>
                  <a:srgbClr val="003300"/>
                </a:solidFill>
                <a:latin typeface="Arial" panose="020B0604020202020204" pitchFamily="34" charset="0"/>
                <a:cs typeface="Arial" panose="020B0604020202020204" pitchFamily="34" charset="0"/>
              </a:endParaRPr>
            </a:p>
          </p:txBody>
        </p:sp>
      </p:grpSp>
      <p:grpSp>
        <p:nvGrpSpPr>
          <p:cNvPr id="22" name="Group 16">
            <a:extLst>
              <a:ext uri="{FF2B5EF4-FFF2-40B4-BE49-F238E27FC236}">
                <a16:creationId xmlns="" xmlns:a16="http://schemas.microsoft.com/office/drawing/2014/main" id="{9D42AB66-3BEE-4541-8EF6-99E22B5F3306}"/>
              </a:ext>
            </a:extLst>
          </p:cNvPr>
          <p:cNvGrpSpPr/>
          <p:nvPr/>
        </p:nvGrpSpPr>
        <p:grpSpPr>
          <a:xfrm>
            <a:off x="489558" y="3614973"/>
            <a:ext cx="10865603" cy="830997"/>
            <a:chOff x="385961" y="3559390"/>
            <a:chExt cx="10865603" cy="830997"/>
          </a:xfrm>
        </p:grpSpPr>
        <p:sp>
          <p:nvSpPr>
            <p:cNvPr id="23" name="Rectangle 3">
              <a:extLst>
                <a:ext uri="{FF2B5EF4-FFF2-40B4-BE49-F238E27FC236}">
                  <a16:creationId xmlns="" xmlns:a16="http://schemas.microsoft.com/office/drawing/2014/main" id="{D257B65A-14B2-44F5-8C68-2A77755AEE11}"/>
                </a:ext>
              </a:extLst>
            </p:cNvPr>
            <p:cNvSpPr/>
            <p:nvPr/>
          </p:nvSpPr>
          <p:spPr>
            <a:xfrm>
              <a:off x="385961" y="3769309"/>
              <a:ext cx="381000" cy="411162"/>
            </a:xfrm>
            <a:prstGeom prst="rect">
              <a:avLst/>
            </a:prstGeom>
          </p:spPr>
          <p:style>
            <a:lnRef idx="2">
              <a:schemeClr val="accent5"/>
            </a:lnRef>
            <a:fillRef idx="1">
              <a:schemeClr val="lt1"/>
            </a:fillRef>
            <a:effectRef idx="0">
              <a:schemeClr val="accent5"/>
            </a:effectRef>
            <a:fontRef idx="minor">
              <a:schemeClr val="dk1"/>
            </a:fontRef>
          </p:style>
          <p:txBody>
            <a:bodyPr anchor="ctr"/>
            <a:lstStyle/>
            <a:p>
              <a:pPr algn="ctr" fontAlgn="auto">
                <a:spcBef>
                  <a:spcPts val="0"/>
                </a:spcBef>
                <a:spcAft>
                  <a:spcPts val="0"/>
                </a:spcAft>
                <a:defRPr/>
              </a:pPr>
              <a:endParaRPr lang="en-US" sz="2400" b="1" dirty="0">
                <a:solidFill>
                  <a:srgbClr val="003300"/>
                </a:solidFill>
                <a:latin typeface="Arial" panose="020B0604020202020204" pitchFamily="34" charset="0"/>
                <a:cs typeface="Arial" panose="020B0604020202020204" pitchFamily="34" charset="0"/>
              </a:endParaRPr>
            </a:p>
          </p:txBody>
        </p:sp>
        <p:sp>
          <p:nvSpPr>
            <p:cNvPr id="24" name="TextBox 8">
              <a:extLst>
                <a:ext uri="{FF2B5EF4-FFF2-40B4-BE49-F238E27FC236}">
                  <a16:creationId xmlns="" xmlns:a16="http://schemas.microsoft.com/office/drawing/2014/main" id="{BAE811E6-795A-4789-B78C-FF6CBBB80F5B}"/>
                </a:ext>
              </a:extLst>
            </p:cNvPr>
            <p:cNvSpPr txBox="1"/>
            <p:nvPr/>
          </p:nvSpPr>
          <p:spPr>
            <a:xfrm>
              <a:off x="1004454" y="3559390"/>
              <a:ext cx="10247110" cy="830997"/>
            </a:xfrm>
            <a:prstGeom prst="rect">
              <a:avLst/>
            </a:prstGeom>
            <a:noFill/>
          </p:spPr>
          <p:txBody>
            <a:bodyPr wrap="square" rtlCol="0">
              <a:spAutoFit/>
            </a:bodyPr>
            <a:lstStyle/>
            <a:p>
              <a:pPr algn="just"/>
              <a:r>
                <a:rPr lang="en-US" sz="2400" b="1">
                  <a:solidFill>
                    <a:srgbClr val="FF0000"/>
                  </a:solidFill>
                  <a:latin typeface="Arial" panose="020B0604020202020204" pitchFamily="34" charset="0"/>
                  <a:cs typeface="Arial" panose="020B0604020202020204" pitchFamily="34" charset="0"/>
                </a:rPr>
                <a:t>B. </a:t>
              </a:r>
              <a:r>
                <a:rPr lang="en-US" sz="2400" b="1">
                  <a:solidFill>
                    <a:srgbClr val="003300"/>
                  </a:solidFill>
                  <a:latin typeface="Arial" panose="020B0604020202020204" pitchFamily="34" charset="0"/>
                  <a:cs typeface="Arial" panose="020B0604020202020204" pitchFamily="34" charset="0"/>
                </a:rPr>
                <a:t>Sinh sản hữu tính là kiểu sinh sản có sự kết hợp của các giao tử l</a:t>
              </a:r>
              <a:r>
                <a:rPr lang="vi-VN" sz="2400" b="1">
                  <a:solidFill>
                    <a:srgbClr val="003300"/>
                  </a:solidFill>
                  <a:latin typeface="Arial" panose="020B0604020202020204" pitchFamily="34" charset="0"/>
                  <a:cs typeface="Arial" panose="020B0604020202020204" pitchFamily="34" charset="0"/>
                </a:rPr>
                <a:t>ư</a:t>
              </a:r>
              <a:r>
                <a:rPr lang="en-US" sz="2400" b="1">
                  <a:solidFill>
                    <a:srgbClr val="003300"/>
                  </a:solidFill>
                  <a:latin typeface="Arial" panose="020B0604020202020204" pitchFamily="34" charset="0"/>
                  <a:cs typeface="Arial" panose="020B0604020202020204" pitchFamily="34" charset="0"/>
                </a:rPr>
                <a:t>ỡng bội để tạo ra các cá thể mới thích nghi với môi tr</a:t>
              </a:r>
              <a:r>
                <a:rPr lang="vi-VN" sz="2400" b="1">
                  <a:solidFill>
                    <a:srgbClr val="003300"/>
                  </a:solidFill>
                  <a:latin typeface="Arial" panose="020B0604020202020204" pitchFamily="34" charset="0"/>
                  <a:cs typeface="Arial" panose="020B0604020202020204" pitchFamily="34" charset="0"/>
                </a:rPr>
                <a:t>ư</a:t>
              </a:r>
              <a:r>
                <a:rPr lang="en-US" sz="2400" b="1">
                  <a:solidFill>
                    <a:srgbClr val="003300"/>
                  </a:solidFill>
                  <a:latin typeface="Arial" panose="020B0604020202020204" pitchFamily="34" charset="0"/>
                  <a:cs typeface="Arial" panose="020B0604020202020204" pitchFamily="34" charset="0"/>
                </a:rPr>
                <a:t>ờng sống.</a:t>
              </a:r>
              <a:endParaRPr lang="en-US" sz="2400" b="1" dirty="0">
                <a:solidFill>
                  <a:srgbClr val="003300"/>
                </a:solidFill>
                <a:latin typeface="Arial" panose="020B0604020202020204" pitchFamily="34" charset="0"/>
                <a:cs typeface="Arial" panose="020B0604020202020204" pitchFamily="34" charset="0"/>
              </a:endParaRPr>
            </a:p>
          </p:txBody>
        </p:sp>
      </p:grpSp>
      <p:grpSp>
        <p:nvGrpSpPr>
          <p:cNvPr id="25" name="Group 17">
            <a:extLst>
              <a:ext uri="{FF2B5EF4-FFF2-40B4-BE49-F238E27FC236}">
                <a16:creationId xmlns="" xmlns:a16="http://schemas.microsoft.com/office/drawing/2014/main" id="{25E48A13-5C83-456F-AB05-3D070BC0094F}"/>
              </a:ext>
            </a:extLst>
          </p:cNvPr>
          <p:cNvGrpSpPr/>
          <p:nvPr/>
        </p:nvGrpSpPr>
        <p:grpSpPr>
          <a:xfrm>
            <a:off x="445668" y="4607071"/>
            <a:ext cx="10935529" cy="1200329"/>
            <a:chOff x="342071" y="4551488"/>
            <a:chExt cx="10935529" cy="1200329"/>
          </a:xfrm>
        </p:grpSpPr>
        <p:sp>
          <p:nvSpPr>
            <p:cNvPr id="26" name="Rectangle 4">
              <a:extLst>
                <a:ext uri="{FF2B5EF4-FFF2-40B4-BE49-F238E27FC236}">
                  <a16:creationId xmlns="" xmlns:a16="http://schemas.microsoft.com/office/drawing/2014/main" id="{A0E45419-58E0-4F95-8484-92E847DDE955}"/>
                </a:ext>
              </a:extLst>
            </p:cNvPr>
            <p:cNvSpPr/>
            <p:nvPr/>
          </p:nvSpPr>
          <p:spPr>
            <a:xfrm>
              <a:off x="342071" y="4939359"/>
              <a:ext cx="381000" cy="411162"/>
            </a:xfrm>
            <a:prstGeom prst="rect">
              <a:avLst/>
            </a:prstGeom>
          </p:spPr>
          <p:style>
            <a:lnRef idx="2">
              <a:schemeClr val="accent5"/>
            </a:lnRef>
            <a:fillRef idx="1">
              <a:schemeClr val="lt1"/>
            </a:fillRef>
            <a:effectRef idx="0">
              <a:schemeClr val="accent5"/>
            </a:effectRef>
            <a:fontRef idx="minor">
              <a:schemeClr val="dk1"/>
            </a:fontRef>
          </p:style>
          <p:txBody>
            <a:bodyPr anchor="ctr"/>
            <a:lstStyle/>
            <a:p>
              <a:pPr algn="just" fontAlgn="auto">
                <a:spcBef>
                  <a:spcPts val="0"/>
                </a:spcBef>
                <a:spcAft>
                  <a:spcPts val="0"/>
                </a:spcAft>
                <a:defRPr/>
              </a:pPr>
              <a:endParaRPr lang="en-US" sz="2400" b="1" dirty="0">
                <a:solidFill>
                  <a:srgbClr val="003300"/>
                </a:solidFill>
                <a:latin typeface="Arial" panose="020B0604020202020204" pitchFamily="34" charset="0"/>
                <a:cs typeface="Arial" panose="020B0604020202020204" pitchFamily="34" charset="0"/>
              </a:endParaRPr>
            </a:p>
          </p:txBody>
        </p:sp>
        <p:sp>
          <p:nvSpPr>
            <p:cNvPr id="27" name="TextBox 9">
              <a:extLst>
                <a:ext uri="{FF2B5EF4-FFF2-40B4-BE49-F238E27FC236}">
                  <a16:creationId xmlns="" xmlns:a16="http://schemas.microsoft.com/office/drawing/2014/main" id="{41AD6709-7AD8-46E3-98F7-FD7FD4A54C5C}"/>
                </a:ext>
              </a:extLst>
            </p:cNvPr>
            <p:cNvSpPr txBox="1"/>
            <p:nvPr/>
          </p:nvSpPr>
          <p:spPr>
            <a:xfrm>
              <a:off x="990600" y="4551488"/>
              <a:ext cx="10287000" cy="1200329"/>
            </a:xfrm>
            <a:prstGeom prst="rect">
              <a:avLst/>
            </a:prstGeom>
            <a:noFill/>
          </p:spPr>
          <p:txBody>
            <a:bodyPr wrap="square" rtlCol="0">
              <a:spAutoFit/>
            </a:bodyPr>
            <a:lstStyle/>
            <a:p>
              <a:pPr algn="just"/>
              <a:r>
                <a:rPr lang="en-US" sz="2400" b="1">
                  <a:solidFill>
                    <a:srgbClr val="FF0000"/>
                  </a:solidFill>
                  <a:latin typeface="Arial" panose="020B0604020202020204" pitchFamily="34" charset="0"/>
                  <a:cs typeface="Arial" panose="020B0604020202020204" pitchFamily="34" charset="0"/>
                </a:rPr>
                <a:t>C. </a:t>
              </a:r>
              <a:r>
                <a:rPr lang="en-US" sz="2400" b="1">
                  <a:solidFill>
                    <a:srgbClr val="003300"/>
                  </a:solidFill>
                  <a:latin typeface="Arial" panose="020B0604020202020204" pitchFamily="34" charset="0"/>
                  <a:cs typeface="Arial" panose="020B0604020202020204" pitchFamily="34" charset="0"/>
                </a:rPr>
                <a:t>Sinh sản hữu tính là kiểu sinh sản tạo ra cá thể mới qua hình thành và hợp nhất giao tử đ</a:t>
              </a:r>
              <a:r>
                <a:rPr lang="vi-VN" sz="2400" b="1">
                  <a:solidFill>
                    <a:srgbClr val="003300"/>
                  </a:solidFill>
                  <a:latin typeface="Arial" panose="020B0604020202020204" pitchFamily="34" charset="0"/>
                  <a:cs typeface="Arial" panose="020B0604020202020204" pitchFamily="34" charset="0"/>
                </a:rPr>
                <a:t>ơ</a:t>
              </a:r>
              <a:r>
                <a:rPr lang="en-US" sz="2400" b="1">
                  <a:solidFill>
                    <a:srgbClr val="003300"/>
                  </a:solidFill>
                  <a:latin typeface="Arial" panose="020B0604020202020204" pitchFamily="34" charset="0"/>
                  <a:cs typeface="Arial" panose="020B0604020202020204" pitchFamily="34" charset="0"/>
                </a:rPr>
                <a:t>n bội đực và giao tử đ</a:t>
              </a:r>
              <a:r>
                <a:rPr lang="vi-VN" sz="2400" b="1">
                  <a:solidFill>
                    <a:srgbClr val="003300"/>
                  </a:solidFill>
                  <a:latin typeface="Arial" panose="020B0604020202020204" pitchFamily="34" charset="0"/>
                  <a:cs typeface="Arial" panose="020B0604020202020204" pitchFamily="34" charset="0"/>
                </a:rPr>
                <a:t>ơ</a:t>
              </a:r>
              <a:r>
                <a:rPr lang="en-US" sz="2400" b="1">
                  <a:solidFill>
                    <a:srgbClr val="003300"/>
                  </a:solidFill>
                  <a:latin typeface="Arial" panose="020B0604020202020204" pitchFamily="34" charset="0"/>
                  <a:cs typeface="Arial" panose="020B0604020202020204" pitchFamily="34" charset="0"/>
                </a:rPr>
                <a:t>n bội cái để tạo ra hợp tử l</a:t>
              </a:r>
              <a:r>
                <a:rPr lang="vi-VN" sz="2400" b="1">
                  <a:solidFill>
                    <a:srgbClr val="003300"/>
                  </a:solidFill>
                  <a:latin typeface="Arial" panose="020B0604020202020204" pitchFamily="34" charset="0"/>
                  <a:cs typeface="Arial" panose="020B0604020202020204" pitchFamily="34" charset="0"/>
                </a:rPr>
                <a:t>ư</a:t>
              </a:r>
              <a:r>
                <a:rPr lang="en-US" sz="2400" b="1">
                  <a:solidFill>
                    <a:srgbClr val="003300"/>
                  </a:solidFill>
                  <a:latin typeface="Arial" panose="020B0604020202020204" pitchFamily="34" charset="0"/>
                  <a:cs typeface="Arial" panose="020B0604020202020204" pitchFamily="34" charset="0"/>
                </a:rPr>
                <a:t>ỡng bội, hợp tử phát triển hình hành cá thể mới</a:t>
              </a:r>
              <a:endParaRPr lang="en-US" sz="2400" b="1" dirty="0">
                <a:solidFill>
                  <a:srgbClr val="003300"/>
                </a:solidFill>
                <a:latin typeface="Arial" panose="020B0604020202020204" pitchFamily="34" charset="0"/>
                <a:cs typeface="Arial" panose="020B0604020202020204" pitchFamily="34" charset="0"/>
              </a:endParaRPr>
            </a:p>
          </p:txBody>
        </p:sp>
      </p:grpSp>
      <p:grpSp>
        <p:nvGrpSpPr>
          <p:cNvPr id="28" name="Group 18">
            <a:extLst>
              <a:ext uri="{FF2B5EF4-FFF2-40B4-BE49-F238E27FC236}">
                <a16:creationId xmlns="" xmlns:a16="http://schemas.microsoft.com/office/drawing/2014/main" id="{6E93B45A-8BE9-4026-AFD1-EA29E4A365E9}"/>
              </a:ext>
            </a:extLst>
          </p:cNvPr>
          <p:cNvGrpSpPr/>
          <p:nvPr/>
        </p:nvGrpSpPr>
        <p:grpSpPr>
          <a:xfrm>
            <a:off x="449546" y="5862736"/>
            <a:ext cx="11132853" cy="830997"/>
            <a:chOff x="345949" y="5807153"/>
            <a:chExt cx="11132853" cy="830997"/>
          </a:xfrm>
        </p:grpSpPr>
        <p:sp>
          <p:nvSpPr>
            <p:cNvPr id="29" name="Rectangle 5">
              <a:extLst>
                <a:ext uri="{FF2B5EF4-FFF2-40B4-BE49-F238E27FC236}">
                  <a16:creationId xmlns="" xmlns:a16="http://schemas.microsoft.com/office/drawing/2014/main" id="{DB40BB26-0360-4789-B88F-67C37A76A976}"/>
                </a:ext>
              </a:extLst>
            </p:cNvPr>
            <p:cNvSpPr/>
            <p:nvPr/>
          </p:nvSpPr>
          <p:spPr>
            <a:xfrm>
              <a:off x="345949" y="6017070"/>
              <a:ext cx="381000" cy="411162"/>
            </a:xfrm>
            <a:prstGeom prst="rect">
              <a:avLst/>
            </a:prstGeom>
          </p:spPr>
          <p:style>
            <a:lnRef idx="2">
              <a:schemeClr val="accent5"/>
            </a:lnRef>
            <a:fillRef idx="1">
              <a:schemeClr val="lt1"/>
            </a:fillRef>
            <a:effectRef idx="0">
              <a:schemeClr val="accent5"/>
            </a:effectRef>
            <a:fontRef idx="minor">
              <a:schemeClr val="dk1"/>
            </a:fontRef>
          </p:style>
          <p:txBody>
            <a:bodyPr anchor="ctr"/>
            <a:lstStyle/>
            <a:p>
              <a:pPr algn="just" fontAlgn="auto">
                <a:spcBef>
                  <a:spcPts val="0"/>
                </a:spcBef>
                <a:spcAft>
                  <a:spcPts val="0"/>
                </a:spcAft>
                <a:defRPr/>
              </a:pPr>
              <a:endParaRPr lang="en-US" sz="2400" b="1" dirty="0">
                <a:solidFill>
                  <a:srgbClr val="003300"/>
                </a:solidFill>
                <a:latin typeface="Arial" panose="020B0604020202020204" pitchFamily="34" charset="0"/>
                <a:cs typeface="Arial" panose="020B0604020202020204" pitchFamily="34" charset="0"/>
              </a:endParaRPr>
            </a:p>
          </p:txBody>
        </p:sp>
        <p:sp>
          <p:nvSpPr>
            <p:cNvPr id="30" name="TextBox 10">
              <a:extLst>
                <a:ext uri="{FF2B5EF4-FFF2-40B4-BE49-F238E27FC236}">
                  <a16:creationId xmlns="" xmlns:a16="http://schemas.microsoft.com/office/drawing/2014/main" id="{3EA31018-6CA1-4ACA-B335-B8E47B722A26}"/>
                </a:ext>
              </a:extLst>
            </p:cNvPr>
            <p:cNvSpPr txBox="1"/>
            <p:nvPr/>
          </p:nvSpPr>
          <p:spPr>
            <a:xfrm>
              <a:off x="990599" y="5807153"/>
              <a:ext cx="10488203" cy="830997"/>
            </a:xfrm>
            <a:prstGeom prst="rect">
              <a:avLst/>
            </a:prstGeom>
            <a:noFill/>
          </p:spPr>
          <p:txBody>
            <a:bodyPr wrap="square" rtlCol="0">
              <a:spAutoFit/>
            </a:bodyPr>
            <a:lstStyle/>
            <a:p>
              <a:pPr algn="just"/>
              <a:r>
                <a:rPr lang="en-US" sz="2400" b="1">
                  <a:solidFill>
                    <a:srgbClr val="FF0000"/>
                  </a:solidFill>
                  <a:latin typeface="Arial" panose="020B0604020202020204" pitchFamily="34" charset="0"/>
                  <a:cs typeface="Arial" panose="020B0604020202020204" pitchFamily="34" charset="0"/>
                </a:rPr>
                <a:t>D. </a:t>
              </a:r>
              <a:r>
                <a:rPr lang="en-US" sz="2400" b="1">
                  <a:latin typeface="Arial" panose="020B0604020202020204" pitchFamily="34" charset="0"/>
                  <a:cs typeface="Arial" panose="020B0604020202020204" pitchFamily="34" charset="0"/>
                </a:rPr>
                <a:t>Sinh sản hữu tính là kiểu sinh sản tạo ra các cá thể mới qua hợp nhất của hai loại giao tử của bố và mẹ nên con cái rất giống với bố mẹ.</a:t>
              </a:r>
              <a:endParaRPr lang="en-US" sz="2400" b="1" dirty="0">
                <a:solidFill>
                  <a:srgbClr val="003300"/>
                </a:solidFill>
                <a:latin typeface="Arial" panose="020B0604020202020204" pitchFamily="34" charset="0"/>
                <a:cs typeface="Arial" panose="020B0604020202020204" pitchFamily="34" charset="0"/>
              </a:endParaRPr>
            </a:p>
          </p:txBody>
        </p:sp>
      </p:grpSp>
      <p:sp>
        <p:nvSpPr>
          <p:cNvPr id="31" name="TextBox 13">
            <a:extLst>
              <a:ext uri="{FF2B5EF4-FFF2-40B4-BE49-F238E27FC236}">
                <a16:creationId xmlns="" xmlns:a16="http://schemas.microsoft.com/office/drawing/2014/main" id="{0F6BD1B6-2611-4F31-B0A1-01743573E5E8}"/>
              </a:ext>
            </a:extLst>
          </p:cNvPr>
          <p:cNvSpPr txBox="1"/>
          <p:nvPr/>
        </p:nvSpPr>
        <p:spPr>
          <a:xfrm>
            <a:off x="452239" y="4953000"/>
            <a:ext cx="385961" cy="523220"/>
          </a:xfrm>
          <a:prstGeom prst="rect">
            <a:avLst/>
          </a:prstGeom>
          <a:noFill/>
        </p:spPr>
        <p:txBody>
          <a:bodyPr wrap="square" rtlCol="0">
            <a:spAutoFit/>
          </a:bodyPr>
          <a:lstStyle/>
          <a:p>
            <a:pPr algn="ctr"/>
            <a:r>
              <a:rPr lang="en-US" sz="2800" b="1" dirty="0">
                <a:solidFill>
                  <a:srgbClr val="FF0000"/>
                </a:solidFill>
                <a:latin typeface="Arial" pitchFamily="34" charset="0"/>
                <a:cs typeface="Arial" pitchFamily="34" charset="0"/>
              </a:rPr>
              <a:t>X</a:t>
            </a:r>
          </a:p>
        </p:txBody>
      </p:sp>
    </p:spTree>
    <p:extLst>
      <p:ext uri="{BB962C8B-B14F-4D97-AF65-F5344CB8AC3E}">
        <p14:creationId xmlns:p14="http://schemas.microsoft.com/office/powerpoint/2010/main" val="292602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33551" y="838200"/>
            <a:ext cx="2466975" cy="1847850"/>
          </a:xfrm>
          <a:prstGeom prst="rect">
            <a:avLst/>
          </a:prstGeom>
          <a:noFill/>
          <a:ln w="9525">
            <a:noFill/>
          </a:ln>
        </p:spPr>
      </p:pic>
      <p:pic>
        <p:nvPicPr>
          <p:cNvPr id="3" name="Picture 2"/>
          <p:cNvPicPr>
            <a:picLocks noChangeAspect="1"/>
          </p:cNvPicPr>
          <p:nvPr/>
        </p:nvPicPr>
        <p:blipFill>
          <a:blip r:embed="rId4"/>
          <a:stretch>
            <a:fillRect/>
          </a:stretch>
        </p:blipFill>
        <p:spPr>
          <a:xfrm>
            <a:off x="7896226" y="876300"/>
            <a:ext cx="2466975" cy="1847850"/>
          </a:xfrm>
          <a:prstGeom prst="rect">
            <a:avLst/>
          </a:prstGeom>
          <a:noFill/>
          <a:ln w="9525">
            <a:noFill/>
          </a:ln>
        </p:spPr>
      </p:pic>
      <p:pic>
        <p:nvPicPr>
          <p:cNvPr id="4" name="Picture 3"/>
          <p:cNvPicPr>
            <a:picLocks noChangeAspect="1"/>
          </p:cNvPicPr>
          <p:nvPr/>
        </p:nvPicPr>
        <p:blipFill>
          <a:blip r:embed="rId5"/>
          <a:stretch>
            <a:fillRect/>
          </a:stretch>
        </p:blipFill>
        <p:spPr>
          <a:xfrm>
            <a:off x="1733551" y="4029075"/>
            <a:ext cx="2466975" cy="1847850"/>
          </a:xfrm>
          <a:prstGeom prst="rect">
            <a:avLst/>
          </a:prstGeom>
          <a:noFill/>
          <a:ln w="9525">
            <a:noFill/>
          </a:ln>
        </p:spPr>
      </p:pic>
      <p:pic>
        <p:nvPicPr>
          <p:cNvPr id="5" name="Picture 4"/>
          <p:cNvPicPr>
            <a:picLocks noChangeAspect="1"/>
          </p:cNvPicPr>
          <p:nvPr/>
        </p:nvPicPr>
        <p:blipFill>
          <a:blip r:embed="rId6"/>
          <a:stretch>
            <a:fillRect/>
          </a:stretch>
        </p:blipFill>
        <p:spPr>
          <a:xfrm>
            <a:off x="4848225" y="4095751"/>
            <a:ext cx="2571750" cy="1781175"/>
          </a:xfrm>
          <a:prstGeom prst="rect">
            <a:avLst/>
          </a:prstGeom>
          <a:noFill/>
          <a:ln w="9525">
            <a:noFill/>
          </a:ln>
        </p:spPr>
      </p:pic>
      <p:pic>
        <p:nvPicPr>
          <p:cNvPr id="6" name="Picture 5"/>
          <p:cNvPicPr>
            <a:picLocks noChangeAspect="1"/>
          </p:cNvPicPr>
          <p:nvPr/>
        </p:nvPicPr>
        <p:blipFill>
          <a:blip r:embed="rId7"/>
          <a:stretch>
            <a:fillRect/>
          </a:stretch>
        </p:blipFill>
        <p:spPr>
          <a:xfrm>
            <a:off x="8058151" y="3881439"/>
            <a:ext cx="2143125" cy="2143125"/>
          </a:xfrm>
          <a:prstGeom prst="rect">
            <a:avLst/>
          </a:prstGeom>
          <a:noFill/>
          <a:ln w="9525">
            <a:noFill/>
          </a:ln>
        </p:spPr>
      </p:pic>
      <p:sp>
        <p:nvSpPr>
          <p:cNvPr id="7" name="TextBox 6"/>
          <p:cNvSpPr txBox="1">
            <a:spLocks noChangeArrowheads="1"/>
          </p:cNvSpPr>
          <p:nvPr/>
        </p:nvSpPr>
        <p:spPr bwMode="auto">
          <a:xfrm>
            <a:off x="1600200" y="38101"/>
            <a:ext cx="9086850" cy="954107"/>
          </a:xfrm>
          <a:prstGeom prst="rect">
            <a:avLst/>
          </a:prstGeom>
          <a:solidFill>
            <a:schemeClr val="accent2">
              <a:lumMod val="20000"/>
              <a:lumOff val="80000"/>
            </a:schemeClr>
          </a:solidFill>
          <a:ln>
            <a:noFill/>
          </a:ln>
        </p:spPr>
        <p:txBody>
          <a:bodyPr>
            <a:spAutoFit/>
          </a:bodyPr>
          <a:lstStyle/>
          <a:p>
            <a:pPr algn="ctr">
              <a:defRPr/>
            </a:pPr>
            <a:r>
              <a:rPr lang="en-US" altLang="en-US" sz="2800" b="1">
                <a:solidFill>
                  <a:srgbClr val="0000CC"/>
                </a:solidFill>
                <a:latin typeface="Times New Roman" panose="02020603050405020304" pitchFamily="18" charset="0"/>
                <a:cs typeface="Times New Roman" panose="02020603050405020304" pitchFamily="18" charset="0"/>
              </a:rPr>
              <a:t>CHU KỲ TRỨNG CHÍN VÀ RỤNG Ở MỘT SỐ LOÀI ĐỘNG VẬT</a:t>
            </a:r>
          </a:p>
        </p:txBody>
      </p:sp>
      <p:pic>
        <p:nvPicPr>
          <p:cNvPr id="8" name="Picture 7"/>
          <p:cNvPicPr>
            <a:picLocks noChangeAspect="1"/>
          </p:cNvPicPr>
          <p:nvPr/>
        </p:nvPicPr>
        <p:blipFill>
          <a:blip r:embed="rId8"/>
          <a:stretch>
            <a:fillRect/>
          </a:stretch>
        </p:blipFill>
        <p:spPr>
          <a:xfrm>
            <a:off x="4581525" y="876300"/>
            <a:ext cx="2857500" cy="1847850"/>
          </a:xfrm>
          <a:prstGeom prst="rect">
            <a:avLst/>
          </a:prstGeom>
          <a:noFill/>
          <a:ln w="9525">
            <a:noFill/>
          </a:ln>
        </p:spPr>
      </p:pic>
      <p:sp>
        <p:nvSpPr>
          <p:cNvPr id="9" name="TextBox 8"/>
          <p:cNvSpPr txBox="1"/>
          <p:nvPr/>
        </p:nvSpPr>
        <p:spPr>
          <a:xfrm>
            <a:off x="2205038" y="2905125"/>
            <a:ext cx="1524000" cy="400050"/>
          </a:xfrm>
          <a:prstGeom prst="rect">
            <a:avLst/>
          </a:prstGeom>
          <a:solidFill>
            <a:srgbClr val="FFFF00"/>
          </a:solidFill>
          <a:ln w="9525">
            <a:noFill/>
          </a:ln>
        </p:spPr>
        <p:txBody>
          <a:bodyPr>
            <a:spAutoFit/>
          </a:bodyPr>
          <a:lstStyle/>
          <a:p>
            <a:r>
              <a:rPr lang="en-US" altLang="en-US" sz="2000" b="1" dirty="0">
                <a:solidFill>
                  <a:srgbClr val="C00000"/>
                </a:solidFill>
                <a:latin typeface="Arial" panose="020B0604020202020204" pitchFamily="34" charset="0"/>
              </a:rPr>
              <a:t>4 – 5 ngày</a:t>
            </a:r>
          </a:p>
        </p:txBody>
      </p:sp>
      <p:sp>
        <p:nvSpPr>
          <p:cNvPr id="10" name="TextBox 9"/>
          <p:cNvSpPr txBox="1"/>
          <p:nvPr/>
        </p:nvSpPr>
        <p:spPr>
          <a:xfrm>
            <a:off x="5087939" y="2914650"/>
            <a:ext cx="1844675" cy="400050"/>
          </a:xfrm>
          <a:prstGeom prst="rect">
            <a:avLst/>
          </a:prstGeom>
          <a:solidFill>
            <a:srgbClr val="FFFF00"/>
          </a:solidFill>
          <a:ln w="9525">
            <a:noFill/>
          </a:ln>
        </p:spPr>
        <p:txBody>
          <a:bodyPr>
            <a:spAutoFit/>
          </a:bodyPr>
          <a:lstStyle/>
          <a:p>
            <a:r>
              <a:rPr lang="en-US" altLang="en-US" sz="2000" b="1" dirty="0">
                <a:solidFill>
                  <a:srgbClr val="C00000"/>
                </a:solidFill>
                <a:latin typeface="Arial" panose="020B0604020202020204" pitchFamily="34" charset="0"/>
              </a:rPr>
              <a:t>15 – 16 ngày</a:t>
            </a:r>
          </a:p>
        </p:txBody>
      </p:sp>
      <p:sp>
        <p:nvSpPr>
          <p:cNvPr id="11" name="TextBox 10"/>
          <p:cNvSpPr txBox="1"/>
          <p:nvPr/>
        </p:nvSpPr>
        <p:spPr>
          <a:xfrm>
            <a:off x="8207376" y="2914650"/>
            <a:ext cx="1844675" cy="400050"/>
          </a:xfrm>
          <a:prstGeom prst="rect">
            <a:avLst/>
          </a:prstGeom>
          <a:solidFill>
            <a:srgbClr val="FFFF00"/>
          </a:solidFill>
          <a:ln w="9525">
            <a:noFill/>
          </a:ln>
        </p:spPr>
        <p:txBody>
          <a:bodyPr>
            <a:spAutoFit/>
          </a:bodyPr>
          <a:lstStyle/>
          <a:p>
            <a:r>
              <a:rPr lang="en-US" altLang="en-US" sz="2000" b="1" dirty="0">
                <a:solidFill>
                  <a:srgbClr val="C00000"/>
                </a:solidFill>
                <a:latin typeface="Arial" panose="020B0604020202020204" pitchFamily="34" charset="0"/>
              </a:rPr>
              <a:t>19 – 21 ngày</a:t>
            </a:r>
          </a:p>
        </p:txBody>
      </p:sp>
      <p:sp>
        <p:nvSpPr>
          <p:cNvPr id="12" name="TextBox 11"/>
          <p:cNvSpPr txBox="1"/>
          <p:nvPr/>
        </p:nvSpPr>
        <p:spPr>
          <a:xfrm>
            <a:off x="2205038" y="6072188"/>
            <a:ext cx="1300162" cy="400050"/>
          </a:xfrm>
          <a:prstGeom prst="rect">
            <a:avLst/>
          </a:prstGeom>
          <a:solidFill>
            <a:srgbClr val="FFFF00"/>
          </a:solidFill>
          <a:ln w="9525">
            <a:noFill/>
          </a:ln>
        </p:spPr>
        <p:txBody>
          <a:bodyPr>
            <a:spAutoFit/>
          </a:bodyPr>
          <a:lstStyle/>
          <a:p>
            <a:r>
              <a:rPr lang="en-US" altLang="en-US" sz="2000" b="1" dirty="0">
                <a:solidFill>
                  <a:srgbClr val="C00000"/>
                </a:solidFill>
                <a:latin typeface="Arial" panose="020B0604020202020204" pitchFamily="34" charset="0"/>
              </a:rPr>
              <a:t>24 ngày</a:t>
            </a:r>
          </a:p>
        </p:txBody>
      </p:sp>
      <p:sp>
        <p:nvSpPr>
          <p:cNvPr id="13" name="TextBox 12"/>
          <p:cNvSpPr txBox="1"/>
          <p:nvPr/>
        </p:nvSpPr>
        <p:spPr>
          <a:xfrm>
            <a:off x="5359401" y="6072188"/>
            <a:ext cx="1300163" cy="400050"/>
          </a:xfrm>
          <a:prstGeom prst="rect">
            <a:avLst/>
          </a:prstGeom>
          <a:solidFill>
            <a:srgbClr val="FFFF00"/>
          </a:solidFill>
          <a:ln w="9525">
            <a:noFill/>
          </a:ln>
        </p:spPr>
        <p:txBody>
          <a:bodyPr>
            <a:spAutoFit/>
          </a:bodyPr>
          <a:lstStyle/>
          <a:p>
            <a:r>
              <a:rPr lang="en-US" altLang="en-US" sz="2000" b="1" dirty="0">
                <a:solidFill>
                  <a:srgbClr val="C00000"/>
                </a:solidFill>
                <a:latin typeface="Arial" panose="020B0604020202020204" pitchFamily="34" charset="0"/>
              </a:rPr>
              <a:t>24 ngày</a:t>
            </a:r>
          </a:p>
        </p:txBody>
      </p:sp>
      <p:sp>
        <p:nvSpPr>
          <p:cNvPr id="14" name="TextBox 13"/>
          <p:cNvSpPr txBox="1"/>
          <p:nvPr/>
        </p:nvSpPr>
        <p:spPr>
          <a:xfrm>
            <a:off x="8496301" y="6191250"/>
            <a:ext cx="1300163" cy="400050"/>
          </a:xfrm>
          <a:prstGeom prst="rect">
            <a:avLst/>
          </a:prstGeom>
          <a:solidFill>
            <a:srgbClr val="FFFF00"/>
          </a:solidFill>
          <a:ln w="9525">
            <a:noFill/>
          </a:ln>
        </p:spPr>
        <p:txBody>
          <a:bodyPr>
            <a:spAutoFit/>
          </a:bodyPr>
          <a:lstStyle/>
          <a:p>
            <a:r>
              <a:rPr lang="en-US" altLang="en-US" sz="2000" b="1" dirty="0">
                <a:solidFill>
                  <a:srgbClr val="C00000"/>
                </a:solidFill>
                <a:latin typeface="Arial" panose="020B0604020202020204" pitchFamily="34" charset="0"/>
              </a:rPr>
              <a:t>28 ngày</a:t>
            </a:r>
          </a:p>
        </p:txBody>
      </p:sp>
    </p:spTree>
    <p:extLst>
      <p:ext uri="{BB962C8B-B14F-4D97-AF65-F5344CB8AC3E}">
        <p14:creationId xmlns:p14="http://schemas.microsoft.com/office/powerpoint/2010/main" val="333093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vi-VN"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II. ẢNH HƯỞNG CỦA THẦN KINH VÀ MÔI TRƯỜNG SỐNG ĐẾN QUÁ TRÌNH SINH TINH VÀ SINH TRỨNG</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4" name="Picture 3" descr="ruou"/>
          <p:cNvPicPr>
            <a:picLocks noChangeAspect="1"/>
          </p:cNvPicPr>
          <p:nvPr/>
        </p:nvPicPr>
        <p:blipFill>
          <a:blip r:embed="rId2"/>
          <a:stretch>
            <a:fillRect/>
          </a:stretch>
        </p:blipFill>
        <p:spPr>
          <a:xfrm>
            <a:off x="1600200" y="1676400"/>
            <a:ext cx="4514850" cy="5105400"/>
          </a:xfrm>
          <a:prstGeom prst="rect">
            <a:avLst/>
          </a:prstGeom>
          <a:noFill/>
          <a:ln w="9525">
            <a:noFill/>
          </a:ln>
        </p:spPr>
      </p:pic>
      <p:pic>
        <p:nvPicPr>
          <p:cNvPr id="5" name="Picture 4" descr="cangthang"/>
          <p:cNvPicPr>
            <a:picLocks noChangeAspect="1"/>
          </p:cNvPicPr>
          <p:nvPr/>
        </p:nvPicPr>
        <p:blipFill>
          <a:blip r:embed="rId3"/>
          <a:stretch>
            <a:fillRect/>
          </a:stretch>
        </p:blipFill>
        <p:spPr>
          <a:xfrm>
            <a:off x="5562600" y="1524000"/>
            <a:ext cx="5029200" cy="5257800"/>
          </a:xfrm>
          <a:prstGeom prst="rect">
            <a:avLst/>
          </a:prstGeom>
          <a:noFill/>
          <a:ln w="9525">
            <a:noFill/>
          </a:ln>
        </p:spPr>
      </p:pic>
    </p:spTree>
    <p:extLst>
      <p:ext uri="{BB962C8B-B14F-4D97-AF65-F5344CB8AC3E}">
        <p14:creationId xmlns:p14="http://schemas.microsoft.com/office/powerpoint/2010/main" val="18736547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1311170559_cigarette_smoke"/>
          <p:cNvPicPr>
            <a:picLocks noChangeAspect="1"/>
          </p:cNvPicPr>
          <p:nvPr/>
        </p:nvPicPr>
        <p:blipFill>
          <a:blip r:embed="rId2"/>
          <a:stretch>
            <a:fillRect/>
          </a:stretch>
        </p:blipFill>
        <p:spPr>
          <a:xfrm>
            <a:off x="5943600" y="0"/>
            <a:ext cx="4724400" cy="3505200"/>
          </a:xfrm>
          <a:prstGeom prst="rect">
            <a:avLst/>
          </a:prstGeom>
          <a:noFill/>
          <a:ln w="9525">
            <a:noFill/>
          </a:ln>
        </p:spPr>
      </p:pic>
      <p:pic>
        <p:nvPicPr>
          <p:cNvPr id="25603" name="Picture 3" descr="1311170468_20807994_images1638837_pn-hut-thuoc-la"/>
          <p:cNvPicPr>
            <a:picLocks noChangeAspect="1"/>
          </p:cNvPicPr>
          <p:nvPr/>
        </p:nvPicPr>
        <p:blipFill>
          <a:blip r:embed="rId3"/>
          <a:stretch>
            <a:fillRect/>
          </a:stretch>
        </p:blipFill>
        <p:spPr>
          <a:xfrm>
            <a:off x="1524001" y="0"/>
            <a:ext cx="4467225" cy="3505200"/>
          </a:xfrm>
          <a:prstGeom prst="rect">
            <a:avLst/>
          </a:prstGeom>
          <a:noFill/>
          <a:ln w="9525">
            <a:noFill/>
          </a:ln>
        </p:spPr>
      </p:pic>
      <p:sp>
        <p:nvSpPr>
          <p:cNvPr id="7" name="TextBox 6"/>
          <p:cNvSpPr txBox="1"/>
          <p:nvPr/>
        </p:nvSpPr>
        <p:spPr>
          <a:xfrm>
            <a:off x="1828800" y="3886201"/>
            <a:ext cx="8458200" cy="2554545"/>
          </a:xfrm>
          <a:prstGeom prst="rect">
            <a:avLst/>
          </a:prstGeom>
          <a:noFill/>
          <a:ln w="9525">
            <a:noFill/>
          </a:ln>
        </p:spPr>
        <p:txBody>
          <a:bodyPr wrap="square">
            <a:spAutoFit/>
          </a:bodyPr>
          <a:lstStyle/>
          <a:p>
            <a:pPr algn="just"/>
            <a:r>
              <a:rPr sz="3200" b="1" dirty="0">
                <a:solidFill>
                  <a:srgbClr val="0070C0"/>
                </a:solidFill>
                <a:latin typeface="Times New Roman" panose="02020603050405020304" pitchFamily="18" charset="0"/>
              </a:rPr>
              <a:t>Theo tổ chức y tế thế giới ở những người phụ nữ hút thuốc thì Hormon sinh dục nữ Estrogen có thể bị giảm rất trầm trọng, những phụ nữ này thường có những biểu hiện rối loạn chu kỳ kinh nguyệt</a:t>
            </a:r>
            <a:r>
              <a:rPr sz="3200" dirty="0">
                <a:solidFill>
                  <a:srgbClr val="0070C0"/>
                </a:solidFill>
                <a:latin typeface="Times New Roman" panose="02020603050405020304" pitchFamily="18" charset="0"/>
              </a:rPr>
              <a:t> </a:t>
            </a:r>
            <a:r>
              <a:rPr sz="3200" b="1" dirty="0">
                <a:solidFill>
                  <a:srgbClr val="0070C0"/>
                </a:solidFill>
                <a:latin typeface="Times New Roman" panose="02020603050405020304" pitchFamily="18" charset="0"/>
              </a:rPr>
              <a:t>như hiếm kinh, mất kinh. </a:t>
            </a:r>
            <a:endParaRPr sz="3200" dirty="0">
              <a:solidFill>
                <a:srgbClr val="0070C0"/>
              </a:solidFill>
              <a:latin typeface="Times New Roman" panose="02020603050405020304" pitchFamily="18" charset="0"/>
            </a:endParaRPr>
          </a:p>
        </p:txBody>
      </p:sp>
    </p:spTree>
    <p:extLst>
      <p:ext uri="{BB962C8B-B14F-4D97-AF65-F5344CB8AC3E}">
        <p14:creationId xmlns:p14="http://schemas.microsoft.com/office/powerpoint/2010/main" val="327097444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p:cNvPicPr>
            <a:picLocks noChangeAspect="1"/>
          </p:cNvPicPr>
          <p:nvPr/>
        </p:nvPicPr>
        <p:blipFill>
          <a:blip r:embed="rId3"/>
          <a:stretch>
            <a:fillRect/>
          </a:stretch>
        </p:blipFill>
        <p:spPr>
          <a:xfrm>
            <a:off x="7315200" y="152401"/>
            <a:ext cx="3086100" cy="2378075"/>
          </a:xfrm>
          <a:prstGeom prst="rect">
            <a:avLst/>
          </a:prstGeom>
          <a:noFill/>
          <a:ln w="9525">
            <a:noFill/>
          </a:ln>
        </p:spPr>
      </p:pic>
      <p:pic>
        <p:nvPicPr>
          <p:cNvPr id="28675" name="Picture 4"/>
          <p:cNvPicPr>
            <a:picLocks noChangeAspect="1"/>
          </p:cNvPicPr>
          <p:nvPr/>
        </p:nvPicPr>
        <p:blipFill>
          <a:blip r:embed="rId4"/>
          <a:stretch>
            <a:fillRect/>
          </a:stretch>
        </p:blipFill>
        <p:spPr>
          <a:xfrm>
            <a:off x="4114800" y="2613025"/>
            <a:ext cx="4948238" cy="1714500"/>
          </a:xfrm>
          <a:prstGeom prst="rect">
            <a:avLst/>
          </a:prstGeom>
          <a:noFill/>
          <a:ln w="9525">
            <a:noFill/>
          </a:ln>
        </p:spPr>
      </p:pic>
      <p:pic>
        <p:nvPicPr>
          <p:cNvPr id="28676" name="Picture 5"/>
          <p:cNvPicPr>
            <a:picLocks noChangeAspect="1"/>
          </p:cNvPicPr>
          <p:nvPr/>
        </p:nvPicPr>
        <p:blipFill>
          <a:blip r:embed="rId5"/>
          <a:stretch>
            <a:fillRect/>
          </a:stretch>
        </p:blipFill>
        <p:spPr>
          <a:xfrm>
            <a:off x="7010400" y="4819650"/>
            <a:ext cx="3390900" cy="1809750"/>
          </a:xfrm>
          <a:prstGeom prst="rect">
            <a:avLst/>
          </a:prstGeom>
          <a:noFill/>
          <a:ln w="9525">
            <a:noFill/>
          </a:ln>
        </p:spPr>
      </p:pic>
      <p:pic>
        <p:nvPicPr>
          <p:cNvPr id="28677" name="Picture 6"/>
          <p:cNvPicPr>
            <a:picLocks noChangeAspect="1"/>
          </p:cNvPicPr>
          <p:nvPr/>
        </p:nvPicPr>
        <p:blipFill>
          <a:blip r:embed="rId6"/>
          <a:stretch>
            <a:fillRect/>
          </a:stretch>
        </p:blipFill>
        <p:spPr>
          <a:xfrm>
            <a:off x="1612900" y="4410075"/>
            <a:ext cx="2730500" cy="2419350"/>
          </a:xfrm>
          <a:prstGeom prst="rect">
            <a:avLst/>
          </a:prstGeom>
          <a:noFill/>
          <a:ln w="9525">
            <a:noFill/>
          </a:ln>
        </p:spPr>
      </p:pic>
      <p:pic>
        <p:nvPicPr>
          <p:cNvPr id="28678" name="Picture 7"/>
          <p:cNvPicPr>
            <a:picLocks noChangeAspect="1"/>
          </p:cNvPicPr>
          <p:nvPr/>
        </p:nvPicPr>
        <p:blipFill>
          <a:blip r:embed="rId7"/>
          <a:stretch>
            <a:fillRect/>
          </a:stretch>
        </p:blipFill>
        <p:spPr>
          <a:xfrm>
            <a:off x="1631950" y="133351"/>
            <a:ext cx="3390900" cy="2378075"/>
          </a:xfrm>
          <a:prstGeom prst="rect">
            <a:avLst/>
          </a:prstGeom>
          <a:noFill/>
          <a:ln w="9525">
            <a:noFill/>
          </a:ln>
        </p:spPr>
      </p:pic>
      <p:sp>
        <p:nvSpPr>
          <p:cNvPr id="2" name="Right Arrow 1"/>
          <p:cNvSpPr/>
          <p:nvPr/>
        </p:nvSpPr>
        <p:spPr>
          <a:xfrm>
            <a:off x="1670050" y="1600201"/>
            <a:ext cx="9144000" cy="4019551"/>
          </a:xfrm>
          <a:prstGeom prst="rightArrow">
            <a:avLst/>
          </a:prstGeom>
          <a:solidFill>
            <a:schemeClr val="accent4">
              <a:lumMod val="20000"/>
              <a:lumOff val="8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r>
              <a:rPr lang="vi-VN" sz="3600" dirty="0">
                <a:solidFill>
                  <a:srgbClr val="0000CC"/>
                </a:solidFill>
                <a:latin typeface="Times New Roman" panose="02020603050405020304" pitchFamily="18" charset="0"/>
                <a:cs typeface="Times New Roman" panose="02020603050405020304" pitchFamily="18" charset="0"/>
                <a:sym typeface="Wingdings"/>
              </a:rPr>
              <a:t></a:t>
            </a:r>
            <a:r>
              <a:rPr lang="vi-VN" sz="3600" dirty="0">
                <a:solidFill>
                  <a:srgbClr val="0000CC"/>
                </a:solidFill>
                <a:latin typeface="Times New Roman" panose="02020603050405020304" pitchFamily="18" charset="0"/>
                <a:cs typeface="Times New Roman" panose="02020603050405020304" pitchFamily="18" charset="0"/>
              </a:rPr>
              <a:t> </a:t>
            </a:r>
            <a:r>
              <a:rPr lang="vi-VN" sz="3600" dirty="0">
                <a:solidFill>
                  <a:srgbClr val="0000CC"/>
                </a:solidFill>
                <a:latin typeface="Times New Roman" panose="02020603050405020304" pitchFamily="18" charset="0"/>
                <a:cs typeface="Times New Roman" panose="02020603050405020304" pitchFamily="18" charset="0"/>
              </a:rPr>
              <a:t>Căng thẳng thần kinh (stress), sợ hãi, lo âu, buồn phiền kéo dài → rối loạn quá trình trứng chín và rụng, làm giảm sản sinh tinh trùng.</a:t>
            </a:r>
            <a:endParaRPr sz="3600" dirty="0">
              <a:solidFill>
                <a:srgbClr val="0000CC"/>
              </a:solidFill>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258098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678"/>
                                        </p:tgtEl>
                                        <p:attrNameLst>
                                          <p:attrName>style.visibility</p:attrName>
                                        </p:attrNameLst>
                                      </p:cBhvr>
                                      <p:to>
                                        <p:strVal val="visible"/>
                                      </p:to>
                                    </p:set>
                                    <p:animEffect transition="in" filter="barn(inVertical)">
                                      <p:cBhvr>
                                        <p:cTn id="7" dur="500"/>
                                        <p:tgtEl>
                                          <p:spTgt spid="28678"/>
                                        </p:tgtEl>
                                      </p:cBhvr>
                                    </p:animEffect>
                                  </p:childTnLst>
                                </p:cTn>
                              </p:par>
                              <p:par>
                                <p:cTn id="8" presetID="16" presetClass="entr" presetSubtype="21" fill="hold" nodeType="withEffect">
                                  <p:stCondLst>
                                    <p:cond delay="0"/>
                                  </p:stCondLst>
                                  <p:childTnLst>
                                    <p:set>
                                      <p:cBhvr>
                                        <p:cTn id="9" dur="1" fill="hold">
                                          <p:stCondLst>
                                            <p:cond delay="0"/>
                                          </p:stCondLst>
                                        </p:cTn>
                                        <p:tgtEl>
                                          <p:spTgt spid="28674"/>
                                        </p:tgtEl>
                                        <p:attrNameLst>
                                          <p:attrName>style.visibility</p:attrName>
                                        </p:attrNameLst>
                                      </p:cBhvr>
                                      <p:to>
                                        <p:strVal val="visible"/>
                                      </p:to>
                                    </p:set>
                                    <p:animEffect transition="in" filter="barn(inVertical)">
                                      <p:cBhvr>
                                        <p:cTn id="10" dur="500"/>
                                        <p:tgtEl>
                                          <p:spTgt spid="28674"/>
                                        </p:tgtEl>
                                      </p:cBhvr>
                                    </p:animEffect>
                                  </p:childTnLst>
                                </p:cTn>
                              </p:par>
                              <p:par>
                                <p:cTn id="11" presetID="16" presetClass="entr" presetSubtype="21" fill="hold" nodeType="withEffect">
                                  <p:stCondLst>
                                    <p:cond delay="0"/>
                                  </p:stCondLst>
                                  <p:childTnLst>
                                    <p:set>
                                      <p:cBhvr>
                                        <p:cTn id="12" dur="1" fill="hold">
                                          <p:stCondLst>
                                            <p:cond delay="0"/>
                                          </p:stCondLst>
                                        </p:cTn>
                                        <p:tgtEl>
                                          <p:spTgt spid="28675"/>
                                        </p:tgtEl>
                                        <p:attrNameLst>
                                          <p:attrName>style.visibility</p:attrName>
                                        </p:attrNameLst>
                                      </p:cBhvr>
                                      <p:to>
                                        <p:strVal val="visible"/>
                                      </p:to>
                                    </p:set>
                                    <p:animEffect transition="in" filter="barn(inVertical)">
                                      <p:cBhvr>
                                        <p:cTn id="13" dur="500"/>
                                        <p:tgtEl>
                                          <p:spTgt spid="28675"/>
                                        </p:tgtEl>
                                      </p:cBhvr>
                                    </p:animEffect>
                                  </p:childTnLst>
                                </p:cTn>
                              </p:par>
                              <p:par>
                                <p:cTn id="14" presetID="16" presetClass="entr" presetSubtype="21" fill="hold" nodeType="withEffect">
                                  <p:stCondLst>
                                    <p:cond delay="0"/>
                                  </p:stCondLst>
                                  <p:childTnLst>
                                    <p:set>
                                      <p:cBhvr>
                                        <p:cTn id="15" dur="1" fill="hold">
                                          <p:stCondLst>
                                            <p:cond delay="0"/>
                                          </p:stCondLst>
                                        </p:cTn>
                                        <p:tgtEl>
                                          <p:spTgt spid="28677"/>
                                        </p:tgtEl>
                                        <p:attrNameLst>
                                          <p:attrName>style.visibility</p:attrName>
                                        </p:attrNameLst>
                                      </p:cBhvr>
                                      <p:to>
                                        <p:strVal val="visible"/>
                                      </p:to>
                                    </p:set>
                                    <p:animEffect transition="in" filter="barn(inVertical)">
                                      <p:cBhvr>
                                        <p:cTn id="16" dur="500"/>
                                        <p:tgtEl>
                                          <p:spTgt spid="28677"/>
                                        </p:tgtEl>
                                      </p:cBhvr>
                                    </p:animEffect>
                                  </p:childTnLst>
                                </p:cTn>
                              </p:par>
                              <p:par>
                                <p:cTn id="17" presetID="16" presetClass="entr" presetSubtype="21" fill="hold" nodeType="withEffect">
                                  <p:stCondLst>
                                    <p:cond delay="0"/>
                                  </p:stCondLst>
                                  <p:childTnLst>
                                    <p:set>
                                      <p:cBhvr>
                                        <p:cTn id="18" dur="1" fill="hold">
                                          <p:stCondLst>
                                            <p:cond delay="0"/>
                                          </p:stCondLst>
                                        </p:cTn>
                                        <p:tgtEl>
                                          <p:spTgt spid="28676"/>
                                        </p:tgtEl>
                                        <p:attrNameLst>
                                          <p:attrName>style.visibility</p:attrName>
                                        </p:attrNameLst>
                                      </p:cBhvr>
                                      <p:to>
                                        <p:strVal val="visible"/>
                                      </p:to>
                                    </p:set>
                                    <p:animEffect transition="in" filter="barn(inVertical)">
                                      <p:cBhvr>
                                        <p:cTn id="19" dur="500"/>
                                        <p:tgtEl>
                                          <p:spTgt spid="2867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p:cNvPicPr>
          <p:nvPr/>
        </p:nvPicPr>
        <p:blipFill>
          <a:blip r:embed="rId3"/>
          <a:stretch>
            <a:fillRect/>
          </a:stretch>
        </p:blipFill>
        <p:spPr>
          <a:xfrm>
            <a:off x="3852863" y="4049714"/>
            <a:ext cx="4191000" cy="2789237"/>
          </a:xfrm>
          <a:prstGeom prst="rect">
            <a:avLst/>
          </a:prstGeom>
          <a:noFill/>
          <a:ln w="9525">
            <a:noFill/>
          </a:ln>
        </p:spPr>
      </p:pic>
      <p:pic>
        <p:nvPicPr>
          <p:cNvPr id="25603" name="Picture 2"/>
          <p:cNvPicPr>
            <a:picLocks noChangeAspect="1"/>
          </p:cNvPicPr>
          <p:nvPr/>
        </p:nvPicPr>
        <p:blipFill>
          <a:blip r:embed="rId4"/>
          <a:stretch>
            <a:fillRect/>
          </a:stretch>
        </p:blipFill>
        <p:spPr>
          <a:xfrm>
            <a:off x="1504951" y="19050"/>
            <a:ext cx="3744913" cy="2971800"/>
          </a:xfrm>
          <a:prstGeom prst="rect">
            <a:avLst/>
          </a:prstGeom>
          <a:noFill/>
          <a:ln w="9525">
            <a:noFill/>
          </a:ln>
        </p:spPr>
      </p:pic>
      <p:pic>
        <p:nvPicPr>
          <p:cNvPr id="25604" name="Picture 3"/>
          <p:cNvPicPr>
            <a:picLocks noChangeAspect="1"/>
          </p:cNvPicPr>
          <p:nvPr/>
        </p:nvPicPr>
        <p:blipFill>
          <a:blip r:embed="rId5"/>
          <a:stretch>
            <a:fillRect/>
          </a:stretch>
        </p:blipFill>
        <p:spPr>
          <a:xfrm>
            <a:off x="7010400" y="4763"/>
            <a:ext cx="3657600" cy="3001962"/>
          </a:xfrm>
          <a:prstGeom prst="rect">
            <a:avLst/>
          </a:prstGeom>
          <a:noFill/>
          <a:ln w="9525">
            <a:noFill/>
          </a:ln>
        </p:spPr>
      </p:pic>
      <p:sp>
        <p:nvSpPr>
          <p:cNvPr id="5" name="Right Arrow 4"/>
          <p:cNvSpPr/>
          <p:nvPr/>
        </p:nvSpPr>
        <p:spPr>
          <a:xfrm>
            <a:off x="1544782" y="457200"/>
            <a:ext cx="9220200" cy="5164138"/>
          </a:xfrm>
          <a:prstGeom prst="rightArrow">
            <a:avLst/>
          </a:prstGeom>
          <a:solidFill>
            <a:schemeClr val="accent4">
              <a:lumMod val="20000"/>
              <a:lumOff val="8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just" eaLnBrk="0" fontAlgn="base" hangingPunct="0">
              <a:spcBef>
                <a:spcPct val="0"/>
              </a:spcBef>
              <a:spcAft>
                <a:spcPct val="0"/>
              </a:spcAft>
              <a:defRPr/>
            </a:pPr>
            <a:r>
              <a:rPr lang="vi-VN" sz="3600" dirty="0">
                <a:solidFill>
                  <a:srgbClr val="0000CC"/>
                </a:solidFill>
                <a:latin typeface="Times New Roman" panose="02020603050405020304" pitchFamily="18" charset="0"/>
                <a:cs typeface="Times New Roman" panose="02020603050405020304" pitchFamily="18" charset="0"/>
                <a:sym typeface="Wingdings"/>
              </a:rPr>
              <a:t></a:t>
            </a:r>
            <a:r>
              <a:rPr lang="vi-VN" sz="3600" dirty="0">
                <a:solidFill>
                  <a:srgbClr val="0000CC"/>
                </a:solidFill>
                <a:latin typeface="Times New Roman" panose="02020603050405020304" pitchFamily="18" charset="0"/>
                <a:cs typeface="Times New Roman" panose="02020603050405020304" pitchFamily="18" charset="0"/>
              </a:rPr>
              <a:t> </a:t>
            </a:r>
            <a:r>
              <a:rPr lang="vi-VN" sz="3600" dirty="0">
                <a:solidFill>
                  <a:srgbClr val="0000CC"/>
                </a:solidFill>
                <a:latin typeface="Times New Roman" panose="02020603050405020304" pitchFamily="18" charset="0"/>
                <a:cs typeface="Times New Roman" panose="02020603050405020304" pitchFamily="18" charset="0"/>
              </a:rPr>
              <a:t>Thiếu ăn, suy dinh dưỡng, chế độ ăn uống không hợp lí → rối loạn quá trình chuyển hóa vật chất trong cơ thể → ảnh hưởng đến quá trình sinh tinh và sinh trứng.</a:t>
            </a:r>
            <a:endParaRPr lang="en-US" sz="360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834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spect="1"/>
          </p:cNvPicPr>
          <p:nvPr/>
        </p:nvPicPr>
        <p:blipFill>
          <a:blip r:embed="rId3"/>
          <a:stretch>
            <a:fillRect/>
          </a:stretch>
        </p:blipFill>
        <p:spPr>
          <a:xfrm>
            <a:off x="6400800" y="304800"/>
            <a:ext cx="4038600" cy="2819400"/>
          </a:xfrm>
          <a:prstGeom prst="rect">
            <a:avLst/>
          </a:prstGeom>
          <a:noFill/>
          <a:ln w="9525">
            <a:noFill/>
          </a:ln>
        </p:spPr>
      </p:pic>
      <p:pic>
        <p:nvPicPr>
          <p:cNvPr id="29699" name="Picture 2"/>
          <p:cNvPicPr>
            <a:picLocks noChangeAspect="1"/>
          </p:cNvPicPr>
          <p:nvPr/>
        </p:nvPicPr>
        <p:blipFill>
          <a:blip r:embed="rId4"/>
          <a:stretch>
            <a:fillRect/>
          </a:stretch>
        </p:blipFill>
        <p:spPr>
          <a:xfrm>
            <a:off x="1676401" y="304800"/>
            <a:ext cx="4346575" cy="2819400"/>
          </a:xfrm>
          <a:prstGeom prst="rect">
            <a:avLst/>
          </a:prstGeom>
          <a:noFill/>
          <a:ln w="9525">
            <a:noFill/>
          </a:ln>
        </p:spPr>
      </p:pic>
      <p:pic>
        <p:nvPicPr>
          <p:cNvPr id="29700" name="Picture 3"/>
          <p:cNvPicPr>
            <a:picLocks noChangeAspect="1"/>
          </p:cNvPicPr>
          <p:nvPr/>
        </p:nvPicPr>
        <p:blipFill>
          <a:blip r:embed="rId5"/>
          <a:stretch>
            <a:fillRect/>
          </a:stretch>
        </p:blipFill>
        <p:spPr>
          <a:xfrm>
            <a:off x="3657600" y="3657600"/>
            <a:ext cx="5410200" cy="2743200"/>
          </a:xfrm>
          <a:prstGeom prst="rect">
            <a:avLst/>
          </a:prstGeom>
          <a:noFill/>
          <a:ln w="9525">
            <a:noFill/>
          </a:ln>
        </p:spPr>
      </p:pic>
      <p:sp>
        <p:nvSpPr>
          <p:cNvPr id="5" name="Right Arrow 4"/>
          <p:cNvSpPr/>
          <p:nvPr/>
        </p:nvSpPr>
        <p:spPr>
          <a:xfrm>
            <a:off x="1524000" y="2058988"/>
            <a:ext cx="9144000" cy="3122612"/>
          </a:xfrm>
          <a:prstGeom prst="rightArrow">
            <a:avLst/>
          </a:prstGeom>
          <a:solidFill>
            <a:schemeClr val="accent4">
              <a:lumMod val="20000"/>
              <a:lumOff val="8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r>
              <a:rPr lang="vi-VN" sz="3600" dirty="0">
                <a:solidFill>
                  <a:srgbClr val="0070C0"/>
                </a:solidFill>
                <a:latin typeface="Times New Roman" panose="02020603050405020304" pitchFamily="18" charset="0"/>
                <a:cs typeface="Times New Roman" panose="02020603050405020304" pitchFamily="18" charset="0"/>
                <a:sym typeface="Wingdings"/>
              </a:rPr>
              <a:t></a:t>
            </a:r>
            <a:r>
              <a:rPr lang="en-US" sz="3600" dirty="0">
                <a:solidFill>
                  <a:srgbClr val="0070C0"/>
                </a:solidFill>
                <a:latin typeface="Times New Roman" panose="02020603050405020304" pitchFamily="18" charset="0"/>
                <a:cs typeface="Times New Roman" panose="02020603050405020304" pitchFamily="18" charset="0"/>
                <a:sym typeface="Wingdings"/>
              </a:rPr>
              <a:t> </a:t>
            </a:r>
            <a:r>
              <a:rPr lang="vi-VN" sz="3600" dirty="0">
                <a:solidFill>
                  <a:srgbClr val="0070C0"/>
                </a:solidFill>
                <a:latin typeface="Times New Roman" panose="02020603050405020304" pitchFamily="18" charset="0"/>
                <a:cs typeface="Times New Roman" panose="02020603050405020304" pitchFamily="18" charset="0"/>
              </a:rPr>
              <a:t>Người </a:t>
            </a:r>
            <a:r>
              <a:rPr lang="vi-VN" sz="3600" dirty="0">
                <a:solidFill>
                  <a:srgbClr val="0070C0"/>
                </a:solidFill>
                <a:latin typeface="Times New Roman" panose="02020603050405020304" pitchFamily="18" charset="0"/>
                <a:cs typeface="Times New Roman" panose="02020603050405020304" pitchFamily="18" charset="0"/>
              </a:rPr>
              <a:t>nghiện thuốc lá, rượu, ma túy: quá trình sinh trứng bị rối loạn, giảm khả năng sản sinh tinh trùng.</a:t>
            </a:r>
            <a:endParaRPr lang="en-US" sz="36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074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9700"/>
                                        </p:tgtEl>
                                        <p:attrNameLst>
                                          <p:attrName>style.visibility</p:attrName>
                                        </p:attrNameLst>
                                      </p:cBhvr>
                                      <p:to>
                                        <p:strVal val="visible"/>
                                      </p:to>
                                    </p:set>
                                    <p:animEffect transition="in" filter="barn(inVertical)">
                                      <p:cBhvr>
                                        <p:cTn id="7" dur="500"/>
                                        <p:tgtEl>
                                          <p:spTgt spid="29700"/>
                                        </p:tgtEl>
                                      </p:cBhvr>
                                    </p:animEffect>
                                  </p:childTnLst>
                                </p:cTn>
                              </p:par>
                              <p:par>
                                <p:cTn id="8" presetID="16" presetClass="entr" presetSubtype="21" fill="hold" nodeType="withEffect">
                                  <p:stCondLst>
                                    <p:cond delay="0"/>
                                  </p:stCondLst>
                                  <p:childTnLst>
                                    <p:set>
                                      <p:cBhvr>
                                        <p:cTn id="9" dur="1" fill="hold">
                                          <p:stCondLst>
                                            <p:cond delay="0"/>
                                          </p:stCondLst>
                                        </p:cTn>
                                        <p:tgtEl>
                                          <p:spTgt spid="29699"/>
                                        </p:tgtEl>
                                        <p:attrNameLst>
                                          <p:attrName>style.visibility</p:attrName>
                                        </p:attrNameLst>
                                      </p:cBhvr>
                                      <p:to>
                                        <p:strVal val="visible"/>
                                      </p:to>
                                    </p:set>
                                    <p:animEffect transition="in" filter="barn(inVertical)">
                                      <p:cBhvr>
                                        <p:cTn id="10" dur="500"/>
                                        <p:tgtEl>
                                          <p:spTgt spid="29699"/>
                                        </p:tgtEl>
                                      </p:cBhvr>
                                    </p:animEffect>
                                  </p:childTnLst>
                                </p:cTn>
                              </p:par>
                              <p:par>
                                <p:cTn id="11" presetID="16" presetClass="entr" presetSubtype="21" fill="hold" nodeType="withEffect">
                                  <p:stCondLst>
                                    <p:cond delay="0"/>
                                  </p:stCondLst>
                                  <p:childTnLst>
                                    <p:set>
                                      <p:cBhvr>
                                        <p:cTn id="12" dur="1" fill="hold">
                                          <p:stCondLst>
                                            <p:cond delay="0"/>
                                          </p:stCondLst>
                                        </p:cTn>
                                        <p:tgtEl>
                                          <p:spTgt spid="29698"/>
                                        </p:tgtEl>
                                        <p:attrNameLst>
                                          <p:attrName>style.visibility</p:attrName>
                                        </p:attrNameLst>
                                      </p:cBhvr>
                                      <p:to>
                                        <p:strVal val="visible"/>
                                      </p:to>
                                    </p:set>
                                    <p:animEffect transition="in" filter="barn(inVertical)">
                                      <p:cBhvr>
                                        <p:cTn id="13" dur="500"/>
                                        <p:tgtEl>
                                          <p:spTgt spid="2969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p:cNvPicPr>
            <a:picLocks noChangeAspect="1"/>
          </p:cNvPicPr>
          <p:nvPr/>
        </p:nvPicPr>
        <p:blipFill>
          <a:blip r:embed="rId2"/>
          <a:stretch>
            <a:fillRect/>
          </a:stretch>
        </p:blipFill>
        <p:spPr>
          <a:xfrm>
            <a:off x="2514600" y="228600"/>
            <a:ext cx="7086600" cy="4724400"/>
          </a:xfrm>
          <a:prstGeom prst="rect">
            <a:avLst/>
          </a:prstGeom>
          <a:noFill/>
          <a:ln w="9525">
            <a:noFill/>
          </a:ln>
        </p:spPr>
      </p:pic>
      <p:sp>
        <p:nvSpPr>
          <p:cNvPr id="28675" name="Rectangle 4"/>
          <p:cNvSpPr/>
          <p:nvPr/>
        </p:nvSpPr>
        <p:spPr>
          <a:xfrm>
            <a:off x="2895600" y="4959927"/>
            <a:ext cx="6477000" cy="1754326"/>
          </a:xfrm>
          <a:prstGeom prst="rect">
            <a:avLst/>
          </a:prstGeom>
          <a:noFill/>
          <a:ln w="9525">
            <a:noFill/>
          </a:ln>
        </p:spPr>
        <p:txBody>
          <a:bodyPr>
            <a:spAutoFit/>
          </a:bodyPr>
          <a:lstStyle/>
          <a:p>
            <a:pPr algn="ctr"/>
            <a:r>
              <a:rPr lang="en-US" altLang="en-US" sz="3600" b="1" dirty="0">
                <a:solidFill>
                  <a:srgbClr val="0000CC"/>
                </a:solidFill>
                <a:latin typeface="Times New Roman" panose="02020603050405020304" pitchFamily="18" charset="0"/>
                <a:cs typeface="Times New Roman" panose="02020603050405020304" pitchFamily="18" charset="0"/>
              </a:rPr>
              <a:t>H</a:t>
            </a:r>
            <a:r>
              <a:rPr lang="vi-VN" altLang="en-US" sz="3600" b="1" dirty="0">
                <a:solidFill>
                  <a:srgbClr val="0000CC"/>
                </a:solidFill>
                <a:latin typeface="Times New Roman" panose="02020603050405020304" pitchFamily="18" charset="0"/>
                <a:cs typeface="Times New Roman" panose="02020603050405020304" pitchFamily="18" charset="0"/>
              </a:rPr>
              <a:t>ươu xạ đực mang trên mình hóa chất đặc biệt giúp chúng hấp dẫn bạn tình</a:t>
            </a:r>
            <a:endParaRPr lang="en-US" altLang="en-US" sz="3600"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688400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p:cNvPicPr>
          <p:nvPr/>
        </p:nvPicPr>
        <p:blipFill>
          <a:blip r:embed="rId2"/>
          <a:stretch>
            <a:fillRect/>
          </a:stretch>
        </p:blipFill>
        <p:spPr>
          <a:xfrm>
            <a:off x="2209800" y="19050"/>
            <a:ext cx="7848600" cy="4857750"/>
          </a:xfrm>
          <a:prstGeom prst="rect">
            <a:avLst/>
          </a:prstGeom>
          <a:noFill/>
          <a:ln w="9525">
            <a:noFill/>
          </a:ln>
        </p:spPr>
      </p:pic>
      <p:sp>
        <p:nvSpPr>
          <p:cNvPr id="29699" name="Rectangle 3"/>
          <p:cNvSpPr/>
          <p:nvPr/>
        </p:nvSpPr>
        <p:spPr>
          <a:xfrm>
            <a:off x="1905000" y="4795898"/>
            <a:ext cx="8458200" cy="2062103"/>
          </a:xfrm>
          <a:prstGeom prst="rect">
            <a:avLst/>
          </a:prstGeom>
          <a:noFill/>
          <a:ln w="9525">
            <a:noFill/>
          </a:ln>
        </p:spPr>
        <p:txBody>
          <a:bodyPr wrap="square">
            <a:spAutoFit/>
          </a:bodyPr>
          <a:lstStyle/>
          <a:p>
            <a:pPr algn="ctr"/>
            <a:r>
              <a:rPr lang="vi-VN" altLang="en-US" sz="3200" b="1" dirty="0">
                <a:solidFill>
                  <a:srgbClr val="0000CC"/>
                </a:solidFill>
                <a:latin typeface="+mj-lt"/>
              </a:rPr>
              <a:t>Chim Auklet có thể tỏa mùi hương của các trái cây họ cam quýt. Mùi hương ngọt ngào, thanh mát đó là thứ loài chim này dùng thu hút bạn tình, truyền tín hiệu bằng mùi hương.</a:t>
            </a:r>
            <a:endParaRPr lang="en-US" altLang="en-US" sz="3200" dirty="0">
              <a:solidFill>
                <a:srgbClr val="0000CC"/>
              </a:solidFill>
              <a:latin typeface="+mj-lt"/>
            </a:endParaRPr>
          </a:p>
        </p:txBody>
      </p:sp>
    </p:spTree>
    <p:extLst>
      <p:ext uri="{BB962C8B-B14F-4D97-AF65-F5344CB8AC3E}">
        <p14:creationId xmlns:p14="http://schemas.microsoft.com/office/powerpoint/2010/main" val="127560014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p:cNvPicPr>
            <a:picLocks noChangeAspect="1"/>
          </p:cNvPicPr>
          <p:nvPr/>
        </p:nvPicPr>
        <p:blipFill>
          <a:blip r:embed="rId2"/>
          <a:stretch>
            <a:fillRect/>
          </a:stretch>
        </p:blipFill>
        <p:spPr>
          <a:xfrm>
            <a:off x="2667001" y="296863"/>
            <a:ext cx="6429375" cy="4286250"/>
          </a:xfrm>
          <a:prstGeom prst="rect">
            <a:avLst/>
          </a:prstGeom>
          <a:noFill/>
          <a:ln w="9525">
            <a:noFill/>
          </a:ln>
        </p:spPr>
      </p:pic>
      <p:sp>
        <p:nvSpPr>
          <p:cNvPr id="30723" name="Rectangle 4"/>
          <p:cNvSpPr/>
          <p:nvPr/>
        </p:nvSpPr>
        <p:spPr>
          <a:xfrm>
            <a:off x="2338388" y="4724400"/>
            <a:ext cx="7086600" cy="1754326"/>
          </a:xfrm>
          <a:prstGeom prst="rect">
            <a:avLst/>
          </a:prstGeom>
          <a:noFill/>
          <a:ln w="9525">
            <a:noFill/>
          </a:ln>
        </p:spPr>
        <p:txBody>
          <a:bodyPr>
            <a:spAutoFit/>
          </a:bodyPr>
          <a:lstStyle/>
          <a:p>
            <a:pPr algn="ctr"/>
            <a:r>
              <a:rPr lang="vi-VN" altLang="en-US" sz="3600" b="1" dirty="0">
                <a:solidFill>
                  <a:srgbClr val="0000CC"/>
                </a:solidFill>
                <a:latin typeface="+mj-lt"/>
              </a:rPr>
              <a:t>Loài khỉ</a:t>
            </a:r>
            <a:r>
              <a:rPr lang="en-US" altLang="en-US" sz="3600" b="1" dirty="0">
                <a:solidFill>
                  <a:srgbClr val="0000CC"/>
                </a:solidFill>
                <a:latin typeface="+mj-lt"/>
              </a:rPr>
              <a:t> </a:t>
            </a:r>
            <a:r>
              <a:rPr lang="en-US" altLang="en-US" sz="3600" b="1" i="1" dirty="0">
                <a:solidFill>
                  <a:srgbClr val="0000CC"/>
                </a:solidFill>
                <a:latin typeface="+mj-lt"/>
              </a:rPr>
              <a:t>culi</a:t>
            </a:r>
            <a:r>
              <a:rPr lang="en-US" altLang="en-US" sz="3600" b="1" dirty="0">
                <a:solidFill>
                  <a:srgbClr val="0000CC"/>
                </a:solidFill>
                <a:latin typeface="+mj-lt"/>
              </a:rPr>
              <a:t> nhỏ</a:t>
            </a:r>
            <a:r>
              <a:rPr lang="vi-VN" altLang="en-US" sz="3600" b="1" dirty="0">
                <a:solidFill>
                  <a:srgbClr val="0000CC"/>
                </a:solidFill>
                <a:latin typeface="+mj-lt"/>
              </a:rPr>
              <a:t> </a:t>
            </a:r>
            <a:r>
              <a:rPr lang="en-US" altLang="en-US" sz="3600" b="1" dirty="0">
                <a:solidFill>
                  <a:srgbClr val="0000CC"/>
                </a:solidFill>
                <a:latin typeface="+mj-lt"/>
              </a:rPr>
              <a:t> </a:t>
            </a:r>
            <a:r>
              <a:rPr lang="vi-VN" altLang="en-US" sz="3600" b="1" dirty="0">
                <a:solidFill>
                  <a:srgbClr val="0000CC"/>
                </a:solidFill>
                <a:latin typeface="+mj-lt"/>
              </a:rPr>
              <a:t>có thể tiết ra một mùi hương cơ thể ở gần khuỷu tay của chúng.</a:t>
            </a:r>
            <a:endParaRPr lang="en-US" altLang="en-US" sz="3600" b="1" dirty="0">
              <a:solidFill>
                <a:srgbClr val="0000CC"/>
              </a:solidFill>
              <a:latin typeface="+mj-lt"/>
            </a:endParaRPr>
          </a:p>
        </p:txBody>
      </p:sp>
    </p:spTree>
    <p:extLst>
      <p:ext uri="{BB962C8B-B14F-4D97-AF65-F5344CB8AC3E}">
        <p14:creationId xmlns:p14="http://schemas.microsoft.com/office/powerpoint/2010/main" val="235223026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57400" y="685800"/>
            <a:ext cx="8153400" cy="2862322"/>
          </a:xfrm>
          <a:prstGeom prst="rect">
            <a:avLst/>
          </a:prstGeom>
        </p:spPr>
        <p:txBody>
          <a:bodyPr wrap="square">
            <a:spAutoFit/>
          </a:bodyPr>
          <a:lstStyle/>
          <a:p>
            <a:pPr algn="just"/>
            <a:r>
              <a:rPr lang="vi-VN" sz="3600" dirty="0">
                <a:latin typeface="Times New Roman" panose="02020603050405020304" pitchFamily="18" charset="0"/>
                <a:cs typeface="Times New Roman" panose="02020603050405020304" pitchFamily="18" charset="0"/>
                <a:sym typeface="Wingdings"/>
              </a:rPr>
              <a:t></a:t>
            </a:r>
            <a:r>
              <a:rPr lang="vi-VN"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Sự hiện diện và mùi của con đực tác động lên hệ thần kinh và nội tiết → ảnh hưởng đến quá trình phát triển, chín và rụng của trứng, ảnh hưởng đến hành vi sinh dục của con cái.</a:t>
            </a:r>
            <a:endParaRPr lang="en-US" sz="3600" dirty="0">
              <a:latin typeface="Times New Roman" panose="02020603050405020304" pitchFamily="18" charset="0"/>
              <a:cs typeface="Times New Roman" panose="02020603050405020304" pitchFamily="18" charset="0"/>
            </a:endParaRPr>
          </a:p>
        </p:txBody>
      </p:sp>
      <p:sp>
        <p:nvSpPr>
          <p:cNvPr id="5" name="AutoShape 2" descr="Bí kíp &quot;tơ tình, tán tỉnh&quot; đặc biệt của động vật"/>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5010" y="3581400"/>
            <a:ext cx="3885790" cy="2667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8230" y="3616036"/>
            <a:ext cx="3964636" cy="2876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828801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511300" y="26985"/>
            <a:ext cx="10680700" cy="592167"/>
          </a:xfrm>
          <a:prstGeom prst="roundRect">
            <a:avLst/>
          </a:prstGeom>
          <a:solidFill>
            <a:schemeClr val="accent1">
              <a:lumMod val="20000"/>
              <a:lumOff val="80000"/>
            </a:schemeClr>
          </a:solidFill>
          <a:ln>
            <a:solidFill>
              <a:schemeClr val="accent6">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a:solidFill>
                  <a:srgbClr val="0070C0"/>
                </a:solidFill>
                <a:latin typeface="Myriad Pro" pitchFamily="34" charset="0"/>
              </a:rPr>
              <a:t>SINH SẢN HỮU TÍNH Ở ĐỘNG VẬT</a:t>
            </a:r>
            <a:endParaRPr lang="en-US" sz="2400" b="1" dirty="0">
              <a:solidFill>
                <a:srgbClr val="0070C0"/>
              </a:solidFill>
              <a:latin typeface="Myriad Pro" pitchFamily="34" charset="0"/>
            </a:endParaRPr>
          </a:p>
        </p:txBody>
      </p:sp>
      <p:sp>
        <p:nvSpPr>
          <p:cNvPr id="11" name="Rounded Rectangle 10"/>
          <p:cNvSpPr/>
          <p:nvPr/>
        </p:nvSpPr>
        <p:spPr>
          <a:xfrm>
            <a:off x="773350" y="22227"/>
            <a:ext cx="1360250" cy="628339"/>
          </a:xfrm>
          <a:prstGeom prst="roundRect">
            <a:avLst/>
          </a:prstGeom>
          <a:solidFill>
            <a:schemeClr val="accent1">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a:t>Bài 45</a:t>
            </a:r>
            <a:endParaRPr lang="en-US" sz="2000" b="1"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5" y="39686"/>
            <a:ext cx="673100" cy="506414"/>
          </a:xfrm>
          <a:prstGeom prst="roundRect">
            <a:avLst>
              <a:gd name="adj" fmla="val 8594"/>
            </a:avLst>
          </a:prstGeom>
          <a:solidFill>
            <a:srgbClr val="FFFFFF">
              <a:shade val="85000"/>
            </a:srgbClr>
          </a:solidFill>
          <a:ln>
            <a:solidFill>
              <a:schemeClr val="accent1">
                <a:lumMod val="75000"/>
              </a:schemeClr>
            </a:solidFill>
          </a:ln>
          <a:effectLst>
            <a:reflection blurRad="12700" stA="38000" endPos="28000" dist="5000" dir="5400000" sy="-100000" algn="bl" rotWithShape="0"/>
          </a:effectLst>
        </p:spPr>
      </p:pic>
      <p:sp>
        <p:nvSpPr>
          <p:cNvPr id="2" name="Slide Number Placeholder 1"/>
          <p:cNvSpPr>
            <a:spLocks noGrp="1"/>
          </p:cNvSpPr>
          <p:nvPr>
            <p:ph type="sldNum" sz="quarter" idx="12"/>
          </p:nvPr>
        </p:nvSpPr>
        <p:spPr>
          <a:xfrm>
            <a:off x="8737600" y="6356353"/>
            <a:ext cx="2844800" cy="365125"/>
          </a:xfrm>
        </p:spPr>
        <p:txBody>
          <a:bodyPr/>
          <a:lstStyle/>
          <a:p>
            <a:fld id="{AEC32211-C4AE-4200-8F1C-AB7060CFF7B4}" type="slidenum">
              <a:rPr lang="en-US" smtClean="0"/>
              <a:t>6</a:t>
            </a:fld>
            <a:endParaRPr lang="en-US" dirty="0"/>
          </a:p>
        </p:txBody>
      </p:sp>
      <p:sp>
        <p:nvSpPr>
          <p:cNvPr id="7" name="Pentagon 12">
            <a:extLst>
              <a:ext uri="{FF2B5EF4-FFF2-40B4-BE49-F238E27FC236}">
                <a16:creationId xmlns="" xmlns:a16="http://schemas.microsoft.com/office/drawing/2014/main" id="{2C663F78-FBC2-4F02-BD7F-26CA8F5733E3}"/>
              </a:ext>
            </a:extLst>
          </p:cNvPr>
          <p:cNvSpPr/>
          <p:nvPr/>
        </p:nvSpPr>
        <p:spPr>
          <a:xfrm>
            <a:off x="16167" y="838200"/>
            <a:ext cx="727075" cy="389729"/>
          </a:xfrm>
          <a:prstGeom prst="homePlate">
            <a:avLst/>
          </a:prstGeom>
          <a:solidFill>
            <a:schemeClr val="accent2">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I</a:t>
            </a:r>
            <a:endParaRPr lang="en-US" sz="2000" b="1" dirty="0">
              <a:latin typeface="Times New Roman" panose="02020603050405020304" pitchFamily="18" charset="0"/>
              <a:cs typeface="Times New Roman" panose="02020603050405020304" pitchFamily="18" charset="0"/>
            </a:endParaRPr>
          </a:p>
        </p:txBody>
      </p:sp>
      <p:sp>
        <p:nvSpPr>
          <p:cNvPr id="8" name="TextBox 13">
            <a:extLst>
              <a:ext uri="{FF2B5EF4-FFF2-40B4-BE49-F238E27FC236}">
                <a16:creationId xmlns="" xmlns:a16="http://schemas.microsoft.com/office/drawing/2014/main" id="{FFC32C07-7AAE-4391-A800-187E876ACB05}"/>
              </a:ext>
            </a:extLst>
          </p:cNvPr>
          <p:cNvSpPr txBox="1"/>
          <p:nvPr/>
        </p:nvSpPr>
        <p:spPr>
          <a:xfrm>
            <a:off x="727075" y="802679"/>
            <a:ext cx="10792890" cy="461665"/>
          </a:xfrm>
          <a:prstGeom prst="rect">
            <a:avLst/>
          </a:prstGeom>
          <a:noFill/>
        </p:spPr>
        <p:txBody>
          <a:bodyPr wrap="square" rtlCol="0">
            <a:spAutoFit/>
          </a:bodyPr>
          <a:lstStyle/>
          <a:p>
            <a:pPr algn="just"/>
            <a:r>
              <a:rPr lang="en-US" sz="2400" b="1">
                <a:solidFill>
                  <a:schemeClr val="accent2">
                    <a:lumMod val="75000"/>
                  </a:schemeClr>
                </a:solidFill>
                <a:latin typeface="Myriad Pro" pitchFamily="34" charset="0"/>
              </a:rPr>
              <a:t>KHÁI NIỆM</a:t>
            </a:r>
            <a:endParaRPr lang="en-US" sz="2400" b="1" dirty="0">
              <a:solidFill>
                <a:schemeClr val="accent2">
                  <a:lumMod val="75000"/>
                </a:schemeClr>
              </a:solidFill>
              <a:latin typeface="Myriad Pro" pitchFamily="34" charset="0"/>
            </a:endParaRPr>
          </a:p>
        </p:txBody>
      </p:sp>
      <p:sp>
        <p:nvSpPr>
          <p:cNvPr id="14" name="Rectangle 27" descr="Parchment">
            <a:extLst>
              <a:ext uri="{FF2B5EF4-FFF2-40B4-BE49-F238E27FC236}">
                <a16:creationId xmlns="" xmlns:a16="http://schemas.microsoft.com/office/drawing/2014/main" id="{0A453712-B30C-4413-898A-CF1CBD860844}"/>
              </a:ext>
            </a:extLst>
          </p:cNvPr>
          <p:cNvSpPr>
            <a:spLocks noChangeArrowheads="1"/>
          </p:cNvSpPr>
          <p:nvPr/>
        </p:nvSpPr>
        <p:spPr bwMode="auto">
          <a:xfrm>
            <a:off x="1404366" y="7074716"/>
            <a:ext cx="10287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Font typeface="Wingdings" panose="05000000000000000000" pitchFamily="2" charset="2"/>
              <a:buNone/>
            </a:pPr>
            <a:endParaRPr lang="en-US" altLang="en-US" sz="3200">
              <a:solidFill>
                <a:srgbClr val="0000FF"/>
              </a:solidFill>
              <a:cs typeface="Arial" panose="020B0604020202020204" pitchFamily="34" charset="0"/>
              <a:sym typeface="Wingdings" panose="05000000000000000000" pitchFamily="2" charset="2"/>
            </a:endParaRPr>
          </a:p>
        </p:txBody>
      </p:sp>
      <p:sp>
        <p:nvSpPr>
          <p:cNvPr id="32" name="Rounded Rectangle 2">
            <a:extLst>
              <a:ext uri="{FF2B5EF4-FFF2-40B4-BE49-F238E27FC236}">
                <a16:creationId xmlns="" xmlns:a16="http://schemas.microsoft.com/office/drawing/2014/main" id="{58AE5F7B-D0F2-4219-AA7C-535625F45A1E}"/>
              </a:ext>
            </a:extLst>
          </p:cNvPr>
          <p:cNvSpPr/>
          <p:nvPr/>
        </p:nvSpPr>
        <p:spPr>
          <a:xfrm>
            <a:off x="364464" y="2110297"/>
            <a:ext cx="11602401" cy="275491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pPr>
            <a:r>
              <a:rPr lang="vi-VN" sz="2800">
                <a:cs typeface="Arial" panose="020B0604020202020204" pitchFamily="34" charset="0"/>
              </a:rPr>
              <a:t>- Là hình thức sinh sản tạo ra cá thể mới qua sự hình thành và hợp nhất của 2 loại giao tử đơn bội đực (n) và cái (n) để tạo ra hợp tử lưỡng bội (2n), hợp tử phát triển thành cá thể mới (mang thông tin di truyền của cả bố và mẹ).</a:t>
            </a:r>
          </a:p>
        </p:txBody>
      </p:sp>
    </p:spTree>
    <p:extLst>
      <p:ext uri="{BB962C8B-B14F-4D97-AF65-F5344CB8AC3E}">
        <p14:creationId xmlns:p14="http://schemas.microsoft.com/office/powerpoint/2010/main" val="204659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p:cNvSpPr>
          <p:nvPr>
            <p:ph type="title"/>
          </p:nvPr>
        </p:nvSpPr>
        <p:spPr>
          <a:xfrm>
            <a:off x="2133600" y="0"/>
            <a:ext cx="8229600" cy="1143000"/>
          </a:xfrm>
          <a:ln/>
        </p:spPr>
        <p:txBody>
          <a:bodyPr vert="horz" wrap="square" lIns="0" tIns="45720" rIns="0" bIns="0" rtlCol="0" anchor="b">
            <a:normAutofit/>
          </a:bodyPr>
          <a:lstStyle/>
          <a:p>
            <a:r>
              <a:rPr dirty="0">
                <a:latin typeface="Times New Roman" panose="02020603050405020304" pitchFamily="18" charset="0"/>
                <a:cs typeface="Times New Roman" panose="02020603050405020304" pitchFamily="18" charset="0"/>
              </a:rPr>
              <a:t>Thí nghiệm 1: Ở cá chép</a:t>
            </a:r>
          </a:p>
        </p:txBody>
      </p:sp>
      <p:pic>
        <p:nvPicPr>
          <p:cNvPr id="27651" name="Picture 4"/>
          <p:cNvPicPr>
            <a:picLocks noChangeAspect="1"/>
          </p:cNvPicPr>
          <p:nvPr/>
        </p:nvPicPr>
        <p:blipFill>
          <a:blip r:embed="rId2"/>
          <a:stretch>
            <a:fillRect/>
          </a:stretch>
        </p:blipFill>
        <p:spPr>
          <a:xfrm>
            <a:off x="7162800" y="1447800"/>
            <a:ext cx="2514600" cy="2362200"/>
          </a:xfrm>
          <a:prstGeom prst="rect">
            <a:avLst/>
          </a:prstGeom>
          <a:noFill/>
          <a:ln w="9525">
            <a:noFill/>
          </a:ln>
        </p:spPr>
      </p:pic>
      <p:sp>
        <p:nvSpPr>
          <p:cNvPr id="23557" name="Rectangle 5"/>
          <p:cNvSpPr/>
          <p:nvPr/>
        </p:nvSpPr>
        <p:spPr>
          <a:xfrm>
            <a:off x="1752600" y="3962400"/>
            <a:ext cx="3200400" cy="838200"/>
          </a:xfrm>
          <a:prstGeom prst="rect">
            <a:avLst/>
          </a:prstGeom>
          <a:solidFill>
            <a:srgbClr val="FFFFFF"/>
          </a:solidFill>
          <a:ln w="9525" cap="flat" cmpd="sng">
            <a:solidFill>
              <a:schemeClr val="tx1"/>
            </a:solidFill>
            <a:prstDash val="solid"/>
            <a:miter/>
            <a:headEnd type="none" w="med" len="med"/>
            <a:tailEnd type="none" w="med" len="med"/>
          </a:ln>
        </p:spPr>
        <p:txBody>
          <a:bodyPr wrap="none" anchor="ctr"/>
          <a:lstStyle/>
          <a:p>
            <a:pPr algn="ctr"/>
            <a:r>
              <a:rPr sz="2800" b="1" dirty="0">
                <a:latin typeface="Times New Roman" panose="02020603050405020304" pitchFamily="18" charset="0"/>
              </a:rPr>
              <a:t>Bể</a:t>
            </a:r>
            <a:r>
              <a:rPr sz="2800" dirty="0">
                <a:latin typeface="Times New Roman" panose="02020603050405020304" pitchFamily="18" charset="0"/>
              </a:rPr>
              <a:t> </a:t>
            </a:r>
            <a:r>
              <a:rPr sz="2800" b="1" dirty="0">
                <a:latin typeface="Times New Roman" panose="02020603050405020304" pitchFamily="18" charset="0"/>
              </a:rPr>
              <a:t>1:chế độ ánh sáng</a:t>
            </a:r>
          </a:p>
          <a:p>
            <a:pPr algn="ctr"/>
            <a:r>
              <a:rPr sz="2800" b="1" dirty="0">
                <a:latin typeface="Times New Roman" panose="02020603050405020304" pitchFamily="18" charset="0"/>
              </a:rPr>
              <a:t> bình thường</a:t>
            </a:r>
          </a:p>
        </p:txBody>
      </p:sp>
      <p:sp>
        <p:nvSpPr>
          <p:cNvPr id="23558" name="Rectangle 6"/>
          <p:cNvSpPr/>
          <p:nvPr/>
        </p:nvSpPr>
        <p:spPr>
          <a:xfrm>
            <a:off x="7086600" y="4038600"/>
            <a:ext cx="2895600" cy="762000"/>
          </a:xfrm>
          <a:prstGeom prst="rect">
            <a:avLst/>
          </a:prstGeom>
          <a:solidFill>
            <a:srgbClr val="FFFF99"/>
          </a:solidFill>
          <a:ln w="9525" cap="flat" cmpd="sng">
            <a:solidFill>
              <a:schemeClr val="tx1"/>
            </a:solidFill>
            <a:prstDash val="solid"/>
            <a:miter/>
            <a:headEnd type="none" w="med" len="med"/>
            <a:tailEnd type="none" w="med" len="med"/>
          </a:ln>
        </p:spPr>
        <p:txBody>
          <a:bodyPr wrap="none" anchor="ctr"/>
          <a:lstStyle/>
          <a:p>
            <a:pPr algn="ctr"/>
            <a:r>
              <a:rPr sz="2800" b="1" dirty="0">
                <a:latin typeface="Times New Roman" panose="02020603050405020304" pitchFamily="18" charset="0"/>
              </a:rPr>
              <a:t>Bể 2: Để trong tối</a:t>
            </a:r>
          </a:p>
        </p:txBody>
      </p:sp>
      <p:sp>
        <p:nvSpPr>
          <p:cNvPr id="27654" name="Line 7"/>
          <p:cNvSpPr/>
          <p:nvPr/>
        </p:nvSpPr>
        <p:spPr>
          <a:xfrm>
            <a:off x="3581400" y="4876800"/>
            <a:ext cx="0" cy="0"/>
          </a:xfrm>
          <a:prstGeom prst="line">
            <a:avLst/>
          </a:prstGeom>
          <a:ln w="9525" cap="flat" cmpd="sng">
            <a:solidFill>
              <a:schemeClr val="tx1"/>
            </a:solidFill>
            <a:prstDash val="solid"/>
            <a:headEnd type="none" w="med" len="med"/>
            <a:tailEnd type="triangle" w="med" len="med"/>
          </a:ln>
        </p:spPr>
      </p:sp>
      <p:sp>
        <p:nvSpPr>
          <p:cNvPr id="23560" name="Line 8"/>
          <p:cNvSpPr/>
          <p:nvPr/>
        </p:nvSpPr>
        <p:spPr>
          <a:xfrm>
            <a:off x="3200400" y="4876800"/>
            <a:ext cx="0" cy="838200"/>
          </a:xfrm>
          <a:prstGeom prst="line">
            <a:avLst/>
          </a:prstGeom>
          <a:ln w="9525" cap="flat" cmpd="sng">
            <a:solidFill>
              <a:schemeClr val="tx1"/>
            </a:solidFill>
            <a:prstDash val="solid"/>
            <a:headEnd type="none" w="med" len="med"/>
            <a:tailEnd type="triangle" w="med" len="med"/>
          </a:ln>
        </p:spPr>
      </p:sp>
      <p:sp>
        <p:nvSpPr>
          <p:cNvPr id="23561" name="Line 9"/>
          <p:cNvSpPr/>
          <p:nvPr/>
        </p:nvSpPr>
        <p:spPr>
          <a:xfrm flipH="1">
            <a:off x="8458200" y="4876800"/>
            <a:ext cx="0" cy="838200"/>
          </a:xfrm>
          <a:prstGeom prst="line">
            <a:avLst/>
          </a:prstGeom>
          <a:ln w="9525" cap="flat" cmpd="sng">
            <a:solidFill>
              <a:schemeClr val="tx1"/>
            </a:solidFill>
            <a:prstDash val="solid"/>
            <a:headEnd type="none" w="med" len="med"/>
            <a:tailEnd type="triangle" w="med" len="med"/>
          </a:ln>
        </p:spPr>
      </p:sp>
      <p:sp>
        <p:nvSpPr>
          <p:cNvPr id="23562" name="Rectangle 10"/>
          <p:cNvSpPr/>
          <p:nvPr/>
        </p:nvSpPr>
        <p:spPr>
          <a:xfrm>
            <a:off x="7315200" y="5867400"/>
            <a:ext cx="2362200" cy="609600"/>
          </a:xfrm>
          <a:prstGeom prst="rect">
            <a:avLst/>
          </a:prstGeom>
          <a:solidFill>
            <a:srgbClr val="FFFF00"/>
          </a:solidFill>
          <a:ln w="9525" cap="flat" cmpd="sng">
            <a:solidFill>
              <a:schemeClr val="tx1"/>
            </a:solidFill>
            <a:prstDash val="solid"/>
            <a:miter/>
            <a:headEnd type="none" w="med" len="med"/>
            <a:tailEnd type="none" w="med" len="med"/>
          </a:ln>
        </p:spPr>
        <p:txBody>
          <a:bodyPr wrap="none" anchor="ctr"/>
          <a:lstStyle/>
          <a:p>
            <a:pPr algn="ctr"/>
            <a:r>
              <a:rPr sz="3600" b="1" dirty="0">
                <a:latin typeface="Times New Roman" panose="02020603050405020304" pitchFamily="18" charset="0"/>
              </a:rPr>
              <a:t>Không đẻ</a:t>
            </a:r>
          </a:p>
        </p:txBody>
      </p:sp>
      <p:sp>
        <p:nvSpPr>
          <p:cNvPr id="23563" name="Rectangle 11"/>
          <p:cNvSpPr/>
          <p:nvPr/>
        </p:nvSpPr>
        <p:spPr>
          <a:xfrm>
            <a:off x="2057400" y="5867400"/>
            <a:ext cx="2362200" cy="609600"/>
          </a:xfrm>
          <a:prstGeom prst="rect">
            <a:avLst/>
          </a:prstGeom>
          <a:solidFill>
            <a:srgbClr val="FFFFFF"/>
          </a:solidFill>
          <a:ln w="9525" cap="flat" cmpd="sng">
            <a:solidFill>
              <a:schemeClr val="tx1"/>
            </a:solidFill>
            <a:prstDash val="solid"/>
            <a:miter/>
            <a:headEnd type="none" w="med" len="med"/>
            <a:tailEnd type="none" w="med" len="med"/>
          </a:ln>
        </p:spPr>
        <p:txBody>
          <a:bodyPr wrap="none" anchor="ctr"/>
          <a:lstStyle/>
          <a:p>
            <a:pPr algn="ctr"/>
            <a:r>
              <a:rPr sz="3600" b="1" dirty="0">
                <a:latin typeface="Times New Roman" panose="02020603050405020304" pitchFamily="18" charset="0"/>
              </a:rPr>
              <a:t>Đẻ</a:t>
            </a:r>
          </a:p>
        </p:txBody>
      </p:sp>
      <p:sp>
        <p:nvSpPr>
          <p:cNvPr id="23564" name="Rectangle 12"/>
          <p:cNvSpPr/>
          <p:nvPr/>
        </p:nvSpPr>
        <p:spPr>
          <a:xfrm>
            <a:off x="3429000" y="5105400"/>
            <a:ext cx="1524000" cy="457200"/>
          </a:xfrm>
          <a:prstGeom prst="rect">
            <a:avLst/>
          </a:prstGeom>
          <a:solidFill>
            <a:srgbClr val="FFFFFF"/>
          </a:solidFill>
          <a:ln w="9525" cap="flat" cmpd="sng">
            <a:solidFill>
              <a:schemeClr val="tx1"/>
            </a:solidFill>
            <a:prstDash val="solid"/>
            <a:miter/>
            <a:headEnd type="none" w="med" len="med"/>
            <a:tailEnd type="none" w="med" len="med"/>
          </a:ln>
        </p:spPr>
        <p:txBody>
          <a:bodyPr wrap="none" anchor="ctr"/>
          <a:lstStyle/>
          <a:p>
            <a:pPr algn="ctr"/>
            <a:r>
              <a:rPr sz="2800" b="1" dirty="0">
                <a:latin typeface="Times New Roman" panose="02020603050405020304" pitchFamily="18" charset="0"/>
              </a:rPr>
              <a:t>Thời gian</a:t>
            </a:r>
            <a:r>
              <a:rPr sz="2800" dirty="0">
                <a:latin typeface="Times New Roman" panose="02020603050405020304" pitchFamily="18" charset="0"/>
              </a:rPr>
              <a:t> </a:t>
            </a:r>
          </a:p>
        </p:txBody>
      </p:sp>
      <p:sp>
        <p:nvSpPr>
          <p:cNvPr id="23565" name="Rectangle 13"/>
          <p:cNvSpPr/>
          <p:nvPr/>
        </p:nvSpPr>
        <p:spPr>
          <a:xfrm>
            <a:off x="8839200" y="5029200"/>
            <a:ext cx="1600200" cy="457200"/>
          </a:xfrm>
          <a:prstGeom prst="rect">
            <a:avLst/>
          </a:prstGeom>
          <a:solidFill>
            <a:srgbClr val="FFFF99">
              <a:alpha val="98822"/>
            </a:srgbClr>
          </a:solidFill>
          <a:ln w="9525" cap="flat" cmpd="sng">
            <a:solidFill>
              <a:schemeClr val="tx1"/>
            </a:solidFill>
            <a:prstDash val="solid"/>
            <a:miter/>
            <a:headEnd type="none" w="med" len="med"/>
            <a:tailEnd type="none" w="med" len="med"/>
          </a:ln>
        </p:spPr>
        <p:txBody>
          <a:bodyPr wrap="none" anchor="ctr"/>
          <a:lstStyle/>
          <a:p>
            <a:pPr algn="ctr"/>
            <a:r>
              <a:rPr sz="2800" b="1" dirty="0">
                <a:latin typeface="Times New Roman" panose="02020603050405020304" pitchFamily="18" charset="0"/>
              </a:rPr>
              <a:t>Thời gian</a:t>
            </a:r>
          </a:p>
        </p:txBody>
      </p:sp>
      <p:sp>
        <p:nvSpPr>
          <p:cNvPr id="23566" name="Rectangle 14"/>
          <p:cNvSpPr/>
          <p:nvPr/>
        </p:nvSpPr>
        <p:spPr>
          <a:xfrm>
            <a:off x="4724400" y="1371600"/>
            <a:ext cx="2057400" cy="2862322"/>
          </a:xfrm>
          <a:prstGeom prst="rect">
            <a:avLst/>
          </a:prstGeom>
          <a:noFill/>
          <a:ln w="9525">
            <a:noFill/>
          </a:ln>
        </p:spPr>
        <p:txBody>
          <a:bodyPr>
            <a:spAutoFit/>
          </a:bodyPr>
          <a:lstStyle/>
          <a:p>
            <a:pPr algn="ctr"/>
            <a:r>
              <a:rPr sz="3600" b="1" dirty="0">
                <a:solidFill>
                  <a:srgbClr val="FF3300"/>
                </a:solidFill>
                <a:latin typeface="Times New Roman" panose="02020603050405020304" pitchFamily="18" charset="0"/>
              </a:rPr>
              <a:t>SS của ĐV phụ thuộc </a:t>
            </a:r>
          </a:p>
          <a:p>
            <a:pPr algn="ctr"/>
            <a:r>
              <a:rPr sz="3600" b="1" dirty="0">
                <a:solidFill>
                  <a:srgbClr val="FF3300"/>
                </a:solidFill>
                <a:latin typeface="Times New Roman" panose="02020603050405020304" pitchFamily="18" charset="0"/>
              </a:rPr>
              <a:t>vào ánh sáng</a:t>
            </a:r>
          </a:p>
        </p:txBody>
      </p:sp>
      <p:pic>
        <p:nvPicPr>
          <p:cNvPr id="27662" name="Picture 16"/>
          <p:cNvPicPr>
            <a:picLocks noChangeAspect="1"/>
          </p:cNvPicPr>
          <p:nvPr/>
        </p:nvPicPr>
        <p:blipFill>
          <a:blip r:embed="rId2"/>
          <a:stretch>
            <a:fillRect/>
          </a:stretch>
        </p:blipFill>
        <p:spPr>
          <a:xfrm>
            <a:off x="1981200" y="1371600"/>
            <a:ext cx="2514600" cy="2362200"/>
          </a:xfrm>
          <a:prstGeom prst="rect">
            <a:avLst/>
          </a:prstGeom>
          <a:noFill/>
          <a:ln w="9525">
            <a:noFill/>
          </a:ln>
        </p:spPr>
      </p:pic>
      <p:pic>
        <p:nvPicPr>
          <p:cNvPr id="28676" name="Picture 4" descr="AG00218_">
            <a:hlinkClick r:id="rId3" action="ppaction://hlinkfile"/>
          </p:cNvPr>
          <p:cNvPicPr>
            <a:picLocks noChangeAspect="1"/>
          </p:cNvPicPr>
          <p:nvPr/>
        </p:nvPicPr>
        <p:blipFill>
          <a:blip r:embed="rId4"/>
          <a:stretch>
            <a:fillRect/>
          </a:stretch>
        </p:blipFill>
        <p:spPr>
          <a:xfrm>
            <a:off x="6477000" y="3124200"/>
            <a:ext cx="495300" cy="533400"/>
          </a:xfrm>
          <a:prstGeom prst="rect">
            <a:avLst/>
          </a:prstGeom>
          <a:noFill/>
          <a:ln w="9525">
            <a:noFill/>
          </a:ln>
        </p:spPr>
      </p:pic>
    </p:spTree>
    <p:extLst>
      <p:ext uri="{BB962C8B-B14F-4D97-AF65-F5344CB8AC3E}">
        <p14:creationId xmlns:p14="http://schemas.microsoft.com/office/powerpoint/2010/main" val="3806681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Effect transition="in" filter="strips(downLeft)">
                                      <p:cBhvr>
                                        <p:cTn id="7" dur="500"/>
                                        <p:tgtEl>
                                          <p:spTgt spid="23557"/>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23558"/>
                                        </p:tgtEl>
                                        <p:attrNameLst>
                                          <p:attrName>style.visibility</p:attrName>
                                        </p:attrNameLst>
                                      </p:cBhvr>
                                      <p:to>
                                        <p:strVal val="visible"/>
                                      </p:to>
                                    </p:set>
                                    <p:animEffect transition="in" filter="strips(downLeft)">
                                      <p:cBhvr>
                                        <p:cTn id="10" dur="500"/>
                                        <p:tgtEl>
                                          <p:spTgt spid="23558"/>
                                        </p:tgtEl>
                                      </p:cBhvr>
                                    </p:animEffect>
                                  </p:childTnLst>
                                </p:cTn>
                              </p:par>
                            </p:childTnLst>
                          </p:cTn>
                        </p:par>
                      </p:childTnLst>
                    </p:cTn>
                  </p:par>
                  <p:par>
                    <p:cTn id="11" fill="hold">
                      <p:stCondLst>
                        <p:cond delay="indefinite"/>
                      </p:stCondLst>
                      <p:childTnLst>
                        <p:par>
                          <p:cTn id="12" fill="hold">
                            <p:stCondLst>
                              <p:cond delay="0"/>
                            </p:stCondLst>
                            <p:childTnLst>
                              <p:par>
                                <p:cTn id="13" presetID="43" presetClass="entr" presetSubtype="0" fill="hold" grpId="0" nodeType="clickEffect">
                                  <p:stCondLst>
                                    <p:cond delay="0"/>
                                  </p:stCondLst>
                                  <p:childTnLst>
                                    <p:set>
                                      <p:cBhvr>
                                        <p:cTn id="14" dur="1" fill="hold">
                                          <p:stCondLst>
                                            <p:cond delay="0"/>
                                          </p:stCondLst>
                                        </p:cTn>
                                        <p:tgtEl>
                                          <p:spTgt spid="23564"/>
                                        </p:tgtEl>
                                        <p:attrNameLst>
                                          <p:attrName>style.visibility</p:attrName>
                                        </p:attrNameLst>
                                      </p:cBhvr>
                                      <p:to>
                                        <p:strVal val="visible"/>
                                      </p:to>
                                    </p:set>
                                    <p:animEffect transition="in" filter="fade">
                                      <p:cBhvr>
                                        <p:cTn id="15" dur="100"/>
                                        <p:tgtEl>
                                          <p:spTgt spid="23564"/>
                                        </p:tgtEl>
                                      </p:cBhvr>
                                    </p:animEffect>
                                    <p:anim calcmode="lin" valueType="num">
                                      <p:cBhvr>
                                        <p:cTn id="16" dur="400" fill="hold"/>
                                        <p:tgtEl>
                                          <p:spTgt spid="23564"/>
                                        </p:tgtEl>
                                        <p:attrNameLst>
                                          <p:attrName>ppt_x</p:attrName>
                                        </p:attrNameLst>
                                      </p:cBhvr>
                                      <p:tavLst>
                                        <p:tav tm="0">
                                          <p:val>
                                            <p:strVal val="#ppt_x"/>
                                          </p:val>
                                        </p:tav>
                                        <p:tav tm="100000">
                                          <p:val>
                                            <p:strVal val="#ppt_x"/>
                                          </p:val>
                                        </p:tav>
                                      </p:tavLst>
                                    </p:anim>
                                    <p:anim calcmode="lin" valueType="num">
                                      <p:cBhvr>
                                        <p:cTn id="17" dur="400" fill="hold"/>
                                        <p:tgtEl>
                                          <p:spTgt spid="23564"/>
                                        </p:tgtEl>
                                        <p:attrNameLst>
                                          <p:attrName>ppt_y</p:attrName>
                                        </p:attrNameLst>
                                      </p:cBhvr>
                                      <p:tavLst>
                                        <p:tav tm="0">
                                          <p:val>
                                            <p:strVal val="#ppt_y+0.31"/>
                                          </p:val>
                                        </p:tav>
                                        <p:tav tm="100000">
                                          <p:val>
                                            <p:strVal val="#ppt_y+0.31"/>
                                          </p:val>
                                        </p:tav>
                                      </p:tavLst>
                                    </p:anim>
                                    <p:anim calcmode="lin" valueType="num">
                                      <p:cBhvr>
                                        <p:cTn id="18" dur="600" decel="50000" fill="hold">
                                          <p:stCondLst>
                                            <p:cond delay="400"/>
                                          </p:stCondLst>
                                        </p:cTn>
                                        <p:tgtEl>
                                          <p:spTgt spid="2356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9" dur="600" decel="50000" fill="hold">
                                          <p:stCondLst>
                                            <p:cond delay="400"/>
                                          </p:stCondLst>
                                        </p:cTn>
                                        <p:tgtEl>
                                          <p:spTgt spid="2356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0" presetID="43" presetClass="entr" presetSubtype="0" fill="hold" grpId="0" nodeType="withEffect">
                                  <p:stCondLst>
                                    <p:cond delay="0"/>
                                  </p:stCondLst>
                                  <p:childTnLst>
                                    <p:set>
                                      <p:cBhvr>
                                        <p:cTn id="21" dur="1" fill="hold">
                                          <p:stCondLst>
                                            <p:cond delay="0"/>
                                          </p:stCondLst>
                                        </p:cTn>
                                        <p:tgtEl>
                                          <p:spTgt spid="23565"/>
                                        </p:tgtEl>
                                        <p:attrNameLst>
                                          <p:attrName>style.visibility</p:attrName>
                                        </p:attrNameLst>
                                      </p:cBhvr>
                                      <p:to>
                                        <p:strVal val="visible"/>
                                      </p:to>
                                    </p:set>
                                    <p:animEffect transition="in" filter="fade">
                                      <p:cBhvr>
                                        <p:cTn id="22" dur="100"/>
                                        <p:tgtEl>
                                          <p:spTgt spid="23565"/>
                                        </p:tgtEl>
                                      </p:cBhvr>
                                    </p:animEffect>
                                    <p:anim calcmode="lin" valueType="num">
                                      <p:cBhvr>
                                        <p:cTn id="23" dur="400" fill="hold"/>
                                        <p:tgtEl>
                                          <p:spTgt spid="23565"/>
                                        </p:tgtEl>
                                        <p:attrNameLst>
                                          <p:attrName>ppt_x</p:attrName>
                                        </p:attrNameLst>
                                      </p:cBhvr>
                                      <p:tavLst>
                                        <p:tav tm="0">
                                          <p:val>
                                            <p:strVal val="#ppt_x"/>
                                          </p:val>
                                        </p:tav>
                                        <p:tav tm="100000">
                                          <p:val>
                                            <p:strVal val="#ppt_x"/>
                                          </p:val>
                                        </p:tav>
                                      </p:tavLst>
                                    </p:anim>
                                    <p:anim calcmode="lin" valueType="num">
                                      <p:cBhvr>
                                        <p:cTn id="24" dur="400" fill="hold"/>
                                        <p:tgtEl>
                                          <p:spTgt spid="23565"/>
                                        </p:tgtEl>
                                        <p:attrNameLst>
                                          <p:attrName>ppt_y</p:attrName>
                                        </p:attrNameLst>
                                      </p:cBhvr>
                                      <p:tavLst>
                                        <p:tav tm="0">
                                          <p:val>
                                            <p:strVal val="#ppt_y+0.31"/>
                                          </p:val>
                                        </p:tav>
                                        <p:tav tm="100000">
                                          <p:val>
                                            <p:strVal val="#ppt_y+0.31"/>
                                          </p:val>
                                        </p:tav>
                                      </p:tavLst>
                                    </p:anim>
                                    <p:anim calcmode="lin" valueType="num">
                                      <p:cBhvr>
                                        <p:cTn id="25" dur="600" decel="50000" fill="hold">
                                          <p:stCondLst>
                                            <p:cond delay="400"/>
                                          </p:stCondLst>
                                        </p:cTn>
                                        <p:tgtEl>
                                          <p:spTgt spid="2356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6" dur="600" decel="50000" fill="hold">
                                          <p:stCondLst>
                                            <p:cond delay="400"/>
                                          </p:stCondLst>
                                        </p:cTn>
                                        <p:tgtEl>
                                          <p:spTgt spid="2356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7" presetID="43" presetClass="entr" presetSubtype="0" fill="hold" nodeType="withEffect">
                                  <p:stCondLst>
                                    <p:cond delay="0"/>
                                  </p:stCondLst>
                                  <p:childTnLst>
                                    <p:set>
                                      <p:cBhvr>
                                        <p:cTn id="28" dur="1" fill="hold">
                                          <p:stCondLst>
                                            <p:cond delay="0"/>
                                          </p:stCondLst>
                                        </p:cTn>
                                        <p:tgtEl>
                                          <p:spTgt spid="23561"/>
                                        </p:tgtEl>
                                        <p:attrNameLst>
                                          <p:attrName>style.visibility</p:attrName>
                                        </p:attrNameLst>
                                      </p:cBhvr>
                                      <p:to>
                                        <p:strVal val="visible"/>
                                      </p:to>
                                    </p:set>
                                    <p:animEffect transition="in" filter="fade">
                                      <p:cBhvr>
                                        <p:cTn id="29" dur="100"/>
                                        <p:tgtEl>
                                          <p:spTgt spid="23561"/>
                                        </p:tgtEl>
                                      </p:cBhvr>
                                    </p:animEffect>
                                    <p:anim calcmode="lin" valueType="num">
                                      <p:cBhvr>
                                        <p:cTn id="30" dur="400" fill="hold"/>
                                        <p:tgtEl>
                                          <p:spTgt spid="23561"/>
                                        </p:tgtEl>
                                        <p:attrNameLst>
                                          <p:attrName>ppt_x</p:attrName>
                                        </p:attrNameLst>
                                      </p:cBhvr>
                                      <p:tavLst>
                                        <p:tav tm="0">
                                          <p:val>
                                            <p:strVal val="#ppt_x"/>
                                          </p:val>
                                        </p:tav>
                                        <p:tav tm="100000">
                                          <p:val>
                                            <p:strVal val="#ppt_x"/>
                                          </p:val>
                                        </p:tav>
                                      </p:tavLst>
                                    </p:anim>
                                    <p:anim calcmode="lin" valueType="num">
                                      <p:cBhvr>
                                        <p:cTn id="31" dur="400" fill="hold"/>
                                        <p:tgtEl>
                                          <p:spTgt spid="23561"/>
                                        </p:tgtEl>
                                        <p:attrNameLst>
                                          <p:attrName>ppt_y</p:attrName>
                                        </p:attrNameLst>
                                      </p:cBhvr>
                                      <p:tavLst>
                                        <p:tav tm="0">
                                          <p:val>
                                            <p:strVal val="#ppt_y+0.31"/>
                                          </p:val>
                                        </p:tav>
                                        <p:tav tm="100000">
                                          <p:val>
                                            <p:strVal val="#ppt_y+0.31"/>
                                          </p:val>
                                        </p:tav>
                                      </p:tavLst>
                                    </p:anim>
                                    <p:anim calcmode="lin" valueType="num">
                                      <p:cBhvr>
                                        <p:cTn id="32" dur="600" decel="50000" fill="hold">
                                          <p:stCondLst>
                                            <p:cond delay="400"/>
                                          </p:stCondLst>
                                        </p:cTn>
                                        <p:tgtEl>
                                          <p:spTgt spid="2356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3" dur="600" decel="50000" fill="hold">
                                          <p:stCondLst>
                                            <p:cond delay="400"/>
                                          </p:stCondLst>
                                        </p:cTn>
                                        <p:tgtEl>
                                          <p:spTgt spid="2356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4" presetID="43" presetClass="entr" presetSubtype="0" fill="hold" nodeType="withEffect">
                                  <p:stCondLst>
                                    <p:cond delay="0"/>
                                  </p:stCondLst>
                                  <p:childTnLst>
                                    <p:set>
                                      <p:cBhvr>
                                        <p:cTn id="35" dur="1" fill="hold">
                                          <p:stCondLst>
                                            <p:cond delay="0"/>
                                          </p:stCondLst>
                                        </p:cTn>
                                        <p:tgtEl>
                                          <p:spTgt spid="23560"/>
                                        </p:tgtEl>
                                        <p:attrNameLst>
                                          <p:attrName>style.visibility</p:attrName>
                                        </p:attrNameLst>
                                      </p:cBhvr>
                                      <p:to>
                                        <p:strVal val="visible"/>
                                      </p:to>
                                    </p:set>
                                    <p:animEffect transition="in" filter="fade">
                                      <p:cBhvr>
                                        <p:cTn id="36" dur="100"/>
                                        <p:tgtEl>
                                          <p:spTgt spid="23560"/>
                                        </p:tgtEl>
                                      </p:cBhvr>
                                    </p:animEffect>
                                    <p:anim calcmode="lin" valueType="num">
                                      <p:cBhvr>
                                        <p:cTn id="37" dur="400" fill="hold"/>
                                        <p:tgtEl>
                                          <p:spTgt spid="23560"/>
                                        </p:tgtEl>
                                        <p:attrNameLst>
                                          <p:attrName>ppt_x</p:attrName>
                                        </p:attrNameLst>
                                      </p:cBhvr>
                                      <p:tavLst>
                                        <p:tav tm="0">
                                          <p:val>
                                            <p:strVal val="#ppt_x"/>
                                          </p:val>
                                        </p:tav>
                                        <p:tav tm="100000">
                                          <p:val>
                                            <p:strVal val="#ppt_x"/>
                                          </p:val>
                                        </p:tav>
                                      </p:tavLst>
                                    </p:anim>
                                    <p:anim calcmode="lin" valueType="num">
                                      <p:cBhvr>
                                        <p:cTn id="38" dur="400" fill="hold"/>
                                        <p:tgtEl>
                                          <p:spTgt spid="23560"/>
                                        </p:tgtEl>
                                        <p:attrNameLst>
                                          <p:attrName>ppt_y</p:attrName>
                                        </p:attrNameLst>
                                      </p:cBhvr>
                                      <p:tavLst>
                                        <p:tav tm="0">
                                          <p:val>
                                            <p:strVal val="#ppt_y+0.31"/>
                                          </p:val>
                                        </p:tav>
                                        <p:tav tm="100000">
                                          <p:val>
                                            <p:strVal val="#ppt_y+0.31"/>
                                          </p:val>
                                        </p:tav>
                                      </p:tavLst>
                                    </p:anim>
                                    <p:anim calcmode="lin" valueType="num">
                                      <p:cBhvr>
                                        <p:cTn id="39" dur="600" decel="50000" fill="hold">
                                          <p:stCondLst>
                                            <p:cond delay="400"/>
                                          </p:stCondLst>
                                        </p:cTn>
                                        <p:tgtEl>
                                          <p:spTgt spid="2356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0" dur="600" decel="50000" fill="hold">
                                          <p:stCondLst>
                                            <p:cond delay="400"/>
                                          </p:stCondLst>
                                        </p:cTn>
                                        <p:tgtEl>
                                          <p:spTgt spid="2356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8" presetClass="entr" presetSubtype="16" fill="hold" grpId="0" nodeType="clickEffect">
                                  <p:stCondLst>
                                    <p:cond delay="0"/>
                                  </p:stCondLst>
                                  <p:childTnLst>
                                    <p:set>
                                      <p:cBhvr>
                                        <p:cTn id="44" dur="1" fill="hold">
                                          <p:stCondLst>
                                            <p:cond delay="0"/>
                                          </p:stCondLst>
                                        </p:cTn>
                                        <p:tgtEl>
                                          <p:spTgt spid="23563"/>
                                        </p:tgtEl>
                                        <p:attrNameLst>
                                          <p:attrName>style.visibility</p:attrName>
                                        </p:attrNameLst>
                                      </p:cBhvr>
                                      <p:to>
                                        <p:strVal val="visible"/>
                                      </p:to>
                                    </p:set>
                                    <p:animEffect transition="in" filter="diamond(in)">
                                      <p:cBhvr>
                                        <p:cTn id="45" dur="2000"/>
                                        <p:tgtEl>
                                          <p:spTgt spid="23563"/>
                                        </p:tgtEl>
                                      </p:cBhvr>
                                    </p:animEffect>
                                  </p:childTnLst>
                                </p:cTn>
                              </p:par>
                              <p:par>
                                <p:cTn id="46" presetID="8" presetClass="entr" presetSubtype="16" fill="hold" grpId="0" nodeType="withEffect">
                                  <p:stCondLst>
                                    <p:cond delay="0"/>
                                  </p:stCondLst>
                                  <p:childTnLst>
                                    <p:set>
                                      <p:cBhvr>
                                        <p:cTn id="47" dur="1" fill="hold">
                                          <p:stCondLst>
                                            <p:cond delay="0"/>
                                          </p:stCondLst>
                                        </p:cTn>
                                        <p:tgtEl>
                                          <p:spTgt spid="23562"/>
                                        </p:tgtEl>
                                        <p:attrNameLst>
                                          <p:attrName>style.visibility</p:attrName>
                                        </p:attrNameLst>
                                      </p:cBhvr>
                                      <p:to>
                                        <p:strVal val="visible"/>
                                      </p:to>
                                    </p:set>
                                    <p:animEffect transition="in" filter="diamond(in)">
                                      <p:cBhvr>
                                        <p:cTn id="48" dur="2000"/>
                                        <p:tgtEl>
                                          <p:spTgt spid="23562"/>
                                        </p:tgtEl>
                                      </p:cBhvr>
                                    </p:animEffect>
                                  </p:childTnLst>
                                </p:cTn>
                              </p:par>
                            </p:childTnLst>
                          </p:cTn>
                        </p:par>
                      </p:childTnLst>
                    </p:cTn>
                  </p:par>
                  <p:par>
                    <p:cTn id="49" fill="hold">
                      <p:stCondLst>
                        <p:cond delay="indefinite"/>
                      </p:stCondLst>
                      <p:childTnLst>
                        <p:par>
                          <p:cTn id="50" fill="hold">
                            <p:stCondLst>
                              <p:cond delay="0"/>
                            </p:stCondLst>
                            <p:childTnLst>
                              <p:par>
                                <p:cTn id="51" presetID="52" presetClass="entr" presetSubtype="0" fill="hold" grpId="0" nodeType="clickEffect">
                                  <p:stCondLst>
                                    <p:cond delay="0"/>
                                  </p:stCondLst>
                                  <p:childTnLst>
                                    <p:set>
                                      <p:cBhvr>
                                        <p:cTn id="52" dur="1" fill="hold">
                                          <p:stCondLst>
                                            <p:cond delay="0"/>
                                          </p:stCondLst>
                                        </p:cTn>
                                        <p:tgtEl>
                                          <p:spTgt spid="23566"/>
                                        </p:tgtEl>
                                        <p:attrNameLst>
                                          <p:attrName>style.visibility</p:attrName>
                                        </p:attrNameLst>
                                      </p:cBhvr>
                                      <p:to>
                                        <p:strVal val="visible"/>
                                      </p:to>
                                    </p:set>
                                    <p:animScale>
                                      <p:cBhvr>
                                        <p:cTn id="53" dur="1000" decel="50000" fill="hold">
                                          <p:stCondLst>
                                            <p:cond delay="0"/>
                                          </p:stCondLst>
                                        </p:cTn>
                                        <p:tgtEl>
                                          <p:spTgt spid="235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54" dur="1000" decel="50000" fill="hold">
                                          <p:stCondLst>
                                            <p:cond delay="0"/>
                                          </p:stCondLst>
                                        </p:cTn>
                                        <p:tgtEl>
                                          <p:spTgt spid="23566"/>
                                        </p:tgtEl>
                                        <p:attrNameLst>
                                          <p:attrName>ppt_x</p:attrName>
                                          <p:attrName>ppt_y</p:attrName>
                                        </p:attrNameLst>
                                      </p:cBhvr>
                                    </p:animMotion>
                                    <p:animEffect transition="in" filter="fade">
                                      <p:cBhvr>
                                        <p:cTn id="55" dur="1000"/>
                                        <p:tgtEl>
                                          <p:spTgt spid="23566"/>
                                        </p:tgtEl>
                                      </p:cBhvr>
                                    </p:animEffect>
                                  </p:childTnLst>
                                </p:cTn>
                              </p:par>
                            </p:childTnLst>
                          </p:cTn>
                        </p:par>
                      </p:childTnLst>
                    </p:cTn>
                  </p:par>
                  <p:par>
                    <p:cTn id="56" fill="hold">
                      <p:stCondLst>
                        <p:cond delay="indefinite"/>
                      </p:stCondLst>
                      <p:childTnLst>
                        <p:par>
                          <p:cTn id="57" fill="hold">
                            <p:stCondLst>
                              <p:cond delay="0"/>
                            </p:stCondLst>
                            <p:childTnLst>
                              <p:par>
                                <p:cTn id="58" presetID="4" presetClass="entr" presetSubtype="16" fill="hold" nodeType="clickEffect">
                                  <p:stCondLst>
                                    <p:cond delay="0"/>
                                  </p:stCondLst>
                                  <p:childTnLst>
                                    <p:set>
                                      <p:cBhvr>
                                        <p:cTn id="59" dur="1" fill="hold">
                                          <p:stCondLst>
                                            <p:cond delay="0"/>
                                          </p:stCondLst>
                                        </p:cTn>
                                        <p:tgtEl>
                                          <p:spTgt spid="28676"/>
                                        </p:tgtEl>
                                        <p:attrNameLst>
                                          <p:attrName>style.visibility</p:attrName>
                                        </p:attrNameLst>
                                      </p:cBhvr>
                                      <p:to>
                                        <p:strVal val="visible"/>
                                      </p:to>
                                    </p:set>
                                    <p:animEffect transition="in" filter="box(in)">
                                      <p:cBhvr>
                                        <p:cTn id="60" dur="5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nimBg="1"/>
      <p:bldP spid="23558" grpId="0" animBg="1"/>
      <p:bldP spid="23562" grpId="0" animBg="1"/>
      <p:bldP spid="23563" grpId="0" animBg="1"/>
      <p:bldP spid="23564" grpId="0" animBg="1"/>
      <p:bldP spid="23565" grpId="0" animBg="1"/>
      <p:bldP spid="2356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p:cNvSpPr>
          <p:nvPr>
            <p:ph type="title"/>
          </p:nvPr>
        </p:nvSpPr>
        <p:spPr>
          <a:ln/>
        </p:spPr>
        <p:txBody>
          <a:bodyPr vert="horz" wrap="square" lIns="0" tIns="45720" rIns="0" bIns="0" rtlCol="0" anchor="b">
            <a:normAutofit/>
          </a:bodyPr>
          <a:lstStyle/>
          <a:p>
            <a:r>
              <a:rPr dirty="0">
                <a:latin typeface="Times New Roman" panose="02020603050405020304" pitchFamily="18" charset="0"/>
                <a:cs typeface="Times New Roman" panose="02020603050405020304" pitchFamily="18" charset="0"/>
              </a:rPr>
              <a:t>Thí nghiệm 2: Ở cá Rô phi</a:t>
            </a:r>
          </a:p>
        </p:txBody>
      </p:sp>
      <p:sp>
        <p:nvSpPr>
          <p:cNvPr id="28675" name="Rectangle 6"/>
          <p:cNvSpPr/>
          <p:nvPr/>
        </p:nvSpPr>
        <p:spPr>
          <a:xfrm>
            <a:off x="6019800" y="1676400"/>
            <a:ext cx="4495800" cy="4724400"/>
          </a:xfrm>
          <a:prstGeom prst="rect">
            <a:avLst/>
          </a:prstGeom>
          <a:solidFill>
            <a:srgbClr val="FFFFFF"/>
          </a:solidFill>
          <a:ln w="9525">
            <a:noFill/>
          </a:ln>
        </p:spPr>
        <p:txBody>
          <a:bodyPr wrap="none" anchor="ctr"/>
          <a:lstStyle/>
          <a:p>
            <a:pPr algn="ctr"/>
            <a:endParaRPr lang="vi-VN" altLang="x-none" b="1" dirty="0">
              <a:solidFill>
                <a:srgbClr val="FF3300"/>
              </a:solidFill>
              <a:latin typeface="Times New Roman" panose="02020603050405020304" pitchFamily="18" charset="0"/>
            </a:endParaRPr>
          </a:p>
        </p:txBody>
      </p:sp>
      <p:pic>
        <p:nvPicPr>
          <p:cNvPr id="28676" name="Picture 4" descr="AG00218_">
            <a:hlinkClick r:id="rId2" action="ppaction://hlinkfile"/>
          </p:cNvPr>
          <p:cNvPicPr>
            <a:picLocks noChangeAspect="1"/>
          </p:cNvPicPr>
          <p:nvPr/>
        </p:nvPicPr>
        <p:blipFill>
          <a:blip r:embed="rId3"/>
          <a:stretch>
            <a:fillRect/>
          </a:stretch>
        </p:blipFill>
        <p:spPr>
          <a:xfrm>
            <a:off x="8534400" y="5648326"/>
            <a:ext cx="571500" cy="523875"/>
          </a:xfrm>
          <a:prstGeom prst="rect">
            <a:avLst/>
          </a:prstGeom>
          <a:noFill/>
          <a:ln w="9525">
            <a:noFill/>
          </a:ln>
        </p:spPr>
      </p:pic>
      <p:pic>
        <p:nvPicPr>
          <p:cNvPr id="28677" name="Picture 3"/>
          <p:cNvPicPr>
            <a:picLocks noGrp="1" noChangeAspect="1"/>
          </p:cNvPicPr>
          <p:nvPr>
            <p:ph idx="1"/>
          </p:nvPr>
        </p:nvPicPr>
        <p:blipFill>
          <a:blip r:embed="rId4"/>
          <a:srcRect/>
          <a:stretch>
            <a:fillRect/>
          </a:stretch>
        </p:blipFill>
        <p:spPr>
          <a:xfrm>
            <a:off x="2133600" y="1905000"/>
            <a:ext cx="3657600" cy="4572000"/>
          </a:xfrm>
          <a:ln/>
        </p:spPr>
      </p:pic>
      <p:sp>
        <p:nvSpPr>
          <p:cNvPr id="24586" name="Rectangle 10"/>
          <p:cNvSpPr/>
          <p:nvPr/>
        </p:nvSpPr>
        <p:spPr>
          <a:xfrm>
            <a:off x="6096000" y="1693864"/>
            <a:ext cx="4267200" cy="4524315"/>
          </a:xfrm>
          <a:prstGeom prst="rect">
            <a:avLst/>
          </a:prstGeom>
          <a:noFill/>
          <a:ln w="9525">
            <a:noFill/>
          </a:ln>
        </p:spPr>
        <p:txBody>
          <a:bodyPr>
            <a:spAutoFit/>
          </a:bodyPr>
          <a:lstStyle/>
          <a:p>
            <a:pPr algn="just"/>
            <a:r>
              <a:rPr sz="3200" b="1" dirty="0">
                <a:latin typeface="Times New Roman" panose="02020603050405020304" pitchFamily="18" charset="0"/>
              </a:rPr>
              <a:t>- Nguồn gốc : Vùng xích đạo có nhiệt độ tb 30</a:t>
            </a:r>
            <a:r>
              <a:rPr sz="3200" b="1" baseline="30000" dirty="0">
                <a:latin typeface="Times New Roman" panose="02020603050405020304" pitchFamily="18" charset="0"/>
              </a:rPr>
              <a:t>o</a:t>
            </a:r>
            <a:r>
              <a:rPr sz="3200" b="1" dirty="0">
                <a:latin typeface="Times New Roman" panose="02020603050405020304" pitchFamily="18" charset="0"/>
              </a:rPr>
              <a:t>C</a:t>
            </a:r>
          </a:p>
          <a:p>
            <a:pPr algn="just"/>
            <a:r>
              <a:rPr sz="3200" b="1" dirty="0">
                <a:latin typeface="Times New Roman" panose="02020603050405020304" pitchFamily="18" charset="0"/>
              </a:rPr>
              <a:t>- Đẻ 11 lứa/ năm. Đẻ quanh năm</a:t>
            </a:r>
          </a:p>
          <a:p>
            <a:pPr algn="just"/>
            <a:r>
              <a:rPr sz="3200" b="1" dirty="0">
                <a:latin typeface="Times New Roman" panose="02020603050405020304" pitchFamily="18" charset="0"/>
              </a:rPr>
              <a:t>- Ở 16-18 </a:t>
            </a:r>
            <a:r>
              <a:rPr sz="3200" b="1" baseline="30000" dirty="0">
                <a:latin typeface="Times New Roman" panose="02020603050405020304" pitchFamily="18" charset="0"/>
              </a:rPr>
              <a:t>o</a:t>
            </a:r>
            <a:r>
              <a:rPr sz="3200" b="1" dirty="0">
                <a:latin typeface="Times New Roman" panose="02020603050405020304" pitchFamily="18" charset="0"/>
              </a:rPr>
              <a:t> C: -&gt; ngừng đẻ</a:t>
            </a:r>
            <a:r>
              <a:rPr sz="3200" dirty="0">
                <a:latin typeface="Times New Roman" panose="02020603050405020304" pitchFamily="18" charset="0"/>
              </a:rPr>
              <a:t>.</a:t>
            </a:r>
          </a:p>
          <a:p>
            <a:pPr algn="just"/>
            <a:r>
              <a:rPr sz="3200" dirty="0">
                <a:solidFill>
                  <a:srgbClr val="FF3300"/>
                </a:solidFill>
                <a:latin typeface="Times New Roman" panose="02020603050405020304" pitchFamily="18" charset="0"/>
              </a:rPr>
              <a:t>-&gt;</a:t>
            </a:r>
            <a:r>
              <a:rPr sz="3200" b="1" dirty="0">
                <a:solidFill>
                  <a:srgbClr val="FF3300"/>
                </a:solidFill>
                <a:latin typeface="Times New Roman" panose="02020603050405020304" pitchFamily="18" charset="0"/>
              </a:rPr>
              <a:t>SS của ĐV phụ thuộc </a:t>
            </a:r>
          </a:p>
          <a:p>
            <a:pPr algn="just"/>
            <a:r>
              <a:rPr sz="3200" b="1" dirty="0">
                <a:solidFill>
                  <a:srgbClr val="FF3300"/>
                </a:solidFill>
                <a:latin typeface="Times New Roman" panose="02020603050405020304" pitchFamily="18" charset="0"/>
              </a:rPr>
              <a:t>vào nhiệt độ</a:t>
            </a:r>
          </a:p>
        </p:txBody>
      </p:sp>
    </p:spTree>
    <p:extLst>
      <p:ext uri="{BB962C8B-B14F-4D97-AF65-F5344CB8AC3E}">
        <p14:creationId xmlns:p14="http://schemas.microsoft.com/office/powerpoint/2010/main" val="177855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586">
                                            <p:txEl>
                                              <p:pRg st="0" end="0"/>
                                            </p:txEl>
                                          </p:spTgt>
                                        </p:tgtEl>
                                        <p:attrNameLst>
                                          <p:attrName>style.visibility</p:attrName>
                                        </p:attrNameLst>
                                      </p:cBhvr>
                                      <p:to>
                                        <p:strVal val="visible"/>
                                      </p:to>
                                    </p:set>
                                    <p:anim calcmode="lin" valueType="num">
                                      <p:cBhvr additive="base">
                                        <p:cTn id="7" dur="500" fill="hold"/>
                                        <p:tgtEl>
                                          <p:spTgt spid="2458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8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28676"/>
                                        </p:tgtEl>
                                        <p:attrNameLst>
                                          <p:attrName>style.visibility</p:attrName>
                                        </p:attrNameLst>
                                      </p:cBhvr>
                                      <p:to>
                                        <p:strVal val="visible"/>
                                      </p:to>
                                    </p:set>
                                    <p:animEffect transition="in" filter="diamond(in)">
                                      <p:cBhvr>
                                        <p:cTn id="13" dur="2000"/>
                                        <p:tgtEl>
                                          <p:spTgt spid="28676"/>
                                        </p:tgtEl>
                                      </p:cBhvr>
                                    </p:animEffect>
                                  </p:childTnLst>
                                </p:cTn>
                              </p:par>
                              <p:par>
                                <p:cTn id="14" presetID="2" presetClass="entr" presetSubtype="4" fill="hold" nodeType="withEffect">
                                  <p:stCondLst>
                                    <p:cond delay="0"/>
                                  </p:stCondLst>
                                  <p:childTnLst>
                                    <p:set>
                                      <p:cBhvr>
                                        <p:cTn id="15" dur="1" fill="hold">
                                          <p:stCondLst>
                                            <p:cond delay="0"/>
                                          </p:stCondLst>
                                        </p:cTn>
                                        <p:tgtEl>
                                          <p:spTgt spid="24586">
                                            <p:txEl>
                                              <p:pRg st="1" end="1"/>
                                            </p:txEl>
                                          </p:spTgt>
                                        </p:tgtEl>
                                        <p:attrNameLst>
                                          <p:attrName>style.visibility</p:attrName>
                                        </p:attrNameLst>
                                      </p:cBhvr>
                                      <p:to>
                                        <p:strVal val="visible"/>
                                      </p:to>
                                    </p:set>
                                    <p:anim calcmode="lin" valueType="num">
                                      <p:cBhvr additive="base">
                                        <p:cTn id="16" dur="500" fill="hold"/>
                                        <p:tgtEl>
                                          <p:spTgt spid="24586">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458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4586">
                                            <p:txEl>
                                              <p:pRg st="2" end="2"/>
                                            </p:txEl>
                                          </p:spTgt>
                                        </p:tgtEl>
                                        <p:attrNameLst>
                                          <p:attrName>style.visibility</p:attrName>
                                        </p:attrNameLst>
                                      </p:cBhvr>
                                      <p:to>
                                        <p:strVal val="visible"/>
                                      </p:to>
                                    </p:set>
                                    <p:animEffect transition="in" filter="checkerboard(across)">
                                      <p:cBhvr>
                                        <p:cTn id="22" dur="500"/>
                                        <p:tgtEl>
                                          <p:spTgt spid="2458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24586">
                                            <p:txEl>
                                              <p:pRg st="3" end="3"/>
                                            </p:txEl>
                                          </p:spTgt>
                                        </p:tgtEl>
                                        <p:attrNameLst>
                                          <p:attrName>style.visibility</p:attrName>
                                        </p:attrNameLst>
                                      </p:cBhvr>
                                      <p:to>
                                        <p:strVal val="visible"/>
                                      </p:to>
                                    </p:set>
                                    <p:animEffect transition="in" filter="diamond(in)">
                                      <p:cBhvr>
                                        <p:cTn id="27" dur="2000"/>
                                        <p:tgtEl>
                                          <p:spTgt spid="24586">
                                            <p:txEl>
                                              <p:pRg st="3" end="3"/>
                                            </p:txEl>
                                          </p:spTgt>
                                        </p:tgtEl>
                                      </p:cBhvr>
                                    </p:animEffect>
                                  </p:childTnLst>
                                </p:cTn>
                              </p:par>
                              <p:par>
                                <p:cTn id="28" presetID="8" presetClass="entr" presetSubtype="16" fill="hold" nodeType="withEffect">
                                  <p:stCondLst>
                                    <p:cond delay="0"/>
                                  </p:stCondLst>
                                  <p:childTnLst>
                                    <p:set>
                                      <p:cBhvr>
                                        <p:cTn id="29" dur="1" fill="hold">
                                          <p:stCondLst>
                                            <p:cond delay="0"/>
                                          </p:stCondLst>
                                        </p:cTn>
                                        <p:tgtEl>
                                          <p:spTgt spid="24586">
                                            <p:txEl>
                                              <p:pRg st="4" end="4"/>
                                            </p:txEl>
                                          </p:spTgt>
                                        </p:tgtEl>
                                        <p:attrNameLst>
                                          <p:attrName>style.visibility</p:attrName>
                                        </p:attrNameLst>
                                      </p:cBhvr>
                                      <p:to>
                                        <p:strVal val="visible"/>
                                      </p:to>
                                    </p:set>
                                    <p:animEffect transition="in" filter="diamond(in)">
                                      <p:cBhvr>
                                        <p:cTn id="30" dur="2000"/>
                                        <p:tgtEl>
                                          <p:spTgt spid="2458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p:cNvSpPr>
          <p:nvPr>
            <p:ph type="title"/>
          </p:nvPr>
        </p:nvSpPr>
        <p:spPr>
          <a:xfrm>
            <a:off x="2209800" y="228600"/>
            <a:ext cx="8229600" cy="1143000"/>
          </a:xfrm>
          <a:ln/>
        </p:spPr>
        <p:txBody>
          <a:bodyPr vert="horz" wrap="square" lIns="0" tIns="45720" rIns="0" bIns="0" rtlCol="0" anchor="b">
            <a:normAutofit/>
          </a:bodyPr>
          <a:lstStyle/>
          <a:p>
            <a:r>
              <a:rPr dirty="0">
                <a:latin typeface="Times New Roman" panose="02020603050405020304" pitchFamily="18" charset="0"/>
                <a:cs typeface="Times New Roman" panose="02020603050405020304" pitchFamily="18" charset="0"/>
              </a:rPr>
              <a:t>Thí nghiệm 3: Ở Cóc.</a:t>
            </a:r>
          </a:p>
        </p:txBody>
      </p:sp>
      <p:pic>
        <p:nvPicPr>
          <p:cNvPr id="29699" name="Picture 3"/>
          <p:cNvPicPr>
            <a:picLocks noGrp="1" noChangeAspect="1"/>
          </p:cNvPicPr>
          <p:nvPr>
            <p:ph idx="1"/>
          </p:nvPr>
        </p:nvPicPr>
        <p:blipFill>
          <a:blip r:embed="rId2"/>
          <a:srcRect/>
          <a:stretch>
            <a:fillRect/>
          </a:stretch>
        </p:blipFill>
        <p:spPr>
          <a:xfrm>
            <a:off x="1524000" y="1905001"/>
            <a:ext cx="4114800" cy="4525963"/>
          </a:xfrm>
          <a:ln/>
        </p:spPr>
      </p:pic>
      <p:sp>
        <p:nvSpPr>
          <p:cNvPr id="25604" name="Rectangle 4"/>
          <p:cNvSpPr/>
          <p:nvPr/>
        </p:nvSpPr>
        <p:spPr>
          <a:xfrm>
            <a:off x="5791200" y="1295400"/>
            <a:ext cx="4495800" cy="5334000"/>
          </a:xfrm>
          <a:prstGeom prst="rect">
            <a:avLst/>
          </a:prstGeom>
          <a:solidFill>
            <a:srgbClr val="FFFFFF"/>
          </a:solidFill>
          <a:ln w="9525">
            <a:noFill/>
          </a:ln>
        </p:spPr>
        <p:txBody>
          <a:bodyPr wrap="none" anchor="ctr"/>
          <a:lstStyle/>
          <a:p>
            <a:pPr algn="ctr"/>
            <a:endParaRPr sz="3600" b="1" dirty="0">
              <a:solidFill>
                <a:srgbClr val="FF3300"/>
              </a:solidFill>
              <a:latin typeface="Times New Roman" panose="02020603050405020304" pitchFamily="18" charset="0"/>
              <a:sym typeface="Wingdings" panose="05000000000000000000" pitchFamily="2" charset="2"/>
            </a:endParaRPr>
          </a:p>
          <a:p>
            <a:pPr algn="ctr"/>
            <a:endParaRPr sz="3600" b="1" dirty="0">
              <a:solidFill>
                <a:srgbClr val="FF3300"/>
              </a:solidFill>
              <a:latin typeface="Times New Roman" panose="02020603050405020304" pitchFamily="18" charset="0"/>
              <a:sym typeface="Wingdings" panose="05000000000000000000" pitchFamily="2" charset="2"/>
            </a:endParaRPr>
          </a:p>
        </p:txBody>
      </p:sp>
      <p:sp>
        <p:nvSpPr>
          <p:cNvPr id="25606" name="Text Box 6"/>
          <p:cNvSpPr txBox="1"/>
          <p:nvPr/>
        </p:nvSpPr>
        <p:spPr>
          <a:xfrm>
            <a:off x="5638800" y="1336675"/>
            <a:ext cx="4648200" cy="5509200"/>
          </a:xfrm>
          <a:prstGeom prst="rect">
            <a:avLst/>
          </a:prstGeom>
          <a:solidFill>
            <a:srgbClr val="FFFFFF"/>
          </a:solidFill>
          <a:ln w="9525">
            <a:noFill/>
          </a:ln>
        </p:spPr>
        <p:txBody>
          <a:bodyPr>
            <a:spAutoFit/>
          </a:bodyPr>
          <a:lstStyle/>
          <a:p>
            <a:pPr algn="just">
              <a:buChar char="-"/>
            </a:pPr>
            <a:r>
              <a:rPr sz="3200" b="1" dirty="0">
                <a:latin typeface="Times New Roman" panose="02020603050405020304" pitchFamily="18" charset="0"/>
              </a:rPr>
              <a:t> Đẻ rộ trong tháng 4 </a:t>
            </a:r>
            <a:r>
              <a:rPr sz="3200" b="1" dirty="0">
                <a:latin typeface="Times New Roman" panose="02020603050405020304" pitchFamily="18" charset="0"/>
                <a:sym typeface="Wingdings" panose="05000000000000000000" pitchFamily="2" charset="2"/>
              </a:rPr>
              <a:t>khối lượng 2 buồng trứng giảm</a:t>
            </a:r>
            <a:endParaRPr sz="3200" b="1" dirty="0">
              <a:latin typeface="Times New Roman" panose="02020603050405020304" pitchFamily="18" charset="0"/>
            </a:endParaRPr>
          </a:p>
          <a:p>
            <a:pPr algn="just">
              <a:buChar char="-"/>
            </a:pPr>
            <a:r>
              <a:rPr sz="3200" b="1" dirty="0">
                <a:latin typeface="Times New Roman" panose="02020603050405020304" pitchFamily="18" charset="0"/>
              </a:rPr>
              <a:t> Sau đó, nếu được ăn uống đầy đủ -&gt; </a:t>
            </a:r>
            <a:r>
              <a:rPr sz="3200" b="1" dirty="0">
                <a:latin typeface="Times New Roman" panose="02020603050405020304" pitchFamily="18" charset="0"/>
                <a:sym typeface="Wingdings" panose="05000000000000000000" pitchFamily="2" charset="2"/>
              </a:rPr>
              <a:t>buồng trứng phục hồi khối lượng -&gt; lại có khả năng sinh đẻ</a:t>
            </a:r>
          </a:p>
          <a:p>
            <a:pPr algn="just"/>
            <a:r>
              <a:rPr sz="3200" dirty="0">
                <a:solidFill>
                  <a:srgbClr val="FF3300"/>
                </a:solidFill>
                <a:latin typeface="Times New Roman" panose="02020603050405020304" pitchFamily="18" charset="0"/>
              </a:rPr>
              <a:t>-&gt;</a:t>
            </a:r>
            <a:r>
              <a:rPr sz="3200" b="1" dirty="0">
                <a:solidFill>
                  <a:srgbClr val="FF3300"/>
                </a:solidFill>
                <a:latin typeface="Times New Roman" panose="02020603050405020304" pitchFamily="18" charset="0"/>
              </a:rPr>
              <a:t>SS của ĐV phụ thuộc </a:t>
            </a:r>
          </a:p>
          <a:p>
            <a:pPr algn="just"/>
            <a:r>
              <a:rPr sz="3200" b="1" dirty="0">
                <a:solidFill>
                  <a:srgbClr val="FF3300"/>
                </a:solidFill>
                <a:latin typeface="Times New Roman" panose="02020603050405020304" pitchFamily="18" charset="0"/>
              </a:rPr>
              <a:t>vào chế độ dinh dưỡng</a:t>
            </a:r>
          </a:p>
          <a:p>
            <a:pPr algn="just"/>
            <a:endParaRPr sz="3200" b="1" dirty="0">
              <a:solidFill>
                <a:srgbClr val="FF3300"/>
              </a:solidFill>
              <a:latin typeface="Times New Roman" panose="02020603050405020304" pitchFamily="18" charset="0"/>
            </a:endParaRPr>
          </a:p>
        </p:txBody>
      </p:sp>
      <p:pic>
        <p:nvPicPr>
          <p:cNvPr id="28676" name="Picture 4" descr="AG00218_">
            <a:hlinkClick r:id="rId3" action="ppaction://hlinkfile"/>
          </p:cNvPr>
          <p:cNvPicPr>
            <a:picLocks noChangeAspect="1"/>
          </p:cNvPicPr>
          <p:nvPr/>
        </p:nvPicPr>
        <p:blipFill>
          <a:blip r:embed="rId4"/>
          <a:stretch>
            <a:fillRect/>
          </a:stretch>
        </p:blipFill>
        <p:spPr>
          <a:xfrm>
            <a:off x="9753600" y="5867401"/>
            <a:ext cx="457200" cy="523875"/>
          </a:xfrm>
          <a:prstGeom prst="rect">
            <a:avLst/>
          </a:prstGeom>
          <a:noFill/>
          <a:ln w="9525">
            <a:noFill/>
          </a:ln>
        </p:spPr>
      </p:pic>
    </p:spTree>
    <p:extLst>
      <p:ext uri="{BB962C8B-B14F-4D97-AF65-F5344CB8AC3E}">
        <p14:creationId xmlns:p14="http://schemas.microsoft.com/office/powerpoint/2010/main" val="63207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5604"/>
                                        </p:tgtEl>
                                        <p:attrNameLst>
                                          <p:attrName>style.visibility</p:attrName>
                                        </p:attrNameLst>
                                      </p:cBhvr>
                                      <p:to>
                                        <p:strVal val="visible"/>
                                      </p:to>
                                    </p:set>
                                    <p:animEffect transition="in" filter="fade">
                                      <p:cBhvr>
                                        <p:cTn id="7" dur="800" decel="100000"/>
                                        <p:tgtEl>
                                          <p:spTgt spid="25604"/>
                                        </p:tgtEl>
                                      </p:cBhvr>
                                    </p:animEffect>
                                    <p:anim calcmode="lin" valueType="num">
                                      <p:cBhvr>
                                        <p:cTn id="8" dur="800" decel="100000" fill="hold"/>
                                        <p:tgtEl>
                                          <p:spTgt spid="25604"/>
                                        </p:tgtEl>
                                        <p:attrNameLst>
                                          <p:attrName>style.rotation</p:attrName>
                                        </p:attrNameLst>
                                      </p:cBhvr>
                                      <p:tavLst>
                                        <p:tav tm="0">
                                          <p:val>
                                            <p:fltVal val="-90"/>
                                          </p:val>
                                        </p:tav>
                                        <p:tav tm="100000">
                                          <p:val>
                                            <p:fltVal val="0"/>
                                          </p:val>
                                        </p:tav>
                                      </p:tavLst>
                                    </p:anim>
                                    <p:anim calcmode="lin" valueType="num">
                                      <p:cBhvr>
                                        <p:cTn id="9" dur="800" decel="100000" fill="hold"/>
                                        <p:tgtEl>
                                          <p:spTgt spid="25604"/>
                                        </p:tgtEl>
                                        <p:attrNameLst>
                                          <p:attrName>ppt_x</p:attrName>
                                        </p:attrNameLst>
                                      </p:cBhvr>
                                      <p:tavLst>
                                        <p:tav tm="0">
                                          <p:val>
                                            <p:strVal val="#ppt_x+0.4"/>
                                          </p:val>
                                        </p:tav>
                                        <p:tav tm="100000">
                                          <p:val>
                                            <p:strVal val="#ppt_x-0.05"/>
                                          </p:val>
                                        </p:tav>
                                      </p:tavLst>
                                    </p:anim>
                                    <p:anim calcmode="lin" valueType="num">
                                      <p:cBhvr>
                                        <p:cTn id="10" dur="800" decel="100000" fill="hold"/>
                                        <p:tgtEl>
                                          <p:spTgt spid="2560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560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560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25606">
                                            <p:txEl>
                                              <p:pRg st="0" end="0"/>
                                            </p:txEl>
                                          </p:spTgt>
                                        </p:tgtEl>
                                        <p:attrNameLst>
                                          <p:attrName>style.visibility</p:attrName>
                                        </p:attrNameLst>
                                      </p:cBhvr>
                                      <p:to>
                                        <p:strVal val="visible"/>
                                      </p:to>
                                    </p:set>
                                    <p:anim calcmode="lin" valueType="num">
                                      <p:cBhvr>
                                        <p:cTn id="17" dur="1000" fill="hold"/>
                                        <p:tgtEl>
                                          <p:spTgt spid="25606">
                                            <p:txEl>
                                              <p:pRg st="0" end="0"/>
                                            </p:txEl>
                                          </p:spTgt>
                                        </p:tgtEl>
                                        <p:attrNameLst>
                                          <p:attrName>ppt_w</p:attrName>
                                        </p:attrNameLst>
                                      </p:cBhvr>
                                      <p:tavLst>
                                        <p:tav tm="0">
                                          <p:val>
                                            <p:strVal val="#ppt_w*0.70"/>
                                          </p:val>
                                        </p:tav>
                                        <p:tav tm="100000">
                                          <p:val>
                                            <p:strVal val="#ppt_w"/>
                                          </p:val>
                                        </p:tav>
                                      </p:tavLst>
                                    </p:anim>
                                    <p:anim calcmode="lin" valueType="num">
                                      <p:cBhvr>
                                        <p:cTn id="18" dur="1000" fill="hold"/>
                                        <p:tgtEl>
                                          <p:spTgt spid="25606">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2560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5606">
                                            <p:txEl>
                                              <p:pRg st="1" end="1"/>
                                            </p:txEl>
                                          </p:spTgt>
                                        </p:tgtEl>
                                        <p:attrNameLst>
                                          <p:attrName>style.visibility</p:attrName>
                                        </p:attrNameLst>
                                      </p:cBhvr>
                                      <p:to>
                                        <p:strVal val="visible"/>
                                      </p:to>
                                    </p:set>
                                    <p:anim calcmode="lin" valueType="num">
                                      <p:cBhvr additive="base">
                                        <p:cTn id="24" dur="500" fill="hold"/>
                                        <p:tgtEl>
                                          <p:spTgt spid="25606">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560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25606">
                                            <p:txEl>
                                              <p:pRg st="2" end="2"/>
                                            </p:txEl>
                                          </p:spTgt>
                                        </p:tgtEl>
                                        <p:attrNameLst>
                                          <p:attrName>style.visibility</p:attrName>
                                        </p:attrNameLst>
                                      </p:cBhvr>
                                      <p:to>
                                        <p:strVal val="visible"/>
                                      </p:to>
                                    </p:set>
                                    <p:animEffect transition="in" filter="slide(fromBottom)">
                                      <p:cBhvr>
                                        <p:cTn id="30" dur="500"/>
                                        <p:tgtEl>
                                          <p:spTgt spid="25606">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25606">
                                            <p:txEl>
                                              <p:pRg st="3" end="3"/>
                                            </p:txEl>
                                          </p:spTgt>
                                        </p:tgtEl>
                                        <p:attrNameLst>
                                          <p:attrName>style.visibility</p:attrName>
                                        </p:attrNameLst>
                                      </p:cBhvr>
                                      <p:to>
                                        <p:strVal val="visible"/>
                                      </p:to>
                                    </p:set>
                                    <p:animEffect transition="in" filter="slide(fromBottom)">
                                      <p:cBhvr>
                                        <p:cTn id="35" dur="500"/>
                                        <p:tgtEl>
                                          <p:spTgt spid="25606">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nodeType="clickEffect">
                                  <p:stCondLst>
                                    <p:cond delay="0"/>
                                  </p:stCondLst>
                                  <p:childTnLst>
                                    <p:set>
                                      <p:cBhvr>
                                        <p:cTn id="39" dur="1" fill="hold">
                                          <p:stCondLst>
                                            <p:cond delay="0"/>
                                          </p:stCondLst>
                                        </p:cTn>
                                        <p:tgtEl>
                                          <p:spTgt spid="28676"/>
                                        </p:tgtEl>
                                        <p:attrNameLst>
                                          <p:attrName>style.visibility</p:attrName>
                                        </p:attrNameLst>
                                      </p:cBhvr>
                                      <p:to>
                                        <p:strVal val="visible"/>
                                      </p:to>
                                    </p:set>
                                    <p:animEffect transition="in" filter="slide(fromBottom)">
                                      <p:cBhvr>
                                        <p:cTn id="40" dur="5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1709"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2209800" y="685800"/>
            <a:ext cx="7772400" cy="2381250"/>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BÀI 47</a:t>
            </a:r>
            <a:b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br>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ĐIỀU KHIỂN SINH SẢN Ở ĐỘNG VẬT</a:t>
            </a:r>
            <a:b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br>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VÀ SINH ĐẺ CÓ KẾ HOẠCH Ở NGƯỜI</a:t>
            </a:r>
            <a:endPar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475026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NỘI DUNG</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828800" y="1600201"/>
            <a:ext cx="8839200" cy="4525963"/>
          </a:xfrm>
        </p:spPr>
        <p:txBody>
          <a:bodyPr>
            <a:normAutofit/>
          </a:bodyPr>
          <a:lstStyle/>
          <a:p>
            <a:pPr marL="571500" indent="-571500">
              <a:buAutoNum type="romanUcPeriod"/>
            </a:pPr>
            <a:r>
              <a:rPr lang="en-US" sz="3600" b="1" dirty="0">
                <a:solidFill>
                  <a:srgbClr val="FF0000"/>
                </a:solidFill>
                <a:latin typeface="Times New Roman" panose="02020603050405020304" pitchFamily="18" charset="0"/>
                <a:cs typeface="Times New Roman" panose="02020603050405020304" pitchFamily="18" charset="0"/>
              </a:rPr>
              <a:t>ĐIỀU KHIỂN SINH SẢN Ở ĐỘNG VẬT</a:t>
            </a:r>
          </a:p>
          <a:p>
            <a:pPr marL="514350" indent="-514350">
              <a:buAutoNum type="arabicPeriod"/>
            </a:pPr>
            <a:r>
              <a:rPr lang="en-US" sz="3600" b="1" dirty="0" err="1">
                <a:latin typeface="Times New Roman" panose="02020603050405020304" pitchFamily="18" charset="0"/>
                <a:cs typeface="Times New Roman" panose="02020603050405020304" pitchFamily="18" charset="0"/>
              </a:rPr>
              <a:t>Một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số</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biện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pháp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điều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khiển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số</a:t>
            </a:r>
            <a:r>
              <a:rPr lang="en-US" sz="3600" b="1" dirty="0">
                <a:latin typeface="Times New Roman" panose="02020603050405020304" pitchFamily="18" charset="0"/>
                <a:cs typeface="Times New Roman" panose="02020603050405020304" pitchFamily="18" charset="0"/>
              </a:rPr>
              <a:t> con</a:t>
            </a:r>
          </a:p>
          <a:p>
            <a:pPr marL="514350" indent="-514350">
              <a:buAutoNum type="arabicPeriod"/>
            </a:pPr>
            <a:r>
              <a:rPr lang="en-US" sz="3600" b="1" dirty="0" err="1">
                <a:latin typeface="Times New Roman" panose="02020603050405020304" pitchFamily="18" charset="0"/>
                <a:cs typeface="Times New Roman" panose="02020603050405020304" pitchFamily="18" charset="0"/>
              </a:rPr>
              <a:t>Một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số</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biện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pháp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điều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khiển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giới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tính</a:t>
            </a:r>
            <a:endParaRPr lang="en-US" sz="3600" b="1" dirty="0">
              <a:latin typeface="Times New Roman" panose="02020603050405020304" pitchFamily="18" charset="0"/>
              <a:cs typeface="Times New Roman" panose="02020603050405020304" pitchFamily="18" charset="0"/>
            </a:endParaRPr>
          </a:p>
          <a:p>
            <a:pPr marL="0" indent="0">
              <a:buNone/>
            </a:pPr>
            <a:r>
              <a:rPr lang="en-US" sz="3600" b="1" dirty="0">
                <a:solidFill>
                  <a:srgbClr val="FF0000"/>
                </a:solidFill>
                <a:latin typeface="Times New Roman" panose="02020603050405020304" pitchFamily="18" charset="0"/>
                <a:cs typeface="Times New Roman" panose="02020603050405020304" pitchFamily="18" charset="0"/>
              </a:rPr>
              <a:t>II. SINH ĐẺ CÓ KẾ HOẠCH Ở NGƯỜI</a:t>
            </a:r>
          </a:p>
          <a:p>
            <a:pPr marL="514350" indent="-514350">
              <a:buAutoNum type="arabicPeriod"/>
            </a:pPr>
            <a:r>
              <a:rPr lang="en-US" sz="3600" b="1" dirty="0" err="1">
                <a:latin typeface="Times New Roman" panose="02020603050405020304" pitchFamily="18" charset="0"/>
                <a:cs typeface="Times New Roman" panose="02020603050405020304" pitchFamily="18" charset="0"/>
              </a:rPr>
              <a:t>Sinh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đẻ</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có</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kế</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hoạch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là</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gì</a:t>
            </a:r>
            <a:r>
              <a:rPr lang="en-US" sz="3600" b="1" dirty="0">
                <a:latin typeface="Times New Roman" panose="02020603050405020304" pitchFamily="18" charset="0"/>
                <a:cs typeface="Times New Roman" panose="02020603050405020304" pitchFamily="18" charset="0"/>
              </a:rPr>
              <a:t>?</a:t>
            </a:r>
          </a:p>
          <a:p>
            <a:pPr marL="514350" indent="-514350">
              <a:buAutoNum type="arabicPeriod"/>
            </a:pPr>
            <a:r>
              <a:rPr lang="en-US" sz="3600" b="1" dirty="0" err="1">
                <a:latin typeface="Times New Roman" panose="02020603050405020304" pitchFamily="18" charset="0"/>
                <a:cs typeface="Times New Roman" panose="02020603050405020304" pitchFamily="18" charset="0"/>
              </a:rPr>
              <a:t>Các</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biện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pháp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tránh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thai</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68590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8686800" cy="1143000"/>
          </a:xfrm>
        </p:spPr>
        <p:txBody>
          <a:bodyPr>
            <a:noAutofit/>
          </a:bodyPr>
          <a:lstStyle/>
          <a:p>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I. ĐIỀU </a:t>
            </a: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KHIỂN SINH SẢN Ở ĐỘNG </a:t>
            </a: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VẬT</a:t>
            </a:r>
            <a:endPar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sp>
        <p:nvSpPr>
          <p:cNvPr id="5" name="Rounded Rectangle 4"/>
          <p:cNvSpPr/>
          <p:nvPr/>
        </p:nvSpPr>
        <p:spPr>
          <a:xfrm>
            <a:off x="1676400" y="3048000"/>
            <a:ext cx="2819400" cy="1676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Điều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khiển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sản</a:t>
            </a:r>
            <a:r>
              <a:rPr lang="en-US" sz="3200" b="1" dirty="0">
                <a:latin typeface="Times New Roman" panose="02020603050405020304" pitchFamily="18" charset="0"/>
                <a:cs typeface="Times New Roman" panose="02020603050405020304" pitchFamily="18" charset="0"/>
              </a:rPr>
              <a:t> ở </a:t>
            </a:r>
            <a:r>
              <a:rPr lang="en-US" sz="3200" b="1" dirty="0" err="1">
                <a:latin typeface="Times New Roman" panose="02020603050405020304" pitchFamily="18" charset="0"/>
                <a:cs typeface="Times New Roman" panose="02020603050405020304" pitchFamily="18" charset="0"/>
              </a:rPr>
              <a:t>động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vật</a:t>
            </a:r>
            <a:endParaRPr lang="en-US" sz="3200" b="1"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4724400" y="1981200"/>
            <a:ext cx="2590800" cy="1066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con</a:t>
            </a:r>
            <a:endParaRPr lang="en-US" sz="3200" dirty="0">
              <a:latin typeface="Times New Roman" panose="02020603050405020304" pitchFamily="18" charset="0"/>
              <a:cs typeface="Times New Roman" panose="02020603050405020304" pitchFamily="18" charset="0"/>
            </a:endParaRPr>
          </a:p>
        </p:txBody>
      </p:sp>
      <p:sp>
        <p:nvSpPr>
          <p:cNvPr id="7" name="Rounded Rectangle 6"/>
          <p:cNvSpPr/>
          <p:nvPr/>
        </p:nvSpPr>
        <p:spPr>
          <a:xfrm>
            <a:off x="4779818" y="4724400"/>
            <a:ext cx="2590800" cy="1066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endParaRPr lang="en-US" sz="3200" dirty="0">
              <a:latin typeface="Times New Roman" panose="02020603050405020304" pitchFamily="18" charset="0"/>
              <a:cs typeface="Times New Roman" panose="02020603050405020304" pitchFamily="18" charset="0"/>
            </a:endParaRPr>
          </a:p>
        </p:txBody>
      </p:sp>
      <p:sp>
        <p:nvSpPr>
          <p:cNvPr id="8" name="Rounded Rectangle 7"/>
          <p:cNvSpPr/>
          <p:nvPr/>
        </p:nvSpPr>
        <p:spPr>
          <a:xfrm>
            <a:off x="7924800" y="1981200"/>
            <a:ext cx="2590800" cy="10668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Tăng</a:t>
            </a:r>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giảm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con</a:t>
            </a:r>
            <a:endParaRPr lang="en-US" sz="3200" dirty="0">
              <a:latin typeface="Times New Roman" panose="02020603050405020304" pitchFamily="18" charset="0"/>
              <a:cs typeface="Times New Roman" panose="02020603050405020304" pitchFamily="18" charset="0"/>
            </a:endParaRPr>
          </a:p>
        </p:txBody>
      </p:sp>
      <p:sp>
        <p:nvSpPr>
          <p:cNvPr id="9" name="Rounded Rectangle 8"/>
          <p:cNvSpPr/>
          <p:nvPr/>
        </p:nvSpPr>
        <p:spPr>
          <a:xfrm>
            <a:off x="7924800" y="4724400"/>
            <a:ext cx="2590800" cy="10668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Tăng</a:t>
            </a:r>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giảm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đực</a:t>
            </a:r>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cái</a:t>
            </a:r>
            <a:endParaRPr lang="en-US" sz="3200" dirty="0">
              <a:latin typeface="Times New Roman" panose="02020603050405020304" pitchFamily="18" charset="0"/>
              <a:cs typeface="Times New Roman" panose="02020603050405020304" pitchFamily="18" charset="0"/>
            </a:endParaRPr>
          </a:p>
        </p:txBody>
      </p:sp>
      <p:cxnSp>
        <p:nvCxnSpPr>
          <p:cNvPr id="11" name="Straight Arrow Connector 10"/>
          <p:cNvCxnSpPr>
            <a:stCxn id="5" idx="3"/>
            <a:endCxn id="6" idx="1"/>
          </p:cNvCxnSpPr>
          <p:nvPr/>
        </p:nvCxnSpPr>
        <p:spPr>
          <a:xfrm flipV="1">
            <a:off x="4495800" y="2514600"/>
            <a:ext cx="228600" cy="1371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a:stCxn id="5" idx="3"/>
            <a:endCxn id="7" idx="1"/>
          </p:cNvCxnSpPr>
          <p:nvPr/>
        </p:nvCxnSpPr>
        <p:spPr>
          <a:xfrm>
            <a:off x="4495800" y="3886200"/>
            <a:ext cx="284018" cy="13716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1" name="Straight Connector 20"/>
          <p:cNvCxnSpPr>
            <a:stCxn id="6" idx="3"/>
            <a:endCxn id="8" idx="1"/>
          </p:cNvCxnSpPr>
          <p:nvPr/>
        </p:nvCxnSpPr>
        <p:spPr>
          <a:xfrm>
            <a:off x="7315200" y="2514600"/>
            <a:ext cx="609600" cy="0"/>
          </a:xfrm>
          <a:prstGeom prst="line">
            <a:avLst/>
          </a:prstGeom>
          <a:ln>
            <a:prstDash val="sysDash"/>
          </a:ln>
        </p:spPr>
        <p:style>
          <a:lnRef idx="2">
            <a:schemeClr val="dk1"/>
          </a:lnRef>
          <a:fillRef idx="0">
            <a:schemeClr val="dk1"/>
          </a:fillRef>
          <a:effectRef idx="1">
            <a:schemeClr val="dk1"/>
          </a:effectRef>
          <a:fontRef idx="minor">
            <a:schemeClr val="tx1"/>
          </a:fontRef>
        </p:style>
      </p:cxnSp>
      <p:cxnSp>
        <p:nvCxnSpPr>
          <p:cNvPr id="23" name="Straight Connector 22"/>
          <p:cNvCxnSpPr>
            <a:stCxn id="7" idx="3"/>
            <a:endCxn id="9" idx="1"/>
          </p:cNvCxnSpPr>
          <p:nvPr/>
        </p:nvCxnSpPr>
        <p:spPr>
          <a:xfrm>
            <a:off x="7370618" y="5257800"/>
            <a:ext cx="554182" cy="0"/>
          </a:xfrm>
          <a:prstGeom prst="line">
            <a:avLst/>
          </a:prstGeom>
          <a:ln>
            <a:prstDash val="sysDash"/>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7409649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36809">
            <a:off x="6477001" y="457201"/>
            <a:ext cx="3459715" cy="25288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28447">
            <a:off x="6477001" y="3276601"/>
            <a:ext cx="3423117" cy="29806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1" y="457201"/>
            <a:ext cx="3147991" cy="252888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34203">
            <a:off x="2112818" y="3429000"/>
            <a:ext cx="3759200" cy="2819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4" name="Rounded Rectangle 3"/>
          <p:cNvSpPr/>
          <p:nvPr/>
        </p:nvSpPr>
        <p:spPr>
          <a:xfrm>
            <a:off x="4419600" y="2514600"/>
            <a:ext cx="3048000"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đẻ</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nhiều</a:t>
            </a:r>
            <a:r>
              <a:rPr lang="en-US" sz="3600" dirty="0">
                <a:latin typeface="Times New Roman" panose="02020603050405020304" pitchFamily="18" charset="0"/>
                <a:cs typeface="Times New Roman" panose="02020603050405020304" pitchFamily="18" charset="0"/>
              </a:rPr>
              <a:t> con</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03147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958" t="14600" b="7163"/>
          <a:stretch/>
        </p:blipFill>
        <p:spPr bwMode="auto">
          <a:xfrm rot="567695">
            <a:off x="6169213" y="381001"/>
            <a:ext cx="3851087" cy="233449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16391">
            <a:off x="5414433" y="3505200"/>
            <a:ext cx="4605867" cy="25908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62982">
            <a:off x="2057400" y="2991392"/>
            <a:ext cx="3109158" cy="34147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380999"/>
            <a:ext cx="3109158" cy="23288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6" name="Rounded Rectangle 5"/>
          <p:cNvSpPr/>
          <p:nvPr/>
        </p:nvSpPr>
        <p:spPr>
          <a:xfrm>
            <a:off x="4419600" y="2514600"/>
            <a:ext cx="3048000"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đẻ</a:t>
            </a:r>
            <a:r>
              <a:rPr lang="en-US" sz="3600" dirty="0">
                <a:latin typeface="Times New Roman" panose="02020603050405020304" pitchFamily="18" charset="0"/>
                <a:cs typeface="Times New Roman" panose="02020603050405020304" pitchFamily="18" charset="0"/>
              </a:rPr>
              <a:t> </a:t>
            </a:r>
          </a:p>
          <a:p>
            <a:pPr algn="ctr"/>
            <a:r>
              <a:rPr lang="en-US" sz="3600" dirty="0" err="1">
                <a:latin typeface="Times New Roman" panose="02020603050405020304" pitchFamily="18" charset="0"/>
                <a:cs typeface="Times New Roman" panose="02020603050405020304" pitchFamily="18" charset="0"/>
              </a:rPr>
              <a:t>ít</a:t>
            </a:r>
            <a:r>
              <a:rPr lang="en-US" sz="3600" dirty="0">
                <a:latin typeface="Times New Roman" panose="02020603050405020304" pitchFamily="18" charset="0"/>
                <a:cs typeface="Times New Roman" panose="02020603050405020304" pitchFamily="18" charset="0"/>
              </a:rPr>
              <a:t> con</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37883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74638"/>
            <a:ext cx="8686800" cy="1143000"/>
          </a:xfrm>
        </p:spPr>
        <p:txBody>
          <a:bodyPr>
            <a:noAutofit/>
          </a:bodyPr>
          <a:lstStyle/>
          <a:p>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I. ĐIỀU </a:t>
            </a: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KHIỂN SINH SẢN Ở ĐỘNG </a:t>
            </a: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VẬT</a:t>
            </a:r>
            <a:endPar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1905000" y="1371600"/>
            <a:ext cx="8229600" cy="609600"/>
          </a:xfrm>
        </p:spPr>
        <p:txBody>
          <a:bodyPr>
            <a:noAutofit/>
          </a:bodyPr>
          <a:lstStyle/>
          <a:p>
            <a:pPr marL="514350" indent="-514350">
              <a:buAutoNum type="arabicPeriod"/>
            </a:pPr>
            <a:r>
              <a:rPr lang="en-US" sz="3600" b="1" dirty="0" err="1">
                <a:solidFill>
                  <a:srgbClr val="FF0000"/>
                </a:solidFill>
                <a:latin typeface="Times New Roman" panose="02020603050405020304" pitchFamily="18" charset="0"/>
                <a:cs typeface="Times New Roman" panose="02020603050405020304" pitchFamily="18" charset="0"/>
              </a:rPr>
              <a:t>Một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số</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biện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pháp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điều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khiển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số</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con</a:t>
            </a:r>
          </a:p>
        </p:txBody>
      </p:sp>
      <p:sp>
        <p:nvSpPr>
          <p:cNvPr id="4" name="Rounded Rectangle 3"/>
          <p:cNvSpPr/>
          <p:nvPr/>
        </p:nvSpPr>
        <p:spPr>
          <a:xfrm>
            <a:off x="2057400" y="2209800"/>
            <a:ext cx="5181600" cy="1143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trứng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rụng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cùng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lúc</a:t>
            </a:r>
            <a:endParaRPr lang="en-US" sz="3600" dirty="0">
              <a:latin typeface="Times New Roman" panose="02020603050405020304" pitchFamily="18" charset="0"/>
              <a:cs typeface="Times New Roman" panose="02020603050405020304" pitchFamily="18" charset="0"/>
            </a:endParaRPr>
          </a:p>
        </p:txBody>
      </p:sp>
      <p:sp>
        <p:nvSpPr>
          <p:cNvPr id="5" name="Rounded Rectangle 4"/>
          <p:cNvSpPr/>
          <p:nvPr/>
        </p:nvSpPr>
        <p:spPr>
          <a:xfrm>
            <a:off x="3352800" y="3733800"/>
            <a:ext cx="5181600" cy="1143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Thụ</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tạo</a:t>
            </a:r>
            <a:endParaRPr lang="en-US" sz="3600"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4953000" y="5257800"/>
            <a:ext cx="5181600" cy="11430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Nuôi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cấy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phôi</a:t>
            </a:r>
            <a:endParaRPr lang="en-US" sz="3600" dirty="0">
              <a:latin typeface="Times New Roman" panose="02020603050405020304" pitchFamily="18" charset="0"/>
              <a:cs typeface="Times New Roman" panose="02020603050405020304" pitchFamily="18" charset="0"/>
            </a:endParaRPr>
          </a:p>
        </p:txBody>
      </p:sp>
      <p:sp>
        <p:nvSpPr>
          <p:cNvPr id="7" name="Down Arrow 6"/>
          <p:cNvSpPr/>
          <p:nvPr/>
        </p:nvSpPr>
        <p:spPr>
          <a:xfrm>
            <a:off x="4114800" y="3352800"/>
            <a:ext cx="381000" cy="381000"/>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8" name="Down Arrow 7"/>
          <p:cNvSpPr/>
          <p:nvPr/>
        </p:nvSpPr>
        <p:spPr>
          <a:xfrm>
            <a:off x="5562600" y="4876800"/>
            <a:ext cx="381000" cy="381000"/>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69190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57600" y="609600"/>
            <a:ext cx="5181600" cy="1143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trứng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rụng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cùng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lúc</a:t>
            </a:r>
            <a:endParaRPr lang="en-US" sz="3600" dirty="0">
              <a:latin typeface="Times New Roman" panose="02020603050405020304" pitchFamily="18" charset="0"/>
              <a:cs typeface="Times New Roman" panose="02020603050405020304" pitchFamily="18" charset="0"/>
            </a:endParaRPr>
          </a:p>
        </p:txBody>
      </p:sp>
      <p:sp>
        <p:nvSpPr>
          <p:cNvPr id="5" name="Folded Corner 4"/>
          <p:cNvSpPr/>
          <p:nvPr/>
        </p:nvSpPr>
        <p:spPr>
          <a:xfrm>
            <a:off x="2476500" y="2819400"/>
            <a:ext cx="2362200" cy="3352800"/>
          </a:xfrm>
          <a:prstGeom prst="foldedCorne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Sử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hoocmôn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thích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tổng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hợp</a:t>
            </a:r>
            <a:endParaRPr lang="en-US" sz="3600" dirty="0">
              <a:latin typeface="Times New Roman" panose="02020603050405020304" pitchFamily="18" charset="0"/>
              <a:cs typeface="Times New Roman" panose="02020603050405020304" pitchFamily="18" charset="0"/>
            </a:endParaRPr>
          </a:p>
        </p:txBody>
      </p:sp>
      <p:sp>
        <p:nvSpPr>
          <p:cNvPr id="6" name="Folded Corner 5"/>
          <p:cNvSpPr/>
          <p:nvPr/>
        </p:nvSpPr>
        <p:spPr>
          <a:xfrm>
            <a:off x="7439891" y="2819400"/>
            <a:ext cx="2362200" cy="3352800"/>
          </a:xfrm>
          <a:prstGeom prst="foldedCorne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3600" dirty="0">
                <a:latin typeface="Times New Roman" panose="02020603050405020304" pitchFamily="18" charset="0"/>
                <a:cs typeface="Times New Roman" panose="02020603050405020304" pitchFamily="18" charset="0"/>
              </a:rPr>
              <a:t>Thay đổi các yếu tố môi trường</a:t>
            </a:r>
          </a:p>
        </p:txBody>
      </p:sp>
      <p:cxnSp>
        <p:nvCxnSpPr>
          <p:cNvPr id="8" name="Straight Arrow Connector 7"/>
          <p:cNvCxnSpPr>
            <a:stCxn id="4" idx="2"/>
            <a:endCxn id="5" idx="0"/>
          </p:cNvCxnSpPr>
          <p:nvPr/>
        </p:nvCxnSpPr>
        <p:spPr>
          <a:xfrm flipH="1">
            <a:off x="3657600" y="1752600"/>
            <a:ext cx="2590800" cy="1066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0" name="Straight Arrow Connector 9"/>
          <p:cNvCxnSpPr>
            <a:stCxn id="4" idx="2"/>
            <a:endCxn id="6" idx="0"/>
          </p:cNvCxnSpPr>
          <p:nvPr/>
        </p:nvCxnSpPr>
        <p:spPr>
          <a:xfrm>
            <a:off x="6248401" y="1752600"/>
            <a:ext cx="2372591" cy="1066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987777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511300" y="26985"/>
            <a:ext cx="10680700" cy="592167"/>
          </a:xfrm>
          <a:prstGeom prst="roundRect">
            <a:avLst/>
          </a:prstGeom>
          <a:solidFill>
            <a:schemeClr val="accent1">
              <a:lumMod val="20000"/>
              <a:lumOff val="80000"/>
            </a:schemeClr>
          </a:solidFill>
          <a:ln>
            <a:solidFill>
              <a:schemeClr val="accent6">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a:solidFill>
                  <a:srgbClr val="0070C0"/>
                </a:solidFill>
                <a:latin typeface="Myriad Pro" pitchFamily="34" charset="0"/>
              </a:rPr>
              <a:t>SINH SẢN HỮU TÍNH Ở ĐỘNG VẬT</a:t>
            </a:r>
            <a:endParaRPr lang="en-US" sz="2400" b="1" dirty="0">
              <a:solidFill>
                <a:srgbClr val="0070C0"/>
              </a:solidFill>
              <a:latin typeface="Myriad Pro" pitchFamily="34" charset="0"/>
            </a:endParaRPr>
          </a:p>
        </p:txBody>
      </p:sp>
      <p:sp>
        <p:nvSpPr>
          <p:cNvPr id="11" name="Rounded Rectangle 10"/>
          <p:cNvSpPr/>
          <p:nvPr/>
        </p:nvSpPr>
        <p:spPr>
          <a:xfrm>
            <a:off x="773350" y="22227"/>
            <a:ext cx="1360250" cy="628339"/>
          </a:xfrm>
          <a:prstGeom prst="roundRect">
            <a:avLst/>
          </a:prstGeom>
          <a:solidFill>
            <a:schemeClr val="accent1">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a:t>Bài 45</a:t>
            </a:r>
            <a:endParaRPr lang="en-US" sz="2000" b="1"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5" y="39686"/>
            <a:ext cx="673100" cy="506414"/>
          </a:xfrm>
          <a:prstGeom prst="roundRect">
            <a:avLst>
              <a:gd name="adj" fmla="val 8594"/>
            </a:avLst>
          </a:prstGeom>
          <a:solidFill>
            <a:srgbClr val="FFFFFF">
              <a:shade val="85000"/>
            </a:srgbClr>
          </a:solidFill>
          <a:ln>
            <a:solidFill>
              <a:schemeClr val="accent1">
                <a:lumMod val="75000"/>
              </a:schemeClr>
            </a:solidFill>
          </a:ln>
          <a:effectLst>
            <a:reflection blurRad="12700" stA="38000" endPos="28000" dist="5000" dir="5400000" sy="-100000" algn="bl" rotWithShape="0"/>
          </a:effectLst>
        </p:spPr>
      </p:pic>
      <p:sp>
        <p:nvSpPr>
          <p:cNvPr id="2" name="Slide Number Placeholder 1"/>
          <p:cNvSpPr>
            <a:spLocks noGrp="1"/>
          </p:cNvSpPr>
          <p:nvPr>
            <p:ph type="sldNum" sz="quarter" idx="12"/>
          </p:nvPr>
        </p:nvSpPr>
        <p:spPr>
          <a:xfrm>
            <a:off x="8737600" y="6356353"/>
            <a:ext cx="2844800" cy="365125"/>
          </a:xfrm>
        </p:spPr>
        <p:txBody>
          <a:bodyPr/>
          <a:lstStyle/>
          <a:p>
            <a:fld id="{AEC32211-C4AE-4200-8F1C-AB7060CFF7B4}" type="slidenum">
              <a:rPr lang="en-US" smtClean="0"/>
              <a:t>7</a:t>
            </a:fld>
            <a:endParaRPr lang="en-US" dirty="0"/>
          </a:p>
        </p:txBody>
      </p:sp>
      <p:sp>
        <p:nvSpPr>
          <p:cNvPr id="7" name="Pentagon 12">
            <a:extLst>
              <a:ext uri="{FF2B5EF4-FFF2-40B4-BE49-F238E27FC236}">
                <a16:creationId xmlns="" xmlns:a16="http://schemas.microsoft.com/office/drawing/2014/main" id="{2C663F78-FBC2-4F02-BD7F-26CA8F5733E3}"/>
              </a:ext>
            </a:extLst>
          </p:cNvPr>
          <p:cNvSpPr/>
          <p:nvPr/>
        </p:nvSpPr>
        <p:spPr>
          <a:xfrm>
            <a:off x="16167" y="838200"/>
            <a:ext cx="727075" cy="389729"/>
          </a:xfrm>
          <a:prstGeom prst="homePlate">
            <a:avLst/>
          </a:prstGeom>
          <a:solidFill>
            <a:schemeClr val="accent2">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I</a:t>
            </a:r>
            <a:endParaRPr lang="en-US" sz="2000" b="1" dirty="0">
              <a:latin typeface="Times New Roman" panose="02020603050405020304" pitchFamily="18" charset="0"/>
              <a:cs typeface="Times New Roman" panose="02020603050405020304" pitchFamily="18" charset="0"/>
            </a:endParaRPr>
          </a:p>
        </p:txBody>
      </p:sp>
      <p:sp>
        <p:nvSpPr>
          <p:cNvPr id="8" name="TextBox 13">
            <a:extLst>
              <a:ext uri="{FF2B5EF4-FFF2-40B4-BE49-F238E27FC236}">
                <a16:creationId xmlns="" xmlns:a16="http://schemas.microsoft.com/office/drawing/2014/main" id="{FFC32C07-7AAE-4391-A800-187E876ACB05}"/>
              </a:ext>
            </a:extLst>
          </p:cNvPr>
          <p:cNvSpPr txBox="1"/>
          <p:nvPr/>
        </p:nvSpPr>
        <p:spPr>
          <a:xfrm>
            <a:off x="727075" y="802679"/>
            <a:ext cx="10792890" cy="461665"/>
          </a:xfrm>
          <a:prstGeom prst="rect">
            <a:avLst/>
          </a:prstGeom>
          <a:noFill/>
        </p:spPr>
        <p:txBody>
          <a:bodyPr wrap="square" rtlCol="0">
            <a:spAutoFit/>
          </a:bodyPr>
          <a:lstStyle/>
          <a:p>
            <a:pPr algn="just"/>
            <a:r>
              <a:rPr lang="en-US" sz="2400" b="1">
                <a:solidFill>
                  <a:schemeClr val="accent2">
                    <a:lumMod val="75000"/>
                  </a:schemeClr>
                </a:solidFill>
                <a:latin typeface="Myriad Pro" pitchFamily="34" charset="0"/>
              </a:rPr>
              <a:t>KHÁI NIỆM</a:t>
            </a:r>
            <a:endParaRPr lang="en-US" sz="2400" b="1" dirty="0">
              <a:solidFill>
                <a:schemeClr val="accent2">
                  <a:lumMod val="75000"/>
                </a:schemeClr>
              </a:solidFill>
              <a:latin typeface="Myriad Pro" pitchFamily="34" charset="0"/>
            </a:endParaRPr>
          </a:p>
        </p:txBody>
      </p:sp>
      <p:sp>
        <p:nvSpPr>
          <p:cNvPr id="14" name="Rectangle 27" descr="Parchment">
            <a:extLst>
              <a:ext uri="{FF2B5EF4-FFF2-40B4-BE49-F238E27FC236}">
                <a16:creationId xmlns="" xmlns:a16="http://schemas.microsoft.com/office/drawing/2014/main" id="{0A453712-B30C-4413-898A-CF1CBD860844}"/>
              </a:ext>
            </a:extLst>
          </p:cNvPr>
          <p:cNvSpPr>
            <a:spLocks noChangeArrowheads="1"/>
          </p:cNvSpPr>
          <p:nvPr/>
        </p:nvSpPr>
        <p:spPr bwMode="auto">
          <a:xfrm>
            <a:off x="1404366" y="7074716"/>
            <a:ext cx="10287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Font typeface="Wingdings" panose="05000000000000000000" pitchFamily="2" charset="2"/>
              <a:buNone/>
            </a:pPr>
            <a:endParaRPr lang="en-US" altLang="en-US" sz="3200">
              <a:solidFill>
                <a:srgbClr val="0000FF"/>
              </a:solidFill>
              <a:cs typeface="Arial" panose="020B0604020202020204" pitchFamily="34" charset="0"/>
              <a:sym typeface="Wingdings" panose="05000000000000000000" pitchFamily="2" charset="2"/>
            </a:endParaRPr>
          </a:p>
        </p:txBody>
      </p:sp>
      <p:pic>
        <p:nvPicPr>
          <p:cNvPr id="13" name="Picture 5" descr="Lion&amp;CubsWK9626ML">
            <a:extLst>
              <a:ext uri="{FF2B5EF4-FFF2-40B4-BE49-F238E27FC236}">
                <a16:creationId xmlns="" xmlns:a16="http://schemas.microsoft.com/office/drawing/2014/main" id="{28A84632-C3CC-4CD3-AEF0-1D2AB4F7C9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972390"/>
            <a:ext cx="33528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1123470636_khi1">
            <a:extLst>
              <a:ext uri="{FF2B5EF4-FFF2-40B4-BE49-F238E27FC236}">
                <a16:creationId xmlns="" xmlns:a16="http://schemas.microsoft.com/office/drawing/2014/main" id="{BDCA70D4-AF70-4B05-8B19-2287049551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1031062"/>
            <a:ext cx="2819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 descr="Kangaroo 485081">
            <a:extLst>
              <a:ext uri="{FF2B5EF4-FFF2-40B4-BE49-F238E27FC236}">
                <a16:creationId xmlns="" xmlns:a16="http://schemas.microsoft.com/office/drawing/2014/main" id="{BFB10443-736F-4543-865F-37296B92E7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3926445"/>
            <a:ext cx="3200400" cy="286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a:extLst>
              <a:ext uri="{FF2B5EF4-FFF2-40B4-BE49-F238E27FC236}">
                <a16:creationId xmlns="" xmlns:a16="http://schemas.microsoft.com/office/drawing/2014/main" id="{C6ADAABB-51D2-4F79-A6E0-AF7D178948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4800" y="3898900"/>
            <a:ext cx="28956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9">
            <a:extLst>
              <a:ext uri="{FF2B5EF4-FFF2-40B4-BE49-F238E27FC236}">
                <a16:creationId xmlns="" xmlns:a16="http://schemas.microsoft.com/office/drawing/2014/main" id="{FBB8F8C0-1C27-4B29-9209-B96687E28E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10150" y="3926445"/>
            <a:ext cx="2819400" cy="2868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338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ppt_x"/>
                                          </p:val>
                                        </p:tav>
                                        <p:tav tm="100000">
                                          <p:val>
                                            <p:strVal val="#ppt_x"/>
                                          </p:val>
                                        </p:tav>
                                      </p:tavLst>
                                    </p:anim>
                                    <p:anim calcmode="lin" valueType="num">
                                      <p:cBhvr additive="base">
                                        <p:cTn id="12" dur="10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1+#ppt_w/2"/>
                                          </p:val>
                                        </p:tav>
                                        <p:tav tm="100000">
                                          <p:val>
                                            <p:strVal val="#ppt_x"/>
                                          </p:val>
                                        </p:tav>
                                      </p:tavLst>
                                    </p:anim>
                                    <p:anim calcmode="lin" valueType="num">
                                      <p:cBhvr additive="base">
                                        <p:cTn id="16" dur="1000" fill="hold"/>
                                        <p:tgtEl>
                                          <p:spTgt spid="15"/>
                                        </p:tgtEl>
                                        <p:attrNameLst>
                                          <p:attrName>ppt_y</p:attrName>
                                        </p:attrNameLst>
                                      </p:cBhvr>
                                      <p:tavLst>
                                        <p:tav tm="0">
                                          <p:val>
                                            <p:strVal val="0-#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1000" fill="hold"/>
                                        <p:tgtEl>
                                          <p:spTgt spid="17"/>
                                        </p:tgtEl>
                                        <p:attrNameLst>
                                          <p:attrName>ppt_x</p:attrName>
                                        </p:attrNameLst>
                                      </p:cBhvr>
                                      <p:tavLst>
                                        <p:tav tm="0">
                                          <p:val>
                                            <p:strVal val="0-#ppt_w/2"/>
                                          </p:val>
                                        </p:tav>
                                        <p:tav tm="100000">
                                          <p:val>
                                            <p:strVal val="#ppt_x"/>
                                          </p:val>
                                        </p:tav>
                                      </p:tavLst>
                                    </p:anim>
                                    <p:anim calcmode="lin" valueType="num">
                                      <p:cBhvr additive="base">
                                        <p:cTn id="20" dur="10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3"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1000" fill="hold"/>
                                        <p:tgtEl>
                                          <p:spTgt spid="18"/>
                                        </p:tgtEl>
                                        <p:attrNameLst>
                                          <p:attrName>ppt_x</p:attrName>
                                        </p:attrNameLst>
                                      </p:cBhvr>
                                      <p:tavLst>
                                        <p:tav tm="0">
                                          <p:val>
                                            <p:strVal val="1+#ppt_w/2"/>
                                          </p:val>
                                        </p:tav>
                                        <p:tav tm="100000">
                                          <p:val>
                                            <p:strVal val="#ppt_x"/>
                                          </p:val>
                                        </p:tav>
                                      </p:tavLst>
                                    </p:anim>
                                    <p:anim calcmode="lin" valueType="num">
                                      <p:cBhvr additive="base">
                                        <p:cTn id="24" dur="10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752602" y="6273226"/>
            <a:ext cx="8686799" cy="58477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dụng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hoocmôn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hoặc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tổng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hợp</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4844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304801"/>
            <a:ext cx="8534400" cy="5683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476259" y="5999832"/>
            <a:ext cx="7239482" cy="584775"/>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en-US" sz="3200" dirty="0" err="1">
                <a:latin typeface="Times New Roman" panose="02020603050405020304" pitchFamily="18" charset="0"/>
                <a:cs typeface="Times New Roman" panose="02020603050405020304" pitchFamily="18" charset="0"/>
              </a:rPr>
              <a:t>Tiêm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huyết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ngựa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chửa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bò</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026012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2601" y="1"/>
            <a:ext cx="8686799" cy="58477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en-US" sz="3200" dirty="0" err="1">
                <a:latin typeface="Times New Roman" panose="02020603050405020304" pitchFamily="18" charset="0"/>
                <a:cs typeface="Times New Roman" panose="02020603050405020304" pitchFamily="18" charset="0"/>
              </a:rPr>
              <a:t>Thay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yếu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endParaRPr lang="en-US" sz="3200" dirty="0">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762001"/>
            <a:ext cx="6096000" cy="406717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540269"/>
            <a:ext cx="4904508" cy="30653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6890349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338945" y="457200"/>
            <a:ext cx="5181600" cy="11430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Thụ</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tạo</a:t>
            </a:r>
            <a:endParaRPr lang="en-US" sz="3600" dirty="0">
              <a:latin typeface="Times New Roman" panose="02020603050405020304" pitchFamily="18" charset="0"/>
              <a:cs typeface="Times New Roman" panose="02020603050405020304" pitchFamily="18" charset="0"/>
            </a:endParaRPr>
          </a:p>
        </p:txBody>
      </p:sp>
      <p:sp>
        <p:nvSpPr>
          <p:cNvPr id="3" name="Folded Corner 2"/>
          <p:cNvSpPr/>
          <p:nvPr/>
        </p:nvSpPr>
        <p:spPr>
          <a:xfrm>
            <a:off x="2667000" y="2895600"/>
            <a:ext cx="2133600" cy="3048000"/>
          </a:xfrm>
          <a:prstGeom prst="foldedCorne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Thụ</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tạo</a:t>
            </a:r>
            <a:r>
              <a:rPr lang="en-US" sz="3600"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ngoài</a:t>
            </a:r>
            <a:r>
              <a:rPr lang="en-US" sz="3600" b="1"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endParaRPr lang="en-US" sz="3600" dirty="0">
              <a:latin typeface="Times New Roman" panose="02020603050405020304" pitchFamily="18" charset="0"/>
              <a:cs typeface="Times New Roman" panose="02020603050405020304" pitchFamily="18" charset="0"/>
            </a:endParaRPr>
          </a:p>
        </p:txBody>
      </p:sp>
      <p:sp>
        <p:nvSpPr>
          <p:cNvPr id="4" name="Folded Corner 3"/>
          <p:cNvSpPr/>
          <p:nvPr/>
        </p:nvSpPr>
        <p:spPr>
          <a:xfrm>
            <a:off x="7696200" y="2895600"/>
            <a:ext cx="2133600" cy="3048000"/>
          </a:xfrm>
          <a:prstGeom prst="foldedCorne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Thụ</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tạo</a:t>
            </a:r>
            <a:r>
              <a:rPr lang="en-US" sz="3600"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trong</a:t>
            </a:r>
            <a:r>
              <a:rPr lang="en-US" sz="3600" b="1"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cơ</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endParaRPr lang="en-US" sz="3600" dirty="0">
              <a:latin typeface="Times New Roman" panose="02020603050405020304" pitchFamily="18" charset="0"/>
              <a:cs typeface="Times New Roman" panose="02020603050405020304" pitchFamily="18" charset="0"/>
            </a:endParaRPr>
          </a:p>
        </p:txBody>
      </p:sp>
      <p:cxnSp>
        <p:nvCxnSpPr>
          <p:cNvPr id="6" name="Straight Arrow Connector 5"/>
          <p:cNvCxnSpPr>
            <a:stCxn id="2" idx="2"/>
            <a:endCxn id="3" idx="0"/>
          </p:cNvCxnSpPr>
          <p:nvPr/>
        </p:nvCxnSpPr>
        <p:spPr>
          <a:xfrm flipH="1">
            <a:off x="3733801" y="1600200"/>
            <a:ext cx="2195945" cy="1295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8" name="Straight Arrow Connector 7"/>
          <p:cNvCxnSpPr>
            <a:stCxn id="2" idx="2"/>
            <a:endCxn id="4" idx="0"/>
          </p:cNvCxnSpPr>
          <p:nvPr/>
        </p:nvCxnSpPr>
        <p:spPr>
          <a:xfrm>
            <a:off x="5929746" y="1600200"/>
            <a:ext cx="2833255" cy="1295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7008262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1" y="3909850"/>
            <a:ext cx="3747655" cy="279575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0603" y="685800"/>
            <a:ext cx="3769252" cy="2819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5033" y="1080212"/>
            <a:ext cx="3657600" cy="1967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7548" y="3909697"/>
            <a:ext cx="3400308" cy="256072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ight Arrow 1"/>
          <p:cNvSpPr/>
          <p:nvPr/>
        </p:nvSpPr>
        <p:spPr>
          <a:xfrm>
            <a:off x="5578085" y="1885950"/>
            <a:ext cx="664203" cy="41910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7" name="Right Arrow 6"/>
          <p:cNvSpPr/>
          <p:nvPr/>
        </p:nvSpPr>
        <p:spPr>
          <a:xfrm flipH="1">
            <a:off x="5403681" y="5098174"/>
            <a:ext cx="707397" cy="41910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8" name="Right Arrow 7"/>
          <p:cNvSpPr/>
          <p:nvPr/>
        </p:nvSpPr>
        <p:spPr>
          <a:xfrm rot="5400000">
            <a:off x="7703128" y="3496948"/>
            <a:ext cx="664203" cy="41910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 name="Rectangle 2"/>
          <p:cNvSpPr/>
          <p:nvPr/>
        </p:nvSpPr>
        <p:spPr>
          <a:xfrm>
            <a:off x="2971801" y="217117"/>
            <a:ext cx="5997155" cy="584775"/>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algn="ctr"/>
            <a:r>
              <a:rPr lang="en-US" sz="3200" dirty="0" err="1">
                <a:latin typeface="Times New Roman" panose="02020603050405020304" pitchFamily="18" charset="0"/>
                <a:cs typeface="Times New Roman" panose="02020603050405020304" pitchFamily="18" charset="0"/>
              </a:rPr>
              <a:t>Thụ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ngoài</a:t>
            </a:r>
            <a:r>
              <a:rPr lang="en-US" sz="3200" b="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99807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1004" y="3570143"/>
            <a:ext cx="4509796" cy="2762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1" y="1371601"/>
            <a:ext cx="4122557" cy="257954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276601" y="457201"/>
            <a:ext cx="5989717" cy="584775"/>
          </a:xfrm>
          <a:prstGeom prst="rect">
            <a:avLst/>
          </a:prstGeom>
        </p:spPr>
        <p:style>
          <a:lnRef idx="1">
            <a:schemeClr val="accent5"/>
          </a:lnRef>
          <a:fillRef idx="2">
            <a:schemeClr val="accent5"/>
          </a:fillRef>
          <a:effectRef idx="1">
            <a:schemeClr val="accent5"/>
          </a:effectRef>
          <a:fontRef idx="minor">
            <a:schemeClr val="dk1"/>
          </a:fontRef>
        </p:style>
        <p:txBody>
          <a:bodyPr wrap="none">
            <a:spAutoFit/>
          </a:bodyPr>
          <a:lstStyle/>
          <a:p>
            <a:pPr algn="ctr"/>
            <a:r>
              <a:rPr lang="en-US" sz="3200" dirty="0" err="1">
                <a:latin typeface="Times New Roman" panose="02020603050405020304" pitchFamily="18" charset="0"/>
                <a:cs typeface="Times New Roman" panose="02020603050405020304" pitchFamily="18" charset="0"/>
              </a:rPr>
              <a:t>Thụ</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trong</a:t>
            </a:r>
            <a:r>
              <a:rPr lang="en-US" sz="3200" b="1"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endParaRPr lang="en-US" sz="3200" dirty="0">
              <a:latin typeface="Times New Roman" panose="02020603050405020304" pitchFamily="18" charset="0"/>
              <a:cs typeface="Times New Roman" panose="02020603050405020304" pitchFamily="18" charset="0"/>
            </a:endParaRPr>
          </a:p>
        </p:txBody>
      </p:sp>
      <p:sp>
        <p:nvSpPr>
          <p:cNvPr id="3" name="Circular Arrow 2"/>
          <p:cNvSpPr/>
          <p:nvPr/>
        </p:nvSpPr>
        <p:spPr>
          <a:xfrm rot="2081408">
            <a:off x="5167061" y="1334466"/>
            <a:ext cx="2985796" cy="2974983"/>
          </a:xfrm>
          <a:prstGeom prst="circular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510864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617539"/>
            <a:ext cx="8686800" cy="594201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le 2"/>
          <p:cNvSpPr/>
          <p:nvPr/>
        </p:nvSpPr>
        <p:spPr>
          <a:xfrm>
            <a:off x="3600450" y="0"/>
            <a:ext cx="5067300" cy="838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b="1" dirty="0" err="1">
                <a:latin typeface="Times New Roman" panose="02020603050405020304" pitchFamily="18" charset="0"/>
                <a:cs typeface="Times New Roman" panose="02020603050405020304" pitchFamily="18" charset="0"/>
              </a:rPr>
              <a:t>Nuôi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cấy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phôi</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78334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854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le 1"/>
          <p:cNvSpPr/>
          <p:nvPr/>
        </p:nvSpPr>
        <p:spPr>
          <a:xfrm>
            <a:off x="3600450" y="0"/>
            <a:ext cx="5067300" cy="8382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b="1" dirty="0" err="1">
                <a:latin typeface="Times New Roman" panose="02020603050405020304" pitchFamily="18" charset="0"/>
                <a:cs typeface="Times New Roman" panose="02020603050405020304" pitchFamily="18" charset="0"/>
              </a:rPr>
              <a:t>Nuôi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cấy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phôi</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31595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274638"/>
            <a:ext cx="8686800" cy="1143000"/>
          </a:xfrm>
        </p:spPr>
        <p:txBody>
          <a:bodyPr>
            <a:noAutofit/>
          </a:bodyPr>
          <a:lstStyle/>
          <a:p>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I. ĐIỀU </a:t>
            </a: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KHIỂN SINH SẢN Ở ĐỘNG </a:t>
            </a: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VẬT</a:t>
            </a:r>
            <a:endPar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514350" indent="-514350">
              <a:buAutoNum type="arabicPeriod"/>
            </a:pPr>
            <a:r>
              <a:rPr lang="en-US" sz="3600" b="1" dirty="0" err="1">
                <a:solidFill>
                  <a:srgbClr val="FF0000"/>
                </a:solidFill>
                <a:latin typeface="Times New Roman" panose="02020603050405020304" pitchFamily="18" charset="0"/>
                <a:cs typeface="Times New Roman" panose="02020603050405020304" pitchFamily="18" charset="0"/>
              </a:rPr>
              <a:t>Một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số</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biện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pháp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điều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khiển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số</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con</a:t>
            </a:r>
          </a:p>
          <a:p>
            <a:pPr marL="0" indent="0">
              <a:buNone/>
            </a:pPr>
            <a:r>
              <a:rPr lang="vi-VN" sz="3600" dirty="0">
                <a:latin typeface="Times New Roman" panose="02020603050405020304" pitchFamily="18" charset="0"/>
                <a:cs typeface="Times New Roman" panose="02020603050405020304" pitchFamily="18" charset="0"/>
                <a:sym typeface="Wingdings"/>
              </a:rPr>
              <a:t></a:t>
            </a:r>
            <a:r>
              <a:rPr lang="vi-VN"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Sử dụng hoocmôn hoặc chất kích thích tổng hợp</a:t>
            </a:r>
          </a:p>
          <a:p>
            <a:pPr marL="0" indent="0">
              <a:buNone/>
            </a:pPr>
            <a:r>
              <a:rPr lang="vi-VN" sz="3600" dirty="0">
                <a:latin typeface="Times New Roman" panose="02020603050405020304" pitchFamily="18" charset="0"/>
                <a:cs typeface="Times New Roman" panose="02020603050405020304" pitchFamily="18" charset="0"/>
                <a:sym typeface="Wingdings"/>
              </a:rPr>
              <a:t></a:t>
            </a:r>
            <a:r>
              <a:rPr lang="vi-VN"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Thay đổi các yếu tố môi trường</a:t>
            </a:r>
          </a:p>
          <a:p>
            <a:pPr marL="0" indent="0">
              <a:buNone/>
            </a:pPr>
            <a:r>
              <a:rPr lang="vi-VN" sz="3600" dirty="0">
                <a:latin typeface="Times New Roman" panose="02020603050405020304" pitchFamily="18" charset="0"/>
                <a:cs typeface="Times New Roman" panose="02020603050405020304" pitchFamily="18" charset="0"/>
                <a:sym typeface="Wingdings"/>
              </a:rPr>
              <a:t></a:t>
            </a:r>
            <a:r>
              <a:rPr lang="vi-VN"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Nuôi cấy phôi</a:t>
            </a:r>
          </a:p>
          <a:p>
            <a:pPr marL="0" indent="0">
              <a:buNone/>
            </a:pPr>
            <a:r>
              <a:rPr lang="vi-VN" sz="3600" dirty="0">
                <a:latin typeface="Times New Roman" panose="02020603050405020304" pitchFamily="18" charset="0"/>
                <a:cs typeface="Times New Roman" panose="02020603050405020304" pitchFamily="18" charset="0"/>
                <a:sym typeface="Wingdings"/>
              </a:rPr>
              <a:t></a:t>
            </a:r>
            <a:r>
              <a:rPr lang="vi-VN"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Thụ tinh nhân tạo</a:t>
            </a:r>
          </a:p>
          <a:p>
            <a:pPr marL="0" indent="0">
              <a:buNone/>
            </a:pP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94481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1219200"/>
            <a:ext cx="8229600" cy="914400"/>
          </a:xfrm>
        </p:spPr>
        <p:txBody>
          <a:bodyPr>
            <a:normAutofit/>
          </a:bodyPr>
          <a:lstStyle/>
          <a:p>
            <a:pPr marL="0" indent="0">
              <a:buNone/>
            </a:pPr>
            <a:r>
              <a:rPr lang="en-US" sz="3600" b="1" dirty="0">
                <a:solidFill>
                  <a:srgbClr val="FF0000"/>
                </a:solidFill>
                <a:latin typeface="Times New Roman" panose="02020603050405020304" pitchFamily="18" charset="0"/>
                <a:cs typeface="Times New Roman" panose="02020603050405020304" pitchFamily="18" charset="0"/>
              </a:rPr>
              <a:t>2. </a:t>
            </a:r>
            <a:r>
              <a:rPr lang="en-US" sz="3600" b="1" dirty="0" err="1">
                <a:solidFill>
                  <a:srgbClr val="FF0000"/>
                </a:solidFill>
                <a:latin typeface="Times New Roman" panose="02020603050405020304" pitchFamily="18" charset="0"/>
                <a:cs typeface="Times New Roman" panose="02020603050405020304" pitchFamily="18" charset="0"/>
              </a:rPr>
              <a:t>Một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số</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biện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pháp</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điều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khiển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giới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tính</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2035320"/>
            <a:ext cx="3259072" cy="24479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95807">
            <a:off x="5293594" y="2154381"/>
            <a:ext cx="3323007" cy="22098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8924">
            <a:off x="2818371" y="4452261"/>
            <a:ext cx="3563872" cy="20046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1" y="4191000"/>
            <a:ext cx="3843421" cy="21907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8" name="Title 1"/>
          <p:cNvSpPr>
            <a:spLocks noGrp="1"/>
          </p:cNvSpPr>
          <p:nvPr>
            <p:ph type="title"/>
          </p:nvPr>
        </p:nvSpPr>
        <p:spPr>
          <a:xfrm>
            <a:off x="1752600" y="274638"/>
            <a:ext cx="8686800" cy="1143000"/>
          </a:xfrm>
        </p:spPr>
        <p:txBody>
          <a:bodyPr>
            <a:noAutofit/>
          </a:bodyPr>
          <a:lstStyle/>
          <a:p>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I. ĐIỀU </a:t>
            </a: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KHIỂN SINH SẢN Ở ĐỘNG </a:t>
            </a: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VẬT</a:t>
            </a:r>
            <a:endPar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1088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511300" y="26985"/>
            <a:ext cx="10680700" cy="592167"/>
          </a:xfrm>
          <a:prstGeom prst="roundRect">
            <a:avLst/>
          </a:prstGeom>
          <a:solidFill>
            <a:schemeClr val="accent1">
              <a:lumMod val="20000"/>
              <a:lumOff val="80000"/>
            </a:schemeClr>
          </a:solidFill>
          <a:ln>
            <a:solidFill>
              <a:schemeClr val="accent6">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a:solidFill>
                  <a:srgbClr val="0070C0"/>
                </a:solidFill>
                <a:latin typeface="Myriad Pro" pitchFamily="34" charset="0"/>
              </a:rPr>
              <a:t>SINH SẢN HỮU TÍNH Ở ĐỘNG VẬT</a:t>
            </a:r>
            <a:endParaRPr lang="en-US" sz="2400" b="1" dirty="0">
              <a:solidFill>
                <a:srgbClr val="0070C0"/>
              </a:solidFill>
              <a:latin typeface="Myriad Pro" pitchFamily="34" charset="0"/>
            </a:endParaRPr>
          </a:p>
        </p:txBody>
      </p:sp>
      <p:sp>
        <p:nvSpPr>
          <p:cNvPr id="11" name="Rounded Rectangle 10"/>
          <p:cNvSpPr/>
          <p:nvPr/>
        </p:nvSpPr>
        <p:spPr>
          <a:xfrm>
            <a:off x="773350" y="22227"/>
            <a:ext cx="1360250" cy="628339"/>
          </a:xfrm>
          <a:prstGeom prst="roundRect">
            <a:avLst/>
          </a:prstGeom>
          <a:solidFill>
            <a:schemeClr val="accent1">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a:t>Bài 45</a:t>
            </a:r>
            <a:endParaRPr lang="en-US" sz="2000" b="1"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5" y="39686"/>
            <a:ext cx="673100" cy="506414"/>
          </a:xfrm>
          <a:prstGeom prst="roundRect">
            <a:avLst>
              <a:gd name="adj" fmla="val 8594"/>
            </a:avLst>
          </a:prstGeom>
          <a:solidFill>
            <a:srgbClr val="FFFFFF">
              <a:shade val="85000"/>
            </a:srgbClr>
          </a:solidFill>
          <a:ln>
            <a:solidFill>
              <a:schemeClr val="accent1">
                <a:lumMod val="75000"/>
              </a:schemeClr>
            </a:solidFill>
          </a:ln>
          <a:effectLst>
            <a:reflection blurRad="12700" stA="38000" endPos="28000" dist="5000" dir="5400000" sy="-100000" algn="bl" rotWithShape="0"/>
          </a:effectLst>
        </p:spPr>
      </p:pic>
      <p:sp>
        <p:nvSpPr>
          <p:cNvPr id="2" name="Slide Number Placeholder 1"/>
          <p:cNvSpPr>
            <a:spLocks noGrp="1"/>
          </p:cNvSpPr>
          <p:nvPr>
            <p:ph type="sldNum" sz="quarter" idx="12"/>
          </p:nvPr>
        </p:nvSpPr>
        <p:spPr>
          <a:xfrm>
            <a:off x="8737600" y="6356353"/>
            <a:ext cx="2844800" cy="365125"/>
          </a:xfrm>
        </p:spPr>
        <p:txBody>
          <a:bodyPr/>
          <a:lstStyle/>
          <a:p>
            <a:fld id="{AEC32211-C4AE-4200-8F1C-AB7060CFF7B4}" type="slidenum">
              <a:rPr lang="en-US" smtClean="0"/>
              <a:t>8</a:t>
            </a:fld>
            <a:endParaRPr lang="en-US" dirty="0"/>
          </a:p>
        </p:txBody>
      </p:sp>
      <p:sp>
        <p:nvSpPr>
          <p:cNvPr id="14" name="Rectangle 27" descr="Parchment">
            <a:extLst>
              <a:ext uri="{FF2B5EF4-FFF2-40B4-BE49-F238E27FC236}">
                <a16:creationId xmlns="" xmlns:a16="http://schemas.microsoft.com/office/drawing/2014/main" id="{0A453712-B30C-4413-898A-CF1CBD860844}"/>
              </a:ext>
            </a:extLst>
          </p:cNvPr>
          <p:cNvSpPr>
            <a:spLocks noChangeArrowheads="1"/>
          </p:cNvSpPr>
          <p:nvPr/>
        </p:nvSpPr>
        <p:spPr bwMode="auto">
          <a:xfrm>
            <a:off x="1404366" y="7074716"/>
            <a:ext cx="10287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Font typeface="Wingdings" panose="05000000000000000000" pitchFamily="2" charset="2"/>
              <a:buNone/>
            </a:pPr>
            <a:endParaRPr lang="en-US" altLang="en-US" sz="3200">
              <a:solidFill>
                <a:srgbClr val="0000FF"/>
              </a:solidFill>
              <a:cs typeface="Arial" panose="020B0604020202020204" pitchFamily="34" charset="0"/>
              <a:sym typeface="Wingdings" panose="05000000000000000000" pitchFamily="2" charset="2"/>
            </a:endParaRPr>
          </a:p>
        </p:txBody>
      </p:sp>
      <p:pic>
        <p:nvPicPr>
          <p:cNvPr id="19" name="Picture 3" descr="fish080">
            <a:extLst>
              <a:ext uri="{FF2B5EF4-FFF2-40B4-BE49-F238E27FC236}">
                <a16:creationId xmlns="" xmlns:a16="http://schemas.microsoft.com/office/drawing/2014/main" id="{5AA60FB5-6F7F-45E1-BD6C-E8F0A150DD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1658874" y="914400"/>
            <a:ext cx="3200400" cy="2819400"/>
          </a:xfrm>
          <a:prstGeom prst="rect">
            <a:avLst/>
          </a:prstGeom>
        </p:spPr>
      </p:pic>
      <p:pic>
        <p:nvPicPr>
          <p:cNvPr id="20" name="Picture 4" descr="FWDanielleDogLicense">
            <a:extLst>
              <a:ext uri="{FF2B5EF4-FFF2-40B4-BE49-F238E27FC236}">
                <a16:creationId xmlns="" xmlns:a16="http://schemas.microsoft.com/office/drawing/2014/main" id="{7E731EFF-0142-4AC4-BE90-41A3CC76DF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5474" y="914400"/>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descr="GA MÁI">
            <a:extLst>
              <a:ext uri="{FF2B5EF4-FFF2-40B4-BE49-F238E27FC236}">
                <a16:creationId xmlns="" xmlns:a16="http://schemas.microsoft.com/office/drawing/2014/main" id="{F9C0662C-D227-4669-9695-2C58FB3617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54874" y="914400"/>
            <a:ext cx="30480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descr="pot_bellied_pig">
            <a:extLst>
              <a:ext uri="{FF2B5EF4-FFF2-40B4-BE49-F238E27FC236}">
                <a16:creationId xmlns="" xmlns:a16="http://schemas.microsoft.com/office/drawing/2014/main" id="{C873DABB-FBF4-456F-9861-9271E95826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16074" y="4018606"/>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descr="trăn">
            <a:extLst>
              <a:ext uri="{FF2B5EF4-FFF2-40B4-BE49-F238E27FC236}">
                <a16:creationId xmlns="" xmlns:a16="http://schemas.microsoft.com/office/drawing/2014/main" id="{BD3C975E-57B8-4641-A617-D49DDCF184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5474" y="4018606"/>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7" descr="Sinh san huu tinh o don vat">
            <a:extLst>
              <a:ext uri="{FF2B5EF4-FFF2-40B4-BE49-F238E27FC236}">
                <a16:creationId xmlns="" xmlns:a16="http://schemas.microsoft.com/office/drawing/2014/main" id="{5D827068-34DD-4331-BC0A-A42D7D3348E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24800" y="4018606"/>
            <a:ext cx="30480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657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ppt_x"/>
                                          </p:val>
                                        </p:tav>
                                        <p:tav tm="100000">
                                          <p:val>
                                            <p:strVal val="#ppt_x"/>
                                          </p:val>
                                        </p:tav>
                                      </p:tavLst>
                                    </p:anim>
                                    <p:anim calcmode="lin" valueType="num">
                                      <p:cBhvr additive="base">
                                        <p:cTn id="8" dur="1000" fill="hold"/>
                                        <p:tgtEl>
                                          <p:spTgt spid="20"/>
                                        </p:tgtEl>
                                        <p:attrNameLst>
                                          <p:attrName>ppt_y</p:attrName>
                                        </p:attrNameLst>
                                      </p:cBhvr>
                                      <p:tavLst>
                                        <p:tav tm="0">
                                          <p:val>
                                            <p:strVal val="0-#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1+#ppt_w/2"/>
                                          </p:val>
                                        </p:tav>
                                        <p:tav tm="100000">
                                          <p:val>
                                            <p:strVal val="#ppt_x"/>
                                          </p:val>
                                        </p:tav>
                                      </p:tavLst>
                                    </p:anim>
                                    <p:anim calcmode="lin" valueType="num">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1+#ppt_w/2"/>
                                          </p:val>
                                        </p:tav>
                                        <p:tav tm="100000">
                                          <p:val>
                                            <p:strVal val="#ppt_x"/>
                                          </p:val>
                                        </p:tav>
                                      </p:tavLst>
                                    </p:anim>
                                    <p:anim calcmode="lin" valueType="num">
                                      <p:cBhvr additive="base">
                                        <p:cTn id="16" dur="10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1000" fill="hold"/>
                                        <p:tgtEl>
                                          <p:spTgt spid="23"/>
                                        </p:tgtEl>
                                        <p:attrNameLst>
                                          <p:attrName>ppt_x</p:attrName>
                                        </p:attrNameLst>
                                      </p:cBhvr>
                                      <p:tavLst>
                                        <p:tav tm="0">
                                          <p:val>
                                            <p:strVal val="0-#ppt_w/2"/>
                                          </p:val>
                                        </p:tav>
                                        <p:tav tm="100000">
                                          <p:val>
                                            <p:strVal val="#ppt_x"/>
                                          </p:val>
                                        </p:tav>
                                      </p:tavLst>
                                    </p:anim>
                                    <p:anim calcmode="lin" valueType="num">
                                      <p:cBhvr additive="base">
                                        <p:cTn id="20" dur="1000" fill="hold"/>
                                        <p:tgtEl>
                                          <p:spTgt spid="23"/>
                                        </p:tgtEl>
                                        <p:attrNameLst>
                                          <p:attrName>ppt_y</p:attrName>
                                        </p:attrNameLst>
                                      </p:cBhvr>
                                      <p:tavLst>
                                        <p:tav tm="0">
                                          <p:val>
                                            <p:strVal val="1+#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1000" fill="hold"/>
                                        <p:tgtEl>
                                          <p:spTgt spid="19"/>
                                        </p:tgtEl>
                                        <p:attrNameLst>
                                          <p:attrName>ppt_x</p:attrName>
                                        </p:attrNameLst>
                                      </p:cBhvr>
                                      <p:tavLst>
                                        <p:tav tm="0">
                                          <p:val>
                                            <p:strVal val="#ppt_x"/>
                                          </p:val>
                                        </p:tav>
                                        <p:tav tm="100000">
                                          <p:val>
                                            <p:strVal val="#ppt_x"/>
                                          </p:val>
                                        </p:tav>
                                      </p:tavLst>
                                    </p:anim>
                                    <p:anim calcmode="lin" valueType="num">
                                      <p:cBhvr additive="base">
                                        <p:cTn id="24" dur="1000" fill="hold"/>
                                        <p:tgtEl>
                                          <p:spTgt spid="19"/>
                                        </p:tgtEl>
                                        <p:attrNameLst>
                                          <p:attrName>ppt_y</p:attrName>
                                        </p:attrNameLst>
                                      </p:cBhvr>
                                      <p:tavLst>
                                        <p:tav tm="0">
                                          <p:val>
                                            <p:strVal val="0-#ppt_h/2"/>
                                          </p:val>
                                        </p:tav>
                                        <p:tav tm="100000">
                                          <p:val>
                                            <p:strVal val="#ppt_y"/>
                                          </p:val>
                                        </p:tav>
                                      </p:tavLst>
                                    </p:anim>
                                  </p:childTnLst>
                                </p:cTn>
                              </p:par>
                              <p:par>
                                <p:cTn id="25" presetID="24"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to="" calcmode="lin" valueType="num">
                                      <p:cBhvr>
                                        <p:cTn id="27" dur="1" fill="hold"/>
                                        <p:tgtEl>
                                          <p:spTgt spid="2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00696" y="547301"/>
            <a:ext cx="3200400"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600" dirty="0" err="1">
                <a:latin typeface="Times New Roman" panose="02020603050405020304" pitchFamily="18" charset="0"/>
                <a:cs typeface="Times New Roman" panose="02020603050405020304" pitchFamily="18" charset="0"/>
              </a:rPr>
              <a:t>Tách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trùng</a:t>
            </a:r>
            <a:endParaRPr lang="en-US" sz="3600" dirty="0">
              <a:latin typeface="Times New Roman" panose="02020603050405020304" pitchFamily="18" charset="0"/>
              <a:cs typeface="Times New Roman" panose="02020603050405020304"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3375" y="427767"/>
            <a:ext cx="2675251" cy="18149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434224"/>
            <a:ext cx="2452254" cy="28850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61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8347" y="2196062"/>
            <a:ext cx="2583897" cy="21610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TextBox 4"/>
          <p:cNvSpPr txBox="1"/>
          <p:nvPr/>
        </p:nvSpPr>
        <p:spPr>
          <a:xfrm>
            <a:off x="9557837" y="224135"/>
            <a:ext cx="902811" cy="646331"/>
          </a:xfrm>
          <a:prstGeom prst="rect">
            <a:avLst/>
          </a:prstGeom>
          <a:noFill/>
        </p:spPr>
        <p:txBody>
          <a:bodyPr wrap="none" rtlCol="0">
            <a:spAutoFit/>
          </a:bodyPr>
          <a:lstStyle/>
          <a:p>
            <a:r>
              <a:rPr lang="en-US" sz="3600" dirty="0" err="1">
                <a:latin typeface="Times New Roman" panose="02020603050405020304" pitchFamily="18" charset="0"/>
                <a:cs typeface="Times New Roman" panose="02020603050405020304" pitchFamily="18" charset="0"/>
              </a:rPr>
              <a:t>Lọc</a:t>
            </a:r>
            <a:endParaRPr lang="en-US" sz="36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4724401" y="5917448"/>
            <a:ext cx="1480085" cy="646331"/>
          </a:xfrm>
          <a:prstGeom prst="rect">
            <a:avLst/>
          </a:prstGeom>
          <a:solidFill>
            <a:schemeClr val="bg1"/>
          </a:solidFill>
        </p:spPr>
        <p:txBody>
          <a:bodyPr wrap="none" rtlCol="0">
            <a:spAutoFit/>
          </a:bodyPr>
          <a:lstStyle/>
          <a:p>
            <a:r>
              <a:rPr lang="en-US" sz="3600" dirty="0">
                <a:latin typeface="Times New Roman" panose="02020603050405020304" pitchFamily="18" charset="0"/>
                <a:cs typeface="Times New Roman" panose="02020603050405020304" pitchFamily="18" charset="0"/>
              </a:rPr>
              <a:t>Ly </a:t>
            </a:r>
            <a:r>
              <a:rPr lang="en-US" sz="3600" dirty="0" err="1">
                <a:latin typeface="Times New Roman" panose="02020603050405020304" pitchFamily="18" charset="0"/>
                <a:cs typeface="Times New Roman" panose="02020603050405020304" pitchFamily="18" charset="0"/>
              </a:rPr>
              <a:t>tâm</a:t>
            </a:r>
            <a:endParaRPr lang="en-US" sz="36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8560207" y="4395937"/>
            <a:ext cx="1556836" cy="646331"/>
          </a:xfrm>
          <a:prstGeom prst="rect">
            <a:avLst/>
          </a:prstGeom>
          <a:noFill/>
        </p:spPr>
        <p:txBody>
          <a:bodyPr wrap="none" rtlCol="0">
            <a:spAutoFit/>
          </a:bodyPr>
          <a:lstStyle/>
          <a:p>
            <a:r>
              <a:rPr lang="en-US" sz="3600" dirty="0" err="1">
                <a:latin typeface="Times New Roman" panose="02020603050405020304" pitchFamily="18" charset="0"/>
                <a:cs typeface="Times New Roman" panose="02020603050405020304" pitchFamily="18" charset="0"/>
              </a:rPr>
              <a:t>Điện</a:t>
            </a:r>
            <a:r>
              <a:rPr lang="en-US" sz="3600" dirty="0">
                <a:latin typeface="Times New Roman" panose="02020603050405020304" pitchFamily="18" charset="0"/>
                <a:cs typeface="Times New Roman" panose="02020603050405020304" pitchFamily="18" charset="0"/>
              </a:rPr>
              <a:t> di</a:t>
            </a:r>
            <a:endParaRPr lang="en-US" sz="36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00" y="1335218"/>
            <a:ext cx="3995304" cy="3383885"/>
          </a:xfrm>
          <a:prstGeom prst="rect">
            <a:avLst/>
          </a:prstGeom>
          <a:ln>
            <a:noFill/>
          </a:ln>
          <a:effectLst>
            <a:softEdge rad="112500"/>
          </a:effectLst>
        </p:spPr>
      </p:pic>
    </p:spTree>
    <p:extLst>
      <p:ext uri="{BB962C8B-B14F-4D97-AF65-F5344CB8AC3E}">
        <p14:creationId xmlns:p14="http://schemas.microsoft.com/office/powerpoint/2010/main" val="22624485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6082" y="1447800"/>
            <a:ext cx="4876800" cy="3657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100696" y="547301"/>
            <a:ext cx="3614304"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600" dirty="0" err="1">
                <a:latin typeface="Times New Roman" panose="02020603050405020304" pitchFamily="18" charset="0"/>
                <a:cs typeface="Times New Roman" panose="02020603050405020304" pitchFamily="18" charset="0"/>
              </a:rPr>
              <a:t>Sử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dụng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hoocmôn</a:t>
            </a:r>
            <a:endParaRPr lang="en-US" sz="3600" dirty="0">
              <a:latin typeface="Times New Roman" panose="02020603050405020304" pitchFamily="18" charset="0"/>
              <a:cs typeface="Times New Roman" panose="02020603050405020304" pitchFamily="18" charset="0"/>
            </a:endParaRPr>
          </a:p>
        </p:txBody>
      </p:sp>
      <p:sp>
        <p:nvSpPr>
          <p:cNvPr id="4" name="Rectangle 3"/>
          <p:cNvSpPr/>
          <p:nvPr/>
        </p:nvSpPr>
        <p:spPr>
          <a:xfrm>
            <a:off x="2971800" y="5105401"/>
            <a:ext cx="7315200" cy="646331"/>
          </a:xfrm>
          <a:prstGeom prst="rect">
            <a:avLst/>
          </a:prstGeom>
        </p:spPr>
        <p:txBody>
          <a:bodyPr wrap="square">
            <a:spAutoFit/>
          </a:bodyPr>
          <a:lstStyle/>
          <a:p>
            <a:r>
              <a:rPr lang="en-US" sz="3600" dirty="0">
                <a:latin typeface="Times New Roman" panose="02020603050405020304" pitchFamily="18" charset="0"/>
                <a:cs typeface="Times New Roman" panose="02020603050405020304" pitchFamily="18" charset="0"/>
              </a:rPr>
              <a:t>17-mêtyl </a:t>
            </a:r>
            <a:r>
              <a:rPr lang="en-US" sz="3600" dirty="0" err="1">
                <a:latin typeface="Times New Roman" panose="02020603050405020304" pitchFamily="18" charset="0"/>
                <a:cs typeface="Times New Roman" panose="02020603050405020304" pitchFamily="18" charset="0"/>
              </a:rPr>
              <a:t>testostêrôn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kèm</a:t>
            </a:r>
            <a:r>
              <a:rPr lang="en-US" sz="3600" dirty="0">
                <a:latin typeface="Times New Roman" panose="02020603050405020304" pitchFamily="18" charset="0"/>
                <a:cs typeface="Times New Roman" panose="02020603050405020304" pitchFamily="18" charset="0"/>
              </a:rPr>
              <a:t> vitamin C</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748713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7400" y="789088"/>
            <a:ext cx="8229600" cy="5078313"/>
          </a:xfrm>
          <a:prstGeom prst="rect">
            <a:avLst/>
          </a:prstGeom>
        </p:spPr>
        <p:txBody>
          <a:bodyPr wrap="square">
            <a:spAutoFit/>
          </a:bodyPr>
          <a:lstStyle/>
          <a:p>
            <a:pPr algn="just"/>
            <a:r>
              <a:rPr lang="vi-VN" sz="3600" b="1" dirty="0">
                <a:solidFill>
                  <a:srgbClr val="FF0000"/>
                </a:solidFill>
                <a:latin typeface="Times New Roman" panose="02020603050405020304" pitchFamily="18" charset="0"/>
                <a:cs typeface="Times New Roman" panose="02020603050405020304" pitchFamily="18" charset="0"/>
              </a:rPr>
              <a:t>2. Một số biện pháp điều khiển giới tính</a:t>
            </a:r>
            <a:endParaRPr lang="en-US" sz="3600" dirty="0">
              <a:solidFill>
                <a:srgbClr val="FF0000"/>
              </a:solidFill>
              <a:latin typeface="Times New Roman" panose="02020603050405020304" pitchFamily="18" charset="0"/>
              <a:cs typeface="Times New Roman" panose="02020603050405020304" pitchFamily="18" charset="0"/>
            </a:endParaRPr>
          </a:p>
          <a:p>
            <a:pPr algn="just"/>
            <a:r>
              <a:rPr lang="vi-VN" sz="3600" dirty="0">
                <a:solidFill>
                  <a:srgbClr val="FF0000"/>
                </a:solidFill>
                <a:latin typeface="Times New Roman" panose="02020603050405020304" pitchFamily="18" charset="0"/>
                <a:cs typeface="Times New Roman" panose="02020603050405020304" pitchFamily="18" charset="0"/>
                <a:sym typeface="Wingdings"/>
              </a:rPr>
              <a:t></a:t>
            </a:r>
            <a:r>
              <a:rPr lang="vi-VN" sz="3600" dirty="0">
                <a:solidFill>
                  <a:srgbClr val="FF0000"/>
                </a:solidFill>
                <a:latin typeface="Times New Roman" panose="02020603050405020304" pitchFamily="18" charset="0"/>
                <a:cs typeface="Times New Roman" panose="02020603050405020304" pitchFamily="18" charset="0"/>
              </a:rPr>
              <a:t> </a:t>
            </a:r>
            <a:r>
              <a:rPr lang="vi-VN" sz="3600" dirty="0">
                <a:solidFill>
                  <a:srgbClr val="FF0000"/>
                </a:solidFill>
                <a:latin typeface="Times New Roman" panose="02020603050405020304" pitchFamily="18" charset="0"/>
                <a:cs typeface="Times New Roman" panose="02020603050405020304" pitchFamily="18" charset="0"/>
              </a:rPr>
              <a:t>Sử dụng biện pháp kĩ thuật như:</a:t>
            </a:r>
            <a:endParaRPr lang="en-US" sz="3600" dirty="0">
              <a:solidFill>
                <a:srgbClr val="FF0000"/>
              </a:solidFill>
              <a:latin typeface="Times New Roman" panose="02020603050405020304" pitchFamily="18" charset="0"/>
              <a:cs typeface="Times New Roman" panose="02020603050405020304" pitchFamily="18" charset="0"/>
            </a:endParaRPr>
          </a:p>
          <a:p>
            <a:pPr algn="just"/>
            <a:r>
              <a:rPr lang="vi-VN" sz="3600" dirty="0">
                <a:latin typeface="Times New Roman" panose="02020603050405020304" pitchFamily="18" charset="0"/>
                <a:cs typeface="Times New Roman" panose="02020603050405020304" pitchFamily="18" charset="0"/>
              </a:rPr>
              <a:t>+ Sử dụng hoocmôn.</a:t>
            </a:r>
            <a:endParaRPr lang="en-US" sz="3600" dirty="0">
              <a:latin typeface="Times New Roman" panose="02020603050405020304" pitchFamily="18" charset="0"/>
              <a:cs typeface="Times New Roman" panose="02020603050405020304" pitchFamily="18" charset="0"/>
            </a:endParaRPr>
          </a:p>
          <a:p>
            <a:pPr algn="just"/>
            <a:r>
              <a:rPr lang="vi-VN" sz="3600" dirty="0">
                <a:latin typeface="Times New Roman" panose="02020603050405020304" pitchFamily="18" charset="0"/>
                <a:cs typeface="Times New Roman" panose="02020603050405020304" pitchFamily="18" charset="0"/>
              </a:rPr>
              <a:t>+ Tách tinh trùng: chọn loại tinh trùng X hoặc Y (bằng kĩ thuật lọc, li tâm, điện di) cho thụ tinh với trứng để tạo giới tính theo ý muốn.</a:t>
            </a:r>
            <a:endParaRPr lang="en-US" sz="3600" dirty="0">
              <a:latin typeface="Times New Roman" panose="02020603050405020304" pitchFamily="18" charset="0"/>
              <a:cs typeface="Times New Roman" panose="02020603050405020304" pitchFamily="18" charset="0"/>
            </a:endParaRPr>
          </a:p>
          <a:p>
            <a:pPr algn="just"/>
            <a:r>
              <a:rPr lang="vi-VN" sz="3600" dirty="0">
                <a:latin typeface="Times New Roman" panose="02020603050405020304" pitchFamily="18" charset="0"/>
                <a:cs typeface="Times New Roman" panose="02020603050405020304" pitchFamily="18" charset="0"/>
              </a:rPr>
              <a:t>+ Chiếu tia tử ngoại.</a:t>
            </a:r>
            <a:endParaRPr lang="en-US" sz="3600" dirty="0">
              <a:latin typeface="Times New Roman" panose="02020603050405020304" pitchFamily="18" charset="0"/>
              <a:cs typeface="Times New Roman" panose="02020603050405020304" pitchFamily="18" charset="0"/>
            </a:endParaRPr>
          </a:p>
          <a:p>
            <a:pPr algn="just"/>
            <a:r>
              <a:rPr lang="vi-VN" sz="3600" dirty="0">
                <a:latin typeface="Times New Roman" panose="02020603050405020304" pitchFamily="18" charset="0"/>
                <a:cs typeface="Times New Roman" panose="02020603050405020304" pitchFamily="18" charset="0"/>
              </a:rPr>
              <a:t>+ Thay đổi chế độ ăn</a:t>
            </a:r>
            <a:r>
              <a:rPr lang="vi-VN"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09872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3600" y="885886"/>
            <a:ext cx="7848600" cy="4524315"/>
          </a:xfrm>
          <a:prstGeom prst="rect">
            <a:avLst/>
          </a:prstGeom>
        </p:spPr>
        <p:txBody>
          <a:bodyPr wrap="square">
            <a:spAutoFit/>
          </a:bodyPr>
          <a:lstStyle/>
          <a:p>
            <a:pPr algn="just"/>
            <a:r>
              <a:rPr lang="vi-VN" sz="3600" b="1" dirty="0">
                <a:solidFill>
                  <a:srgbClr val="FF0000"/>
                </a:solidFill>
                <a:latin typeface="Times New Roman" panose="02020603050405020304" pitchFamily="18" charset="0"/>
                <a:cs typeface="Times New Roman" panose="02020603050405020304" pitchFamily="18" charset="0"/>
                <a:sym typeface="Wingdings"/>
              </a:rPr>
              <a:t></a:t>
            </a:r>
            <a:r>
              <a:rPr lang="vi-VN" sz="3600" b="1" dirty="0">
                <a:solidFill>
                  <a:srgbClr val="FF0000"/>
                </a:solidFill>
                <a:latin typeface="Times New Roman" panose="02020603050405020304" pitchFamily="18" charset="0"/>
                <a:cs typeface="Times New Roman" panose="02020603050405020304" pitchFamily="18" charset="0"/>
              </a:rPr>
              <a:t> </a:t>
            </a:r>
            <a:r>
              <a:rPr lang="vi-VN" sz="3600" b="1" dirty="0">
                <a:solidFill>
                  <a:srgbClr val="FF0000"/>
                </a:solidFill>
                <a:latin typeface="Times New Roman" panose="02020603050405020304" pitchFamily="18" charset="0"/>
                <a:cs typeface="Times New Roman" panose="02020603050405020304" pitchFamily="18" charset="0"/>
              </a:rPr>
              <a:t>Ý nghĩa: </a:t>
            </a:r>
            <a:r>
              <a:rPr lang="vi-VN" sz="3600" dirty="0">
                <a:latin typeface="Times New Roman" panose="02020603050405020304" pitchFamily="18" charset="0"/>
                <a:cs typeface="Times New Roman" panose="02020603050405020304" pitchFamily="18" charset="0"/>
              </a:rPr>
              <a:t>Tạo ra con đực hay con cái phục vụ các mục đích khác nhau trong chăn nuôi:</a:t>
            </a:r>
            <a:endParaRPr lang="en-US" sz="3600" dirty="0">
              <a:latin typeface="Times New Roman" panose="02020603050405020304" pitchFamily="18" charset="0"/>
              <a:cs typeface="Times New Roman" panose="02020603050405020304" pitchFamily="18" charset="0"/>
            </a:endParaRPr>
          </a:p>
          <a:p>
            <a:pPr algn="just"/>
            <a:r>
              <a:rPr lang="vi-VN" sz="3600" dirty="0">
                <a:latin typeface="Times New Roman" panose="02020603050405020304" pitchFamily="18" charset="0"/>
                <a:cs typeface="Times New Roman" panose="02020603050405020304" pitchFamily="18" charset="0"/>
              </a:rPr>
              <a:t>+ Muốn tăng nhanh đàn gia súc, thu hoạch nhiều trứng, </a:t>
            </a:r>
            <a:r>
              <a:rPr lang="vi-VN" sz="3600" dirty="0">
                <a:latin typeface="Times New Roman" panose="02020603050405020304" pitchFamily="18" charset="0"/>
                <a:cs typeface="Times New Roman" panose="02020603050405020304" pitchFamily="18" charset="0"/>
              </a:rPr>
              <a:t>sữa</a:t>
            </a:r>
            <a:endParaRPr lang="en-US" sz="3600" dirty="0">
              <a:latin typeface="Times New Roman" panose="02020603050405020304" pitchFamily="18" charset="0"/>
              <a:cs typeface="Times New Roman" panose="02020603050405020304" pitchFamily="18" charset="0"/>
            </a:endParaRPr>
          </a:p>
          <a:p>
            <a:pPr algn="just"/>
            <a:r>
              <a:rPr lang="vi-VN"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tăng nhiều con cái.</a:t>
            </a:r>
            <a:endParaRPr lang="en-US" sz="3600" dirty="0">
              <a:latin typeface="Times New Roman" panose="02020603050405020304" pitchFamily="18" charset="0"/>
              <a:cs typeface="Times New Roman" panose="02020603050405020304" pitchFamily="18" charset="0"/>
            </a:endParaRPr>
          </a:p>
          <a:p>
            <a:pPr algn="just"/>
            <a:r>
              <a:rPr lang="vi-VN" sz="3600" dirty="0">
                <a:latin typeface="Times New Roman" panose="02020603050405020304" pitchFamily="18" charset="0"/>
                <a:cs typeface="Times New Roman" panose="02020603050405020304" pitchFamily="18" charset="0"/>
              </a:rPr>
              <a:t>+ Muốn thu nhiều thịt, tơ tằm</a:t>
            </a:r>
            <a:r>
              <a:rPr lang="vi-VN"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p>
            <a:pPr algn="just"/>
            <a:r>
              <a:rPr lang="vi-VN"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tăng nhiều con đực.</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75236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3532" y="1752600"/>
            <a:ext cx="62865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a:xfrm>
            <a:off x="1752600" y="274638"/>
            <a:ext cx="86868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rPr>
              <a:t>II. SINH ĐẺ CÓ KẾ HOẠCH Ở NGƯỜI</a:t>
            </a:r>
            <a:endPar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64386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4101" y="1140106"/>
            <a:ext cx="4362001" cy="2909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1" y="830841"/>
            <a:ext cx="3694433" cy="329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089866"/>
            <a:ext cx="2057400" cy="3024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133600" y="493775"/>
            <a:ext cx="5724644" cy="646331"/>
          </a:xfrm>
          <a:prstGeom prst="rect">
            <a:avLst/>
          </a:prstGeom>
        </p:spPr>
        <p:txBody>
          <a:bodyPr wrap="none">
            <a:spAutoFit/>
          </a:bodyPr>
          <a:lstStyle/>
          <a:p>
            <a:r>
              <a:rPr lang="vi-VN" sz="3600" b="1" dirty="0">
                <a:solidFill>
                  <a:srgbClr val="FF0000"/>
                </a:solidFill>
                <a:latin typeface="Times New Roman" panose="02020603050405020304" pitchFamily="18" charset="0"/>
                <a:cs typeface="Times New Roman" panose="02020603050405020304" pitchFamily="18" charset="0"/>
              </a:rPr>
              <a:t>1. Sinh đẻ có kế hoạch là gì?</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2133600" y="4191001"/>
            <a:ext cx="8001000" cy="2554545"/>
          </a:xfrm>
          <a:prstGeom prst="rect">
            <a:avLst/>
          </a:prstGeom>
        </p:spPr>
        <p:txBody>
          <a:bodyPr wrap="square">
            <a:spAutoFit/>
          </a:bodyPr>
          <a:lstStyle/>
          <a:p>
            <a:pPr algn="just"/>
            <a:r>
              <a:rPr lang="vi-VN" sz="3200" b="1" dirty="0">
                <a:latin typeface="Times New Roman" panose="02020603050405020304" pitchFamily="18" charset="0"/>
                <a:cs typeface="Times New Roman" panose="02020603050405020304" pitchFamily="18" charset="0"/>
                <a:sym typeface="Wingdings"/>
              </a:rPr>
              <a:t></a:t>
            </a:r>
            <a:r>
              <a:rPr lang="en-US" sz="3200" b="1" dirty="0">
                <a:latin typeface="Times New Roman" panose="02020603050405020304" pitchFamily="18" charset="0"/>
                <a:cs typeface="Times New Roman" panose="02020603050405020304" pitchFamily="18" charset="0"/>
                <a:sym typeface="Wingdings"/>
              </a:rPr>
              <a:t> </a:t>
            </a:r>
            <a:r>
              <a:rPr lang="vi-VN" sz="3200" b="1" dirty="0">
                <a:latin typeface="Times New Roman" panose="02020603050405020304" pitchFamily="18" charset="0"/>
                <a:cs typeface="Times New Roman" panose="02020603050405020304" pitchFamily="18" charset="0"/>
              </a:rPr>
              <a:t>Sinh </a:t>
            </a:r>
            <a:r>
              <a:rPr lang="vi-VN" sz="3200" b="1" dirty="0">
                <a:latin typeface="Times New Roman" panose="02020603050405020304" pitchFamily="18" charset="0"/>
                <a:cs typeface="Times New Roman" panose="02020603050405020304" pitchFamily="18" charset="0"/>
              </a:rPr>
              <a:t>đẻ có kế hoạch</a:t>
            </a:r>
            <a:r>
              <a:rPr lang="vi-VN" sz="3200" dirty="0">
                <a:latin typeface="Times New Roman" panose="02020603050405020304" pitchFamily="18" charset="0"/>
                <a:cs typeface="Times New Roman" panose="02020603050405020304" pitchFamily="18" charset="0"/>
              </a:rPr>
              <a:t> là điều chỉnh về </a:t>
            </a:r>
            <a:r>
              <a:rPr lang="vi-VN" sz="3200" dirty="0">
                <a:solidFill>
                  <a:srgbClr val="FF0000"/>
                </a:solidFill>
                <a:latin typeface="Times New Roman" panose="02020603050405020304" pitchFamily="18" charset="0"/>
                <a:cs typeface="Times New Roman" panose="02020603050405020304" pitchFamily="18" charset="0"/>
              </a:rPr>
              <a:t>số con</a:t>
            </a:r>
            <a:r>
              <a:rPr lang="vi-VN" sz="3200" dirty="0">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thời điểm sinh con</a:t>
            </a:r>
            <a:r>
              <a:rPr lang="vi-VN" sz="3200" dirty="0">
                <a:latin typeface="Times New Roman" panose="02020603050405020304" pitchFamily="18" charset="0"/>
                <a:cs typeface="Times New Roman" panose="02020603050405020304" pitchFamily="18" charset="0"/>
              </a:rPr>
              <a:t> và </a:t>
            </a:r>
            <a:r>
              <a:rPr lang="vi-VN" sz="3200" dirty="0">
                <a:solidFill>
                  <a:srgbClr val="FF0000"/>
                </a:solidFill>
                <a:latin typeface="Times New Roman" panose="02020603050405020304" pitchFamily="18" charset="0"/>
                <a:cs typeface="Times New Roman" panose="02020603050405020304" pitchFamily="18" charset="0"/>
              </a:rPr>
              <a:t>khoảng cách sinh con</a:t>
            </a:r>
            <a:r>
              <a:rPr lang="vi-VN" sz="3200" dirty="0">
                <a:latin typeface="Times New Roman" panose="02020603050405020304" pitchFamily="18" charset="0"/>
                <a:cs typeface="Times New Roman" panose="02020603050405020304" pitchFamily="18" charset="0"/>
              </a:rPr>
              <a:t> sao cho phù hợp với việc </a:t>
            </a:r>
            <a:r>
              <a:rPr lang="vi-VN" sz="3200" b="1" dirty="0">
                <a:latin typeface="Times New Roman" panose="02020603050405020304" pitchFamily="18" charset="0"/>
                <a:cs typeface="Times New Roman" panose="02020603050405020304" pitchFamily="18" charset="0"/>
              </a:rPr>
              <a:t>nâng cao chất lượng cuộc sống</a:t>
            </a:r>
            <a:r>
              <a:rPr lang="vi-VN" sz="3200" dirty="0">
                <a:latin typeface="Times New Roman" panose="02020603050405020304" pitchFamily="18" charset="0"/>
                <a:cs typeface="Times New Roman" panose="02020603050405020304" pitchFamily="18" charset="0"/>
              </a:rPr>
              <a:t> của mỗi cá nhân, gia đình và xã hội.</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60389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3600" y="552272"/>
            <a:ext cx="8001000" cy="1200329"/>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just"/>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nay, ở </a:t>
            </a:r>
            <a:r>
              <a:rPr lang="en-US" sz="3600" dirty="0" err="1">
                <a:latin typeface="Times New Roman" panose="02020603050405020304" pitchFamily="18" charset="0"/>
                <a:cs typeface="Times New Roman" panose="02020603050405020304" pitchFamily="18" charset="0"/>
              </a:rPr>
              <a:t>Việt</a:t>
            </a:r>
            <a:r>
              <a:rPr lang="en-US" sz="3600" dirty="0">
                <a:latin typeface="Times New Roman" panose="02020603050405020304" pitchFamily="18" charset="0"/>
                <a:cs typeface="Times New Roman" panose="02020603050405020304" pitchFamily="18" charset="0"/>
              </a:rPr>
              <a:t> Nam </a:t>
            </a:r>
            <a:r>
              <a:rPr lang="en-US" sz="3600" dirty="0" err="1">
                <a:latin typeface="Times New Roman" panose="02020603050405020304" pitchFamily="18" charset="0"/>
                <a:cs typeface="Times New Roman" panose="02020603050405020304" pitchFamily="18" charset="0"/>
              </a:rPr>
              <a:t>vận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mỗi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cặp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chồng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nhiêu</a:t>
            </a:r>
            <a:r>
              <a:rPr lang="en-US" sz="3600" dirty="0">
                <a:latin typeface="Times New Roman" panose="02020603050405020304" pitchFamily="18" charset="0"/>
                <a:cs typeface="Times New Roman" panose="02020603050405020304" pitchFamily="18" charset="0"/>
              </a:rPr>
              <a:t> con?</a:t>
            </a:r>
            <a:endParaRPr lang="en-US" sz="36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133600" y="2971801"/>
            <a:ext cx="8001000" cy="646331"/>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just"/>
            <a:r>
              <a:rPr lang="en-US" sz="3600" dirty="0" err="1">
                <a:latin typeface="Times New Roman" panose="02020603050405020304" pitchFamily="18" charset="0"/>
                <a:cs typeface="Times New Roman" panose="02020603050405020304" pitchFamily="18" charset="0"/>
              </a:rPr>
              <a:t>Giới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tuổi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con?</a:t>
            </a:r>
            <a:endParaRPr lang="en-US" sz="36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2133600" y="4495801"/>
            <a:ext cx="8001000" cy="1200329"/>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just"/>
            <a:r>
              <a:rPr lang="en-US" sz="3600" dirty="0" err="1">
                <a:latin typeface="Times New Roman" panose="02020603050405020304" pitchFamily="18" charset="0"/>
                <a:cs typeface="Times New Roman" panose="02020603050405020304" pitchFamily="18" charset="0"/>
              </a:rPr>
              <a:t>Khoảng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giữa</a:t>
            </a:r>
            <a:r>
              <a:rPr lang="en-US" sz="3600" dirty="0">
                <a:latin typeface="Times New Roman" panose="02020603050405020304" pitchFamily="18" charset="0"/>
                <a:cs typeface="Times New Roman" panose="02020603050405020304" pitchFamily="18" charset="0"/>
              </a:rPr>
              <a:t> 2 </a:t>
            </a:r>
            <a:r>
              <a:rPr lang="en-US" sz="3600" dirty="0" err="1">
                <a:latin typeface="Times New Roman" panose="02020603050405020304" pitchFamily="18" charset="0"/>
                <a:cs typeface="Times New Roman" panose="02020603050405020304" pitchFamily="18" charset="0"/>
              </a:rPr>
              <a:t>lần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con </a:t>
            </a:r>
            <a:r>
              <a:rPr lang="en-US" sz="3600" dirty="0" err="1">
                <a:latin typeface="Times New Roman" panose="02020603050405020304" pitchFamily="18" charset="0"/>
                <a:cs typeface="Times New Roman" panose="02020603050405020304" pitchFamily="18" charset="0"/>
              </a:rPr>
              <a:t>là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bao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nhiêu</a:t>
            </a:r>
            <a:r>
              <a:rPr lang="en-US"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02691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3810001"/>
            <a:ext cx="3344472" cy="25050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3" name="Rectangle 2"/>
          <p:cNvSpPr/>
          <p:nvPr/>
        </p:nvSpPr>
        <p:spPr>
          <a:xfrm>
            <a:off x="5663707" y="3785265"/>
            <a:ext cx="4572000" cy="2554545"/>
          </a:xfrm>
          <a:prstGeom prst="rect">
            <a:avLst/>
          </a:prstGeom>
        </p:spPr>
        <p:txBody>
          <a:bodyPr>
            <a:spAutoFit/>
          </a:bodyPr>
          <a:lstStyle/>
          <a:p>
            <a:pPr algn="just"/>
            <a:r>
              <a:rPr lang="vi-VN" sz="3200" b="1" dirty="0">
                <a:latin typeface="Times New Roman" panose="02020603050405020304" pitchFamily="18" charset="0"/>
                <a:cs typeface="Times New Roman" panose="02020603050405020304" pitchFamily="18" charset="0"/>
                <a:sym typeface="Wingdings"/>
              </a:rPr>
              <a:t></a:t>
            </a:r>
            <a:r>
              <a:rPr lang="en-US" sz="3200" b="1" dirty="0">
                <a:latin typeface="Times New Roman" panose="02020603050405020304" pitchFamily="18" charset="0"/>
                <a:cs typeface="Times New Roman" panose="02020603050405020304" pitchFamily="18" charset="0"/>
                <a:sym typeface="Wingdings"/>
              </a:rPr>
              <a:t> </a:t>
            </a:r>
            <a:r>
              <a:rPr lang="vi-VN" sz="3200" b="1" dirty="0">
                <a:latin typeface="Times New Roman" panose="02020603050405020304" pitchFamily="18" charset="0"/>
                <a:cs typeface="Times New Roman" panose="02020603050405020304" pitchFamily="18" charset="0"/>
              </a:rPr>
              <a:t>Sử </a:t>
            </a:r>
            <a:r>
              <a:rPr lang="vi-VN" sz="3200" b="1" dirty="0">
                <a:latin typeface="Times New Roman" panose="02020603050405020304" pitchFamily="18" charset="0"/>
                <a:cs typeface="Times New Roman" panose="02020603050405020304" pitchFamily="18" charset="0"/>
              </a:rPr>
              <a:t>dụng bao cao su: </a:t>
            </a:r>
            <a:r>
              <a:rPr lang="vi-VN" sz="3200" dirty="0">
                <a:latin typeface="Times New Roman" panose="02020603050405020304" pitchFamily="18" charset="0"/>
                <a:cs typeface="Times New Roman" panose="02020603050405020304" pitchFamily="18" charset="0"/>
              </a:rPr>
              <a:t>Bao cao su mỏng lồng vào dương vật để hứng tinh dịch làm cho tinh trùng không gặp được trứng.</a:t>
            </a:r>
            <a:endParaRPr lang="en-US" sz="3200" dirty="0">
              <a:latin typeface="Times New Roman" panose="02020603050405020304" pitchFamily="18" charset="0"/>
              <a:cs typeface="Times New Roman" panose="02020603050405020304" pitchFamily="18" charset="0"/>
            </a:endParaRPr>
          </a:p>
        </p:txBody>
      </p:sp>
      <p:sp>
        <p:nvSpPr>
          <p:cNvPr id="4" name="Rectangle 3"/>
          <p:cNvSpPr/>
          <p:nvPr/>
        </p:nvSpPr>
        <p:spPr>
          <a:xfrm>
            <a:off x="2043508" y="950656"/>
            <a:ext cx="4966893" cy="2554545"/>
          </a:xfrm>
          <a:prstGeom prst="rect">
            <a:avLst/>
          </a:prstGeom>
        </p:spPr>
        <p:txBody>
          <a:bodyPr wrap="square">
            <a:spAutoFit/>
          </a:bodyPr>
          <a:lstStyle/>
          <a:p>
            <a:pPr algn="just"/>
            <a:r>
              <a:rPr lang="vi-VN" sz="3200" b="1" dirty="0">
                <a:latin typeface="Times New Roman" panose="02020603050405020304" pitchFamily="18" charset="0"/>
                <a:cs typeface="Times New Roman" panose="02020603050405020304" pitchFamily="18" charset="0"/>
                <a:sym typeface="Wingdings"/>
              </a:rPr>
              <a:t></a:t>
            </a:r>
            <a:r>
              <a:rPr lang="en-US" sz="3200" b="1" dirty="0">
                <a:latin typeface="Times New Roman" panose="02020603050405020304" pitchFamily="18" charset="0"/>
                <a:cs typeface="Times New Roman" panose="02020603050405020304" pitchFamily="18" charset="0"/>
                <a:sym typeface="Wingdings"/>
              </a:rPr>
              <a:t> </a:t>
            </a:r>
            <a:r>
              <a:rPr lang="vi-VN" sz="3200" b="1" dirty="0">
                <a:latin typeface="Times New Roman" panose="02020603050405020304" pitchFamily="18" charset="0"/>
                <a:cs typeface="Times New Roman" panose="02020603050405020304" pitchFamily="18" charset="0"/>
              </a:rPr>
              <a:t>Tính </a:t>
            </a:r>
            <a:r>
              <a:rPr lang="vi-VN" sz="3200" b="1" dirty="0">
                <a:latin typeface="Times New Roman" panose="02020603050405020304" pitchFamily="18" charset="0"/>
                <a:cs typeface="Times New Roman" panose="02020603050405020304" pitchFamily="18" charset="0"/>
              </a:rPr>
              <a:t>ngày rụng trứng: </a:t>
            </a:r>
            <a:r>
              <a:rPr lang="vi-VN" sz="3200" dirty="0">
                <a:latin typeface="Times New Roman" panose="02020603050405020304" pitchFamily="18" charset="0"/>
                <a:cs typeface="Times New Roman" panose="02020603050405020304" pitchFamily="18" charset="0"/>
              </a:rPr>
              <a:t>Tránh giao hợp vào ngày trứng rụng (vào khoảng giữa chu kì kinh nguyệt) để tinh trùng không gặp được trứng.</a:t>
            </a:r>
            <a:endParaRPr lang="en-US" sz="3200" dirty="0">
              <a:latin typeface="Times New Roman" panose="02020603050405020304" pitchFamily="18" charset="0"/>
              <a:cs typeface="Times New Roman" panose="02020603050405020304" pitchFamily="18" charset="0"/>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3738" y="651107"/>
            <a:ext cx="3323262" cy="3148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057400" y="327942"/>
            <a:ext cx="5596404" cy="646331"/>
          </a:xfrm>
          <a:prstGeom prst="rect">
            <a:avLst/>
          </a:prstGeom>
        </p:spPr>
        <p:txBody>
          <a:bodyPr wrap="none">
            <a:spAutoFit/>
          </a:bodyPr>
          <a:lstStyle/>
          <a:p>
            <a:r>
              <a:rPr lang="vi-VN" sz="3600" b="1" dirty="0">
                <a:solidFill>
                  <a:srgbClr val="FF0000"/>
                </a:solidFill>
                <a:latin typeface="Times New Roman" panose="02020603050405020304" pitchFamily="18" charset="0"/>
                <a:cs typeface="Times New Roman" panose="02020603050405020304" pitchFamily="18" charset="0"/>
              </a:rPr>
              <a:t>2. Các biện pháp tránh thai</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81490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3600" y="3060680"/>
            <a:ext cx="7924800" cy="3416320"/>
          </a:xfrm>
          <a:prstGeom prst="rect">
            <a:avLst/>
          </a:prstGeom>
        </p:spPr>
        <p:txBody>
          <a:bodyPr wrap="square">
            <a:spAutoFit/>
          </a:bodyPr>
          <a:lstStyle/>
          <a:p>
            <a:pPr algn="just"/>
            <a:r>
              <a:rPr lang="vi-VN" sz="3600" b="1" dirty="0">
                <a:latin typeface="Times New Roman" panose="02020603050405020304" pitchFamily="18" charset="0"/>
                <a:cs typeface="Times New Roman" panose="02020603050405020304" pitchFamily="18" charset="0"/>
                <a:sym typeface="Wingdings"/>
              </a:rPr>
              <a:t></a:t>
            </a:r>
            <a:r>
              <a:rPr lang="en-US" sz="3600" b="1" dirty="0">
                <a:latin typeface="Times New Roman" panose="02020603050405020304" pitchFamily="18" charset="0"/>
                <a:cs typeface="Times New Roman" panose="02020603050405020304" pitchFamily="18" charset="0"/>
                <a:sym typeface="Wingdings"/>
              </a:rPr>
              <a:t> </a:t>
            </a:r>
            <a:r>
              <a:rPr lang="vi-VN" sz="3600" b="1" dirty="0">
                <a:latin typeface="Times New Roman" panose="02020603050405020304" pitchFamily="18" charset="0"/>
                <a:cs typeface="Times New Roman" panose="02020603050405020304" pitchFamily="18" charset="0"/>
              </a:rPr>
              <a:t>Thuốc </a:t>
            </a:r>
            <a:r>
              <a:rPr lang="vi-VN" sz="3600" b="1" dirty="0">
                <a:latin typeface="Times New Roman" panose="02020603050405020304" pitchFamily="18" charset="0"/>
                <a:cs typeface="Times New Roman" panose="02020603050405020304" pitchFamily="18" charset="0"/>
              </a:rPr>
              <a:t>uống tránh thai và thuốc uống tránh thai khẩn cấp: </a:t>
            </a:r>
            <a:r>
              <a:rPr lang="vi-VN" sz="3600" dirty="0">
                <a:latin typeface="Times New Roman" panose="02020603050405020304" pitchFamily="18" charset="0"/>
                <a:cs typeface="Times New Roman" panose="02020603050405020304" pitchFamily="18" charset="0"/>
              </a:rPr>
              <a:t>Làm nồng độ prôgestêron, ơstrôgen trong máu cao sẽ ức chế vùng dưới đồi, làm trứng không chín, không rụng; làm chất nhầy cổ tử cung đặc lại ngăn tinh trùng vào tử cung.</a:t>
            </a:r>
            <a:endParaRPr lang="en-US" sz="3600" dirty="0">
              <a:latin typeface="Times New Roman" panose="02020603050405020304" pitchFamily="18" charset="0"/>
              <a:cs typeface="Times New Roman" panose="02020603050405020304" pitchFamily="18" charset="0"/>
            </a:endParaRPr>
          </a:p>
        </p:txBody>
      </p:sp>
      <p:pic>
        <p:nvPicPr>
          <p:cNvPr id="3" name="Picture 5"/>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723022" y="152400"/>
            <a:ext cx="2819400" cy="2819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1266"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533692">
            <a:off x="5704194" y="287464"/>
            <a:ext cx="3568981" cy="25492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902629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09800" y="609600"/>
            <a:ext cx="7620000" cy="2862322"/>
          </a:xfrm>
          <a:prstGeom prst="rect">
            <a:avLst/>
          </a:prstGeom>
        </p:spPr>
        <p:txBody>
          <a:bodyPr wrap="square">
            <a:spAutoFit/>
          </a:bodyPr>
          <a:lstStyle/>
          <a:p>
            <a:pPr algn="just"/>
            <a:r>
              <a:rPr lang="vi-VN" sz="3600" b="1" dirty="0">
                <a:latin typeface="Times New Roman" panose="02020603050405020304" pitchFamily="18" charset="0"/>
                <a:cs typeface="Times New Roman" panose="02020603050405020304" pitchFamily="18" charset="0"/>
                <a:sym typeface="Wingdings"/>
              </a:rPr>
              <a:t></a:t>
            </a:r>
            <a:r>
              <a:rPr lang="en-US" sz="3600" b="1" dirty="0">
                <a:latin typeface="Times New Roman" panose="02020603050405020304" pitchFamily="18" charset="0"/>
                <a:cs typeface="Times New Roman" panose="02020603050405020304" pitchFamily="18" charset="0"/>
                <a:sym typeface="Wingdings"/>
              </a:rPr>
              <a:t> </a:t>
            </a:r>
            <a:r>
              <a:rPr lang="vi-VN" sz="3600" b="1" dirty="0">
                <a:latin typeface="Times New Roman" panose="02020603050405020304" pitchFamily="18" charset="0"/>
                <a:cs typeface="Times New Roman" panose="02020603050405020304" pitchFamily="18" charset="0"/>
              </a:rPr>
              <a:t>Đặt </a:t>
            </a:r>
            <a:r>
              <a:rPr lang="vi-VN" sz="3600" b="1" dirty="0">
                <a:latin typeface="Times New Roman" panose="02020603050405020304" pitchFamily="18" charset="0"/>
                <a:cs typeface="Times New Roman" panose="02020603050405020304" pitchFamily="18" charset="0"/>
              </a:rPr>
              <a:t>vòng tử cung và que cấy tránh thai: </a:t>
            </a:r>
            <a:r>
              <a:rPr lang="vi-VN" sz="3600" dirty="0">
                <a:latin typeface="Times New Roman" panose="02020603050405020304" pitchFamily="18" charset="0"/>
                <a:cs typeface="Times New Roman" panose="02020603050405020304" pitchFamily="18" charset="0"/>
              </a:rPr>
              <a:t>kích thích lên niêm mạc tử cung gây phản ứng chống lại sự làm tổ của hợp tử ở tử cung, làm cho hợp tử bị rơi ra ngoài cơ thể.</a:t>
            </a:r>
            <a:endParaRPr lang="en-US" sz="3600" dirty="0">
              <a:latin typeface="Times New Roman" panose="02020603050405020304" pitchFamily="18" charset="0"/>
              <a:cs typeface="Times New Roman" panose="02020603050405020304" pitchFamily="18" charset="0"/>
            </a:endParaRPr>
          </a:p>
        </p:txBody>
      </p:sp>
      <p:pic>
        <p:nvPicPr>
          <p:cNvPr id="3" name="Picture 6"/>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967345" y="3471922"/>
            <a:ext cx="5715000" cy="29908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4" name="Picture 4"/>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72200" y="2906353"/>
            <a:ext cx="3943350" cy="3314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23092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511300" y="26985"/>
            <a:ext cx="10680700" cy="592167"/>
          </a:xfrm>
          <a:prstGeom prst="roundRect">
            <a:avLst/>
          </a:prstGeom>
          <a:solidFill>
            <a:schemeClr val="accent1">
              <a:lumMod val="20000"/>
              <a:lumOff val="80000"/>
            </a:schemeClr>
          </a:solidFill>
          <a:ln>
            <a:solidFill>
              <a:schemeClr val="accent6">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a:solidFill>
                  <a:srgbClr val="0070C0"/>
                </a:solidFill>
                <a:latin typeface="Myriad Pro" pitchFamily="34" charset="0"/>
              </a:rPr>
              <a:t>SINH SẢN HỮU TÍNH Ở ĐỘNG VẬT</a:t>
            </a:r>
            <a:endParaRPr lang="en-US" sz="2400" b="1" dirty="0">
              <a:solidFill>
                <a:srgbClr val="0070C0"/>
              </a:solidFill>
              <a:latin typeface="Myriad Pro" pitchFamily="34" charset="0"/>
            </a:endParaRPr>
          </a:p>
        </p:txBody>
      </p:sp>
      <p:sp>
        <p:nvSpPr>
          <p:cNvPr id="11" name="Rounded Rectangle 10"/>
          <p:cNvSpPr/>
          <p:nvPr/>
        </p:nvSpPr>
        <p:spPr>
          <a:xfrm>
            <a:off x="773350" y="22227"/>
            <a:ext cx="1360250" cy="628339"/>
          </a:xfrm>
          <a:prstGeom prst="roundRect">
            <a:avLst/>
          </a:prstGeom>
          <a:solidFill>
            <a:schemeClr val="accent1">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000" b="1"/>
              <a:t>Bài 45</a:t>
            </a:r>
            <a:endParaRPr lang="en-US" sz="2000" b="1"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75" y="39686"/>
            <a:ext cx="673100" cy="506414"/>
          </a:xfrm>
          <a:prstGeom prst="roundRect">
            <a:avLst>
              <a:gd name="adj" fmla="val 8594"/>
            </a:avLst>
          </a:prstGeom>
          <a:solidFill>
            <a:srgbClr val="FFFFFF">
              <a:shade val="85000"/>
            </a:srgbClr>
          </a:solidFill>
          <a:ln>
            <a:solidFill>
              <a:schemeClr val="accent1">
                <a:lumMod val="75000"/>
              </a:schemeClr>
            </a:solidFill>
          </a:ln>
          <a:effectLst>
            <a:reflection blurRad="12700" stA="38000" endPos="28000" dist="5000" dir="5400000" sy="-100000" algn="bl" rotWithShape="0"/>
          </a:effectLst>
        </p:spPr>
      </p:pic>
      <p:sp>
        <p:nvSpPr>
          <p:cNvPr id="2" name="Slide Number Placeholder 1"/>
          <p:cNvSpPr>
            <a:spLocks noGrp="1"/>
          </p:cNvSpPr>
          <p:nvPr>
            <p:ph type="sldNum" sz="quarter" idx="12"/>
          </p:nvPr>
        </p:nvSpPr>
        <p:spPr>
          <a:xfrm>
            <a:off x="8737600" y="6356353"/>
            <a:ext cx="2844800" cy="365125"/>
          </a:xfrm>
        </p:spPr>
        <p:txBody>
          <a:bodyPr/>
          <a:lstStyle/>
          <a:p>
            <a:fld id="{AEC32211-C4AE-4200-8F1C-AB7060CFF7B4}" type="slidenum">
              <a:rPr lang="en-US" smtClean="0"/>
              <a:t>9</a:t>
            </a:fld>
            <a:endParaRPr lang="en-US" dirty="0"/>
          </a:p>
        </p:txBody>
      </p:sp>
      <p:sp>
        <p:nvSpPr>
          <p:cNvPr id="7" name="Pentagon 12">
            <a:extLst>
              <a:ext uri="{FF2B5EF4-FFF2-40B4-BE49-F238E27FC236}">
                <a16:creationId xmlns="" xmlns:a16="http://schemas.microsoft.com/office/drawing/2014/main" id="{2C663F78-FBC2-4F02-BD7F-26CA8F5733E3}"/>
              </a:ext>
            </a:extLst>
          </p:cNvPr>
          <p:cNvSpPr/>
          <p:nvPr/>
        </p:nvSpPr>
        <p:spPr>
          <a:xfrm>
            <a:off x="16167" y="838200"/>
            <a:ext cx="727075" cy="389729"/>
          </a:xfrm>
          <a:prstGeom prst="homePlate">
            <a:avLst/>
          </a:prstGeom>
          <a:solidFill>
            <a:schemeClr val="accent2">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b="1">
                <a:latin typeface="Times New Roman" panose="02020603050405020304" pitchFamily="18" charset="0"/>
                <a:cs typeface="Times New Roman" panose="02020603050405020304" pitchFamily="18" charset="0"/>
              </a:rPr>
              <a:t>II</a:t>
            </a:r>
            <a:endParaRPr lang="en-US" sz="2000" b="1" dirty="0">
              <a:latin typeface="Times New Roman" panose="02020603050405020304" pitchFamily="18" charset="0"/>
              <a:cs typeface="Times New Roman" panose="02020603050405020304" pitchFamily="18" charset="0"/>
            </a:endParaRPr>
          </a:p>
        </p:txBody>
      </p:sp>
      <p:sp>
        <p:nvSpPr>
          <p:cNvPr id="8" name="TextBox 13">
            <a:extLst>
              <a:ext uri="{FF2B5EF4-FFF2-40B4-BE49-F238E27FC236}">
                <a16:creationId xmlns="" xmlns:a16="http://schemas.microsoft.com/office/drawing/2014/main" id="{FFC32C07-7AAE-4391-A800-187E876ACB05}"/>
              </a:ext>
            </a:extLst>
          </p:cNvPr>
          <p:cNvSpPr txBox="1"/>
          <p:nvPr/>
        </p:nvSpPr>
        <p:spPr>
          <a:xfrm>
            <a:off x="727075" y="802679"/>
            <a:ext cx="10792890" cy="461665"/>
          </a:xfrm>
          <a:prstGeom prst="rect">
            <a:avLst/>
          </a:prstGeom>
          <a:noFill/>
        </p:spPr>
        <p:txBody>
          <a:bodyPr wrap="square" rtlCol="0">
            <a:spAutoFit/>
          </a:bodyPr>
          <a:lstStyle/>
          <a:p>
            <a:pPr algn="just"/>
            <a:r>
              <a:rPr lang="en-US" sz="2400" b="1">
                <a:solidFill>
                  <a:schemeClr val="accent2">
                    <a:lumMod val="75000"/>
                  </a:schemeClr>
                </a:solidFill>
                <a:latin typeface="Myriad Pro" pitchFamily="34" charset="0"/>
              </a:rPr>
              <a:t>QUÁ TRÌNH SINH SẢN HỮU TÍNH Ở ĐỘNG VẬT</a:t>
            </a:r>
            <a:endParaRPr lang="en-US" sz="2400" b="1" dirty="0">
              <a:solidFill>
                <a:schemeClr val="accent2">
                  <a:lumMod val="75000"/>
                </a:schemeClr>
              </a:solidFill>
              <a:latin typeface="Myriad Pro" pitchFamily="34" charset="0"/>
            </a:endParaRPr>
          </a:p>
        </p:txBody>
      </p:sp>
      <p:sp>
        <p:nvSpPr>
          <p:cNvPr id="14" name="Rectangle 27" descr="Parchment">
            <a:extLst>
              <a:ext uri="{FF2B5EF4-FFF2-40B4-BE49-F238E27FC236}">
                <a16:creationId xmlns="" xmlns:a16="http://schemas.microsoft.com/office/drawing/2014/main" id="{0A453712-B30C-4413-898A-CF1CBD860844}"/>
              </a:ext>
            </a:extLst>
          </p:cNvPr>
          <p:cNvSpPr>
            <a:spLocks noChangeArrowheads="1"/>
          </p:cNvSpPr>
          <p:nvPr/>
        </p:nvSpPr>
        <p:spPr bwMode="auto">
          <a:xfrm>
            <a:off x="1404366" y="7074716"/>
            <a:ext cx="10287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0" hangingPunct="0">
              <a:buFont typeface="Wingdings" panose="05000000000000000000" pitchFamily="2" charset="2"/>
              <a:buNone/>
            </a:pPr>
            <a:endParaRPr lang="en-US" altLang="en-US" sz="3200">
              <a:solidFill>
                <a:srgbClr val="0000FF"/>
              </a:solidFill>
              <a:cs typeface="Arial" panose="020B0604020202020204" pitchFamily="34" charset="0"/>
              <a:sym typeface="Wingdings" panose="05000000000000000000" pitchFamily="2" charset="2"/>
            </a:endParaRPr>
          </a:p>
        </p:txBody>
      </p:sp>
      <p:pic>
        <p:nvPicPr>
          <p:cNvPr id="13" name="Picture 11" descr="Cac giai doan sinh san huu tinh o ga">
            <a:extLst>
              <a:ext uri="{FF2B5EF4-FFF2-40B4-BE49-F238E27FC236}">
                <a16:creationId xmlns="" xmlns:a16="http://schemas.microsoft.com/office/drawing/2014/main" id="{BB7D8973-725D-4E3F-A4BD-2022929B84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227929"/>
            <a:ext cx="7004558" cy="561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ounded Rectangle 2">
            <a:extLst>
              <a:ext uri="{FF2B5EF4-FFF2-40B4-BE49-F238E27FC236}">
                <a16:creationId xmlns="" xmlns:a16="http://schemas.microsoft.com/office/drawing/2014/main" id="{DC87F765-E0A9-484C-A8D1-A67436BD3135}"/>
              </a:ext>
            </a:extLst>
          </p:cNvPr>
          <p:cNvSpPr/>
          <p:nvPr/>
        </p:nvSpPr>
        <p:spPr>
          <a:xfrm>
            <a:off x="457200" y="1918274"/>
            <a:ext cx="4343400" cy="15107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a:latin typeface="Arial" panose="020B0604020202020204" pitchFamily="34" charset="0"/>
                <a:cs typeface="Arial" panose="020B0604020202020204" pitchFamily="34" charset="0"/>
              </a:rPr>
              <a:t>Điền tên các giai đoạn của sinh sản hữu tính và các ô trống.</a:t>
            </a:r>
            <a:endParaRPr lang="vi-VN" sz="2800" dirty="0">
              <a:latin typeface="Arial" panose="020B0604020202020204" pitchFamily="34" charset="0"/>
              <a:cs typeface="Arial" panose="020B0604020202020204" pitchFamily="34" charset="0"/>
            </a:endParaRPr>
          </a:p>
        </p:txBody>
      </p:sp>
      <p:pic>
        <p:nvPicPr>
          <p:cNvPr id="17" name="Picture 2" descr="D:\Day Pho Thong Vo Van Kiet\Lớp 11\Giao an soan\Powerpoint\Design\icon\Orange\CauHoi-02.png">
            <a:extLst>
              <a:ext uri="{FF2B5EF4-FFF2-40B4-BE49-F238E27FC236}">
                <a16:creationId xmlns="" xmlns:a16="http://schemas.microsoft.com/office/drawing/2014/main" id="{CB941E9F-86EC-4F63-9D24-52097C6070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54580"/>
            <a:ext cx="584200" cy="57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29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1" y="3679061"/>
            <a:ext cx="3351743" cy="2362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3" name="Rectangle 2"/>
          <p:cNvSpPr/>
          <p:nvPr/>
        </p:nvSpPr>
        <p:spPr>
          <a:xfrm>
            <a:off x="5486400" y="3429000"/>
            <a:ext cx="4572000" cy="2862322"/>
          </a:xfrm>
          <a:prstGeom prst="rect">
            <a:avLst/>
          </a:prstGeom>
        </p:spPr>
        <p:txBody>
          <a:bodyPr>
            <a:spAutoFit/>
          </a:bodyPr>
          <a:lstStyle/>
          <a:p>
            <a:pPr algn="just"/>
            <a:r>
              <a:rPr lang="vi-VN" sz="3600" b="1" dirty="0">
                <a:latin typeface="Times New Roman" panose="02020603050405020304" pitchFamily="18" charset="0"/>
                <a:cs typeface="Times New Roman" panose="02020603050405020304" pitchFamily="18" charset="0"/>
                <a:sym typeface="Wingdings"/>
              </a:rPr>
              <a:t></a:t>
            </a:r>
            <a:r>
              <a:rPr lang="en-US" sz="3600" b="1" dirty="0">
                <a:latin typeface="Times New Roman" panose="02020603050405020304" pitchFamily="18" charset="0"/>
                <a:cs typeface="Times New Roman" panose="02020603050405020304" pitchFamily="18" charset="0"/>
                <a:sym typeface="Wingdings"/>
              </a:rPr>
              <a:t> </a:t>
            </a:r>
            <a:r>
              <a:rPr lang="vi-VN" sz="3600" b="1" dirty="0">
                <a:latin typeface="Times New Roman" panose="02020603050405020304" pitchFamily="18" charset="0"/>
                <a:cs typeface="Times New Roman" panose="02020603050405020304" pitchFamily="18" charset="0"/>
              </a:rPr>
              <a:t>Thắt </a:t>
            </a:r>
            <a:r>
              <a:rPr lang="vi-VN" sz="3600" b="1" dirty="0">
                <a:latin typeface="Times New Roman" panose="02020603050405020304" pitchFamily="18" charset="0"/>
                <a:cs typeface="Times New Roman" panose="02020603050405020304" pitchFamily="18" charset="0"/>
              </a:rPr>
              <a:t>ống dẫn tinh: </a:t>
            </a:r>
            <a:r>
              <a:rPr lang="vi-VN" sz="3600" dirty="0">
                <a:latin typeface="Times New Roman" panose="02020603050405020304" pitchFamily="18" charset="0"/>
                <a:cs typeface="Times New Roman" panose="02020603050405020304" pitchFamily="18" charset="0"/>
              </a:rPr>
              <a:t>Cắt và thắt hai đầu ống dẫn tinh ngăn không cho tinh trùng đi ra để được gặp trứng.</a:t>
            </a:r>
            <a:endParaRPr lang="en-US" sz="3600" dirty="0">
              <a:latin typeface="Times New Roman" panose="02020603050405020304" pitchFamily="18" charset="0"/>
              <a:cs typeface="Times New Roman" panose="02020603050405020304" pitchFamily="18" charset="0"/>
            </a:endParaRPr>
          </a:p>
        </p:txBody>
      </p:sp>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1" y="433543"/>
            <a:ext cx="3638349" cy="27432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4" name="Rectangle 3"/>
          <p:cNvSpPr/>
          <p:nvPr/>
        </p:nvSpPr>
        <p:spPr>
          <a:xfrm>
            <a:off x="1905000" y="422564"/>
            <a:ext cx="4800600" cy="2862322"/>
          </a:xfrm>
          <a:prstGeom prst="rect">
            <a:avLst/>
          </a:prstGeom>
        </p:spPr>
        <p:txBody>
          <a:bodyPr wrap="square">
            <a:spAutoFit/>
          </a:bodyPr>
          <a:lstStyle/>
          <a:p>
            <a:pPr algn="just"/>
            <a:r>
              <a:rPr lang="vi-VN" sz="3600" b="1" dirty="0">
                <a:latin typeface="Times New Roman" panose="02020603050405020304" pitchFamily="18" charset="0"/>
                <a:cs typeface="Times New Roman" panose="02020603050405020304" pitchFamily="18" charset="0"/>
                <a:sym typeface="Wingdings"/>
              </a:rPr>
              <a:t></a:t>
            </a:r>
            <a:r>
              <a:rPr lang="en-US" sz="3600" b="1" dirty="0">
                <a:latin typeface="Times New Roman" panose="02020603050405020304" pitchFamily="18" charset="0"/>
                <a:cs typeface="Times New Roman" panose="02020603050405020304" pitchFamily="18" charset="0"/>
                <a:sym typeface="Wingdings"/>
              </a:rPr>
              <a:t> </a:t>
            </a:r>
            <a:r>
              <a:rPr lang="vi-VN" sz="3600" b="1" dirty="0">
                <a:latin typeface="Times New Roman" panose="02020603050405020304" pitchFamily="18" charset="0"/>
                <a:cs typeface="Times New Roman" panose="02020603050405020304" pitchFamily="18" charset="0"/>
              </a:rPr>
              <a:t>Thắt </a:t>
            </a:r>
            <a:r>
              <a:rPr lang="vi-VN" sz="3600" b="1" dirty="0">
                <a:latin typeface="Times New Roman" panose="02020603050405020304" pitchFamily="18" charset="0"/>
                <a:cs typeface="Times New Roman" panose="02020603050405020304" pitchFamily="18" charset="0"/>
              </a:rPr>
              <a:t>ống dẫn trứng: </a:t>
            </a:r>
            <a:r>
              <a:rPr lang="vi-VN" sz="3600" dirty="0">
                <a:latin typeface="Times New Roman" panose="02020603050405020304" pitchFamily="18" charset="0"/>
                <a:cs typeface="Times New Roman" panose="02020603050405020304" pitchFamily="18" charset="0"/>
              </a:rPr>
              <a:t>Cắt và thắt hai đầu ống dẫn trứng ngăn không cho tinh trùng gặp trứng trong ống dẫn trứng.</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5566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524000" y="0"/>
            <a:ext cx="9144000" cy="6858000"/>
            <a:chOff x="0" y="0"/>
            <a:chExt cx="9144000" cy="685800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p:cNvSpPr txBox="1"/>
            <p:nvPr/>
          </p:nvSpPr>
          <p:spPr>
            <a:xfrm>
              <a:off x="2272145" y="2590800"/>
              <a:ext cx="1295400" cy="369332"/>
            </a:xfrm>
            <a:prstGeom prst="rect">
              <a:avLst/>
            </a:prstGeom>
            <a:solidFill>
              <a:schemeClr val="bg1"/>
            </a:solidFill>
          </p:spPr>
          <p:txBody>
            <a:bodyPr wrap="square" rtlCol="0">
              <a:spAutoFit/>
            </a:bodyPr>
            <a:lstStyle/>
            <a:p>
              <a:r>
                <a:rPr lang="en-US" b="1" dirty="0" err="1">
                  <a:solidFill>
                    <a:srgbClr val="FF0000"/>
                  </a:solidFill>
                  <a:latin typeface="Times New Roman" panose="02020603050405020304" pitchFamily="18" charset="0"/>
                  <a:cs typeface="Times New Roman" panose="02020603050405020304" pitchFamily="18" charset="0"/>
                </a:rPr>
                <a:t>rụng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trứng</a:t>
              </a:r>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514600" y="1688068"/>
              <a:ext cx="1524000" cy="369332"/>
            </a:xfrm>
            <a:prstGeom prst="rect">
              <a:avLst/>
            </a:prstGeom>
            <a:solidFill>
              <a:schemeClr val="bg1"/>
            </a:solidFill>
          </p:spPr>
          <p:txBody>
            <a:bodyPr wrap="square" rtlCol="0">
              <a:spAutoFit/>
            </a:bodyPr>
            <a:lstStyle/>
            <a:p>
              <a:r>
                <a:rPr lang="en-US" b="1" dirty="0" err="1">
                  <a:solidFill>
                    <a:srgbClr val="002060"/>
                  </a:solidFill>
                  <a:latin typeface="Times New Roman" panose="02020603050405020304" pitchFamily="18" charset="0"/>
                  <a:cs typeface="Times New Roman" panose="02020603050405020304" pitchFamily="18" charset="0"/>
                </a:rPr>
                <a:t>rụng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trứng</a:t>
              </a:r>
              <a:r>
                <a:rPr lang="en-US" b="1" dirty="0">
                  <a:solidFill>
                    <a:srgbClr val="002060"/>
                  </a:solidFill>
                  <a:latin typeface="Times New Roman" panose="02020603050405020304" pitchFamily="18" charset="0"/>
                  <a:cs typeface="Times New Roman" panose="02020603050405020304" pitchFamily="18" charset="0"/>
                </a:rPr>
                <a:t> -4</a:t>
              </a:r>
              <a:endParaRPr lang="en-US" b="1" dirty="0">
                <a:solidFill>
                  <a:srgbClr val="00206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334000" y="1688068"/>
              <a:ext cx="1600200" cy="369332"/>
            </a:xfrm>
            <a:prstGeom prst="rect">
              <a:avLst/>
            </a:prstGeom>
            <a:solidFill>
              <a:schemeClr val="bg1"/>
            </a:solidFill>
          </p:spPr>
          <p:txBody>
            <a:bodyPr wrap="square" rtlCol="0">
              <a:spAutoFit/>
            </a:bodyPr>
            <a:lstStyle/>
            <a:p>
              <a:r>
                <a:rPr lang="en-US" b="1" dirty="0" err="1">
                  <a:solidFill>
                    <a:srgbClr val="002060"/>
                  </a:solidFill>
                  <a:latin typeface="Times New Roman" panose="02020603050405020304" pitchFamily="18" charset="0"/>
                  <a:cs typeface="Times New Roman" panose="02020603050405020304" pitchFamily="18" charset="0"/>
                </a:rPr>
                <a:t>rụng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trứng</a:t>
              </a:r>
              <a:r>
                <a:rPr lang="en-US" b="1" dirty="0">
                  <a:solidFill>
                    <a:srgbClr val="002060"/>
                  </a:solidFill>
                  <a:latin typeface="Times New Roman" panose="02020603050405020304" pitchFamily="18" charset="0"/>
                  <a:cs typeface="Times New Roman" panose="02020603050405020304" pitchFamily="18" charset="0"/>
                </a:rPr>
                <a:t> +5</a:t>
              </a:r>
              <a:endParaRPr lang="en-US" b="1" dirty="0">
                <a:solidFill>
                  <a:srgbClr val="00206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55243027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6927"/>
            <a:ext cx="9144000" cy="6851073"/>
          </a:xfrm>
          <a:prstGeom prst="rect">
            <a:avLst/>
          </a:prstGeom>
        </p:spPr>
      </p:pic>
    </p:spTree>
    <p:extLst>
      <p:ext uri="{BB962C8B-B14F-4D97-AF65-F5344CB8AC3E}">
        <p14:creationId xmlns:p14="http://schemas.microsoft.com/office/powerpoint/2010/main" val="345127884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0" y="228600"/>
            <a:ext cx="8229600" cy="2862322"/>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1</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Một </a:t>
            </a:r>
            <a:r>
              <a:rPr lang="vi-VN" sz="3600" dirty="0">
                <a:latin typeface="Times New Roman" panose="02020603050405020304" pitchFamily="18" charset="0"/>
                <a:cs typeface="Times New Roman" panose="02020603050405020304" pitchFamily="18" charset="0"/>
              </a:rPr>
              <a:t>người phụ nữ hành kinh ngày 6 tháng 6. Giả sử chu kì rụng trứng của người này là 28 ngày. Biết tháng 6 có 30 ngày. Hỏi: Ngày rụng trứng là ngày nào? Những ngày nào là ngày an toàn (không thụ thai)?</a:t>
            </a:r>
            <a:endParaRPr lang="en-US" sz="3600" dirty="0">
              <a:latin typeface="Times New Roman" panose="02020603050405020304" pitchFamily="18" charset="0"/>
              <a:cs typeface="Times New Roman" panose="02020603050405020304" pitchFamily="18" charset="0"/>
            </a:endParaRPr>
          </a:p>
        </p:txBody>
      </p:sp>
      <p:sp>
        <p:nvSpPr>
          <p:cNvPr id="3" name="Rectangle 2"/>
          <p:cNvSpPr/>
          <p:nvPr/>
        </p:nvSpPr>
        <p:spPr>
          <a:xfrm>
            <a:off x="1939636" y="3276600"/>
            <a:ext cx="8229600" cy="341632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just"/>
            <a:r>
              <a:rPr lang="en-US" sz="3600" b="1" dirty="0" err="1">
                <a:latin typeface="Times New Roman" panose="02020603050405020304" pitchFamily="18" charset="0"/>
                <a:cs typeface="Times New Roman" panose="02020603050405020304" pitchFamily="18" charset="0"/>
              </a:rPr>
              <a:t>Bài</a:t>
            </a:r>
            <a:r>
              <a:rPr lang="en-US" sz="3600" b="1" dirty="0">
                <a:latin typeface="Times New Roman" panose="02020603050405020304" pitchFamily="18" charset="0"/>
                <a:cs typeface="Times New Roman" panose="02020603050405020304" pitchFamily="18" charset="0"/>
              </a:rPr>
              <a:t> 2</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Một </a:t>
            </a:r>
            <a:r>
              <a:rPr lang="vi-VN" sz="3600" dirty="0">
                <a:latin typeface="Times New Roman" panose="02020603050405020304" pitchFamily="18" charset="0"/>
                <a:cs typeface="Times New Roman" panose="02020603050405020304" pitchFamily="18" charset="0"/>
              </a:rPr>
              <a:t>người phụ nữ hành kinh ngày </a:t>
            </a:r>
            <a:r>
              <a:rPr lang="en-US" sz="3600" dirty="0">
                <a:latin typeface="Times New Roman" panose="02020603050405020304" pitchFamily="18" charset="0"/>
                <a:cs typeface="Times New Roman" panose="02020603050405020304" pitchFamily="18" charset="0"/>
              </a:rPr>
              <a:t>20</a:t>
            </a:r>
            <a:r>
              <a:rPr lang="vi-VN"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tháng </a:t>
            </a:r>
            <a:r>
              <a:rPr lang="en-US" sz="3600" dirty="0">
                <a:latin typeface="Times New Roman" panose="02020603050405020304" pitchFamily="18" charset="0"/>
                <a:cs typeface="Times New Roman" panose="02020603050405020304" pitchFamily="18" charset="0"/>
              </a:rPr>
              <a:t>4</a:t>
            </a:r>
            <a:r>
              <a:rPr lang="vi-VN"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Giả sử chu kì rụng trứng của người này là 28 ngày. Biết tháng </a:t>
            </a:r>
            <a:r>
              <a:rPr lang="en-US" sz="3600" dirty="0">
                <a:latin typeface="Times New Roman" panose="02020603050405020304" pitchFamily="18" charset="0"/>
                <a:cs typeface="Times New Roman" panose="02020603050405020304" pitchFamily="18" charset="0"/>
              </a:rPr>
              <a:t>4</a:t>
            </a:r>
            <a:r>
              <a:rPr lang="vi-VN"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có 30 ngày. Hỏi: Ngày rụng trứng là ngày nào? Những ngày nào là ngày an toàn (không thụ thai)?</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047144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64" t="2491" r="8100" b="23129"/>
          <a:stretch/>
        </p:blipFill>
        <p:spPr bwMode="auto">
          <a:xfrm>
            <a:off x="8348092" y="4572000"/>
            <a:ext cx="2312981" cy="19812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64546" t="6073" r="10727"/>
          <a:stretch/>
        </p:blipFill>
        <p:spPr bwMode="auto">
          <a:xfrm>
            <a:off x="9753600" y="0"/>
            <a:ext cx="845126" cy="2675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7333" t="573" r="64061"/>
          <a:stretch/>
        </p:blipFill>
        <p:spPr bwMode="auto">
          <a:xfrm>
            <a:off x="1745994" y="3554275"/>
            <a:ext cx="1143000" cy="3310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745994" y="2252008"/>
            <a:ext cx="8693406" cy="1938992"/>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GIÁO DỤC SỨC KHỎE </a:t>
            </a:r>
          </a:p>
          <a:p>
            <a:pPr algn="ctr"/>
            <a:r>
              <a:rPr lang="en-US"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VỊ THÀNH NIÊN</a:t>
            </a:r>
            <a:endParaRPr lang="en-US"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070091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0" y="1066801"/>
            <a:ext cx="8305800" cy="4524315"/>
          </a:xfrm>
          <a:prstGeom prst="rect">
            <a:avLst/>
          </a:prstGeom>
        </p:spPr>
        <p:txBody>
          <a:bodyPr wrap="square">
            <a:spAutoFit/>
          </a:bodyPr>
          <a:lstStyle/>
          <a:p>
            <a:pPr algn="just"/>
            <a:r>
              <a:rPr lang="vi-VN" sz="3600" b="1" u="sng" dirty="0">
                <a:latin typeface="Times New Roman" panose="02020603050405020304" pitchFamily="18" charset="0"/>
                <a:cs typeface="Times New Roman" panose="02020603050405020304" pitchFamily="18" charset="0"/>
              </a:rPr>
              <a:t>Câu 1</a:t>
            </a:r>
            <a:r>
              <a:rPr lang="vi-VN" sz="3600" b="1" dirty="0">
                <a:latin typeface="Times New Roman" panose="02020603050405020304" pitchFamily="18" charset="0"/>
                <a:cs typeface="Times New Roman" panose="02020603050405020304" pitchFamily="18" charset="0"/>
              </a:rPr>
              <a:t>: Trong những dấu hiệu sau đây, dấu hiệu nào thể hiện bạn trai đã bước vào tuổi dậy thì chính thức?</a:t>
            </a:r>
            <a:endParaRPr lang="en-US" sz="3600" b="1" dirty="0">
              <a:latin typeface="Times New Roman" panose="02020603050405020304" pitchFamily="18" charset="0"/>
              <a:cs typeface="Times New Roman" panose="02020603050405020304" pitchFamily="18" charset="0"/>
            </a:endParaRPr>
          </a:p>
          <a:p>
            <a:pPr algn="just"/>
            <a:r>
              <a:rPr lang="vi-VN" sz="3600" b="1" dirty="0">
                <a:latin typeface="Times New Roman" panose="02020603050405020304" pitchFamily="18" charset="0"/>
                <a:cs typeface="Times New Roman" panose="02020603050405020304" pitchFamily="18" charset="0"/>
              </a:rPr>
              <a:t>A. </a:t>
            </a:r>
            <a:r>
              <a:rPr lang="vi-VN" sz="3600" dirty="0">
                <a:latin typeface="Times New Roman" panose="02020603050405020304" pitchFamily="18" charset="0"/>
                <a:cs typeface="Times New Roman" panose="02020603050405020304" pitchFamily="18" charset="0"/>
              </a:rPr>
              <a:t>Lớn nhanh, cơ bắp phát triển.</a:t>
            </a:r>
            <a:endParaRPr lang="en-US" sz="3600" dirty="0">
              <a:latin typeface="Times New Roman" panose="02020603050405020304" pitchFamily="18" charset="0"/>
              <a:cs typeface="Times New Roman" panose="02020603050405020304" pitchFamily="18" charset="0"/>
            </a:endParaRPr>
          </a:p>
          <a:p>
            <a:pPr algn="just"/>
            <a:r>
              <a:rPr lang="vi-VN" sz="3600" b="1" dirty="0">
                <a:latin typeface="Times New Roman" panose="02020603050405020304" pitchFamily="18" charset="0"/>
                <a:cs typeface="Times New Roman" panose="02020603050405020304" pitchFamily="18" charset="0"/>
              </a:rPr>
              <a:t>B. </a:t>
            </a:r>
            <a:r>
              <a:rPr lang="vi-VN" sz="3600" dirty="0">
                <a:latin typeface="Times New Roman" panose="02020603050405020304" pitchFamily="18" charset="0"/>
                <a:cs typeface="Times New Roman" panose="02020603050405020304" pitchFamily="18" charset="0"/>
              </a:rPr>
              <a:t>Ria mép phát triển.</a:t>
            </a:r>
            <a:endParaRPr lang="en-US" sz="3600" dirty="0">
              <a:latin typeface="Times New Roman" panose="02020603050405020304" pitchFamily="18" charset="0"/>
              <a:cs typeface="Times New Roman" panose="02020603050405020304" pitchFamily="18" charset="0"/>
            </a:endParaRPr>
          </a:p>
          <a:p>
            <a:pPr algn="just"/>
            <a:r>
              <a:rPr lang="vi-VN" sz="3600" b="1" dirty="0">
                <a:latin typeface="Times New Roman" panose="02020603050405020304" pitchFamily="18" charset="0"/>
                <a:cs typeface="Times New Roman" panose="02020603050405020304" pitchFamily="18" charset="0"/>
              </a:rPr>
              <a:t>C. </a:t>
            </a:r>
            <a:r>
              <a:rPr lang="vi-VN" sz="3600" dirty="0">
                <a:latin typeface="Times New Roman" panose="02020603050405020304" pitchFamily="18" charset="0"/>
                <a:cs typeface="Times New Roman" panose="02020603050405020304" pitchFamily="18" charset="0"/>
              </a:rPr>
              <a:t>Vỡ giọng.</a:t>
            </a:r>
            <a:endParaRPr lang="en-US" sz="3600" dirty="0">
              <a:latin typeface="Times New Roman" panose="02020603050405020304" pitchFamily="18" charset="0"/>
              <a:cs typeface="Times New Roman" panose="02020603050405020304" pitchFamily="18" charset="0"/>
            </a:endParaRPr>
          </a:p>
          <a:p>
            <a:pPr algn="just"/>
            <a:r>
              <a:rPr lang="vi-VN" sz="3600" b="1" dirty="0">
                <a:latin typeface="Times New Roman" panose="02020603050405020304" pitchFamily="18" charset="0"/>
                <a:cs typeface="Times New Roman" panose="02020603050405020304" pitchFamily="18" charset="0"/>
              </a:rPr>
              <a:t>D. </a:t>
            </a:r>
            <a:r>
              <a:rPr lang="vi-VN" sz="3600" dirty="0">
                <a:latin typeface="Times New Roman" panose="02020603050405020304" pitchFamily="18" charset="0"/>
                <a:cs typeface="Times New Roman" panose="02020603050405020304" pitchFamily="18" charset="0"/>
              </a:rPr>
              <a:t>Xuất hiện “giấc mơ ướt” (xuất tinh lần đầu).</a:t>
            </a:r>
            <a:endParaRPr lang="en-US" sz="3600" dirty="0">
              <a:latin typeface="Times New Roman" panose="02020603050405020304" pitchFamily="18" charset="0"/>
              <a:cs typeface="Times New Roman" panose="02020603050405020304" pitchFamily="18" charset="0"/>
            </a:endParaRPr>
          </a:p>
        </p:txBody>
      </p:sp>
      <p:sp>
        <p:nvSpPr>
          <p:cNvPr id="3" name="Explosion 1 2"/>
          <p:cNvSpPr/>
          <p:nvPr/>
        </p:nvSpPr>
        <p:spPr>
          <a:xfrm>
            <a:off x="1524000" y="4191000"/>
            <a:ext cx="1295400" cy="990600"/>
          </a:xfrm>
          <a:prstGeom prst="irregularSeal1">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Arrow 3">
            <a:hlinkClick r:id="rId2" action="ppaction://hlinksldjump"/>
          </p:cNvPr>
          <p:cNvSpPr/>
          <p:nvPr/>
        </p:nvSpPr>
        <p:spPr>
          <a:xfrm>
            <a:off x="9296400" y="5943600"/>
            <a:ext cx="990600" cy="609600"/>
          </a:xfrm>
          <a:prstGeom prst="lef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826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7400" y="1142999"/>
            <a:ext cx="8077200" cy="3416320"/>
          </a:xfrm>
          <a:prstGeom prst="rect">
            <a:avLst/>
          </a:prstGeom>
        </p:spPr>
        <p:txBody>
          <a:bodyPr wrap="square">
            <a:spAutoFit/>
          </a:bodyPr>
          <a:lstStyle/>
          <a:p>
            <a:r>
              <a:rPr lang="vi-VN" sz="3600" b="1" u="sng" dirty="0">
                <a:latin typeface="Times New Roman" panose="02020603050405020304" pitchFamily="18" charset="0"/>
                <a:cs typeface="Times New Roman" panose="02020603050405020304" pitchFamily="18" charset="0"/>
              </a:rPr>
              <a:t>Câu 2</a:t>
            </a:r>
            <a:r>
              <a:rPr lang="vi-VN" sz="3600" b="1" dirty="0">
                <a:latin typeface="Times New Roman" panose="02020603050405020304" pitchFamily="18" charset="0"/>
                <a:cs typeface="Times New Roman" panose="02020603050405020304" pitchFamily="18" charset="0"/>
              </a:rPr>
              <a:t>: Sự thụ tinh xảy ra ở đâu?</a:t>
            </a:r>
            <a:endParaRPr lang="en-US" sz="3600" b="1" dirty="0">
              <a:latin typeface="Times New Roman" panose="02020603050405020304" pitchFamily="18" charset="0"/>
              <a:cs typeface="Times New Roman" panose="02020603050405020304" pitchFamily="18" charset="0"/>
            </a:endParaRPr>
          </a:p>
          <a:p>
            <a:r>
              <a:rPr lang="vi-VN" sz="3600" b="1" dirty="0">
                <a:latin typeface="Times New Roman" panose="02020603050405020304" pitchFamily="18" charset="0"/>
                <a:cs typeface="Times New Roman" panose="02020603050405020304" pitchFamily="18" charset="0"/>
              </a:rPr>
              <a:t>A. </a:t>
            </a:r>
            <a:r>
              <a:rPr lang="vi-VN" sz="3600" dirty="0">
                <a:latin typeface="Times New Roman" panose="02020603050405020304" pitchFamily="18" charset="0"/>
                <a:cs typeface="Times New Roman" panose="02020603050405020304" pitchFamily="18" charset="0"/>
              </a:rPr>
              <a:t>Tử cung.</a:t>
            </a:r>
            <a:endParaRPr lang="en-US" sz="3600" dirty="0">
              <a:latin typeface="Times New Roman" panose="02020603050405020304" pitchFamily="18" charset="0"/>
              <a:cs typeface="Times New Roman" panose="02020603050405020304" pitchFamily="18" charset="0"/>
            </a:endParaRPr>
          </a:p>
          <a:p>
            <a:r>
              <a:rPr lang="vi-VN" sz="3600" b="1" dirty="0">
                <a:latin typeface="Times New Roman" panose="02020603050405020304" pitchFamily="18" charset="0"/>
                <a:cs typeface="Times New Roman" panose="02020603050405020304" pitchFamily="18" charset="0"/>
              </a:rPr>
              <a:t>B</a:t>
            </a:r>
            <a:r>
              <a:rPr lang="vi-VN" sz="3600" b="1" dirty="0">
                <a:latin typeface="Times New Roman" panose="02020603050405020304" pitchFamily="18" charset="0"/>
                <a:cs typeface="Times New Roman" panose="02020603050405020304" pitchFamily="18" charset="0"/>
              </a:rPr>
              <a:t>.</a:t>
            </a:r>
            <a:r>
              <a:rPr lang="en-US" sz="3600" b="1"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Âm </a:t>
            </a:r>
            <a:r>
              <a:rPr lang="vi-VN" sz="3600" dirty="0">
                <a:latin typeface="Times New Roman" panose="02020603050405020304" pitchFamily="18" charset="0"/>
                <a:cs typeface="Times New Roman" panose="02020603050405020304" pitchFamily="18" charset="0"/>
              </a:rPr>
              <a:t>đạo. </a:t>
            </a:r>
            <a:endParaRPr lang="en-US" sz="3600" dirty="0">
              <a:latin typeface="Times New Roman" panose="02020603050405020304" pitchFamily="18" charset="0"/>
              <a:cs typeface="Times New Roman" panose="02020603050405020304" pitchFamily="18" charset="0"/>
            </a:endParaRPr>
          </a:p>
          <a:p>
            <a:r>
              <a:rPr lang="vi-VN" sz="3600" b="1" dirty="0">
                <a:latin typeface="Times New Roman" panose="02020603050405020304" pitchFamily="18" charset="0"/>
                <a:cs typeface="Times New Roman" panose="02020603050405020304" pitchFamily="18" charset="0"/>
              </a:rPr>
              <a:t>C. </a:t>
            </a:r>
            <a:r>
              <a:rPr lang="vi-VN" sz="3600" dirty="0">
                <a:latin typeface="Times New Roman" panose="02020603050405020304" pitchFamily="18" charset="0"/>
                <a:cs typeface="Times New Roman" panose="02020603050405020304" pitchFamily="18" charset="0"/>
              </a:rPr>
              <a:t>1/3 phía trên ống dẫn trứng.</a:t>
            </a:r>
            <a:endParaRPr lang="en-US" sz="3600" dirty="0">
              <a:latin typeface="Times New Roman" panose="02020603050405020304" pitchFamily="18" charset="0"/>
              <a:cs typeface="Times New Roman" panose="02020603050405020304" pitchFamily="18" charset="0"/>
            </a:endParaRPr>
          </a:p>
          <a:p>
            <a:r>
              <a:rPr lang="vi-VN" sz="3600" b="1" dirty="0">
                <a:latin typeface="Times New Roman" panose="02020603050405020304" pitchFamily="18" charset="0"/>
                <a:cs typeface="Times New Roman" panose="02020603050405020304" pitchFamily="18" charset="0"/>
              </a:rPr>
              <a:t>D. </a:t>
            </a:r>
            <a:r>
              <a:rPr lang="vi-VN" sz="3600" dirty="0">
                <a:latin typeface="Times New Roman" panose="02020603050405020304" pitchFamily="18" charset="0"/>
                <a:cs typeface="Times New Roman" panose="02020603050405020304" pitchFamily="18" charset="0"/>
              </a:rPr>
              <a:t>Ở bất cứ điểm nào trên đường ống dẫn trứng.</a:t>
            </a:r>
            <a:endParaRPr lang="en-US" sz="3600" dirty="0">
              <a:latin typeface="Times New Roman" panose="02020603050405020304" pitchFamily="18" charset="0"/>
              <a:cs typeface="Times New Roman" panose="02020603050405020304" pitchFamily="18" charset="0"/>
            </a:endParaRPr>
          </a:p>
        </p:txBody>
      </p:sp>
      <p:sp>
        <p:nvSpPr>
          <p:cNvPr id="3" name="Explosion 1 2"/>
          <p:cNvSpPr/>
          <p:nvPr/>
        </p:nvSpPr>
        <p:spPr>
          <a:xfrm>
            <a:off x="1752600" y="2667000"/>
            <a:ext cx="1295400" cy="990600"/>
          </a:xfrm>
          <a:prstGeom prst="irregularSeal1">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 Arrow 4">
            <a:hlinkClick r:id="rId2" action="ppaction://hlinksldjump"/>
          </p:cNvPr>
          <p:cNvSpPr/>
          <p:nvPr/>
        </p:nvSpPr>
        <p:spPr>
          <a:xfrm>
            <a:off x="9296400" y="5943600"/>
            <a:ext cx="990600" cy="609600"/>
          </a:xfrm>
          <a:prstGeom prst="lef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822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0" y="1164933"/>
            <a:ext cx="8077200" cy="4524315"/>
          </a:xfrm>
          <a:prstGeom prst="rect">
            <a:avLst/>
          </a:prstGeom>
        </p:spPr>
        <p:txBody>
          <a:bodyPr wrap="square">
            <a:spAutoFit/>
          </a:bodyPr>
          <a:lstStyle/>
          <a:p>
            <a:r>
              <a:rPr lang="vi-VN" sz="3600" b="1" u="sng" dirty="0">
                <a:latin typeface="Times New Roman" panose="02020603050405020304" pitchFamily="18" charset="0"/>
                <a:cs typeface="Times New Roman" panose="02020603050405020304" pitchFamily="18" charset="0"/>
              </a:rPr>
              <a:t>Câu 3</a:t>
            </a:r>
            <a:r>
              <a:rPr lang="vi-VN" sz="3600" b="1" dirty="0">
                <a:latin typeface="Times New Roman" panose="02020603050405020304" pitchFamily="18" charset="0"/>
                <a:cs typeface="Times New Roman" panose="02020603050405020304" pitchFamily="18" charset="0"/>
              </a:rPr>
              <a:t>: Dưới góc độ sinh lý học, tuổi dậy thì là</a:t>
            </a:r>
            <a:endParaRPr lang="en-US" sz="3600" b="1" dirty="0">
              <a:latin typeface="Times New Roman" panose="02020603050405020304" pitchFamily="18" charset="0"/>
              <a:cs typeface="Times New Roman" panose="02020603050405020304" pitchFamily="18" charset="0"/>
            </a:endParaRPr>
          </a:p>
          <a:p>
            <a:r>
              <a:rPr lang="vi-VN" sz="3600" b="1" dirty="0">
                <a:latin typeface="Times New Roman" panose="02020603050405020304" pitchFamily="18" charset="0"/>
                <a:cs typeface="Times New Roman" panose="02020603050405020304" pitchFamily="18" charset="0"/>
              </a:rPr>
              <a:t>A. </a:t>
            </a:r>
            <a:r>
              <a:rPr lang="vi-VN" sz="3600" dirty="0">
                <a:latin typeface="Times New Roman" panose="02020603050405020304" pitchFamily="18" charset="0"/>
                <a:cs typeface="Times New Roman" panose="02020603050405020304" pitchFamily="18" charset="0"/>
              </a:rPr>
              <a:t>thời kỳ trưởng thành sinh dục.</a:t>
            </a:r>
            <a:endParaRPr lang="en-US" sz="3600" dirty="0">
              <a:latin typeface="Times New Roman" panose="02020603050405020304" pitchFamily="18" charset="0"/>
              <a:cs typeface="Times New Roman" panose="02020603050405020304" pitchFamily="18" charset="0"/>
            </a:endParaRPr>
          </a:p>
          <a:p>
            <a:r>
              <a:rPr lang="vi-VN" sz="3600" b="1" dirty="0">
                <a:latin typeface="Times New Roman" panose="02020603050405020304" pitchFamily="18" charset="0"/>
                <a:cs typeface="Times New Roman" panose="02020603050405020304" pitchFamily="18" charset="0"/>
              </a:rPr>
              <a:t>B. </a:t>
            </a:r>
            <a:r>
              <a:rPr lang="vi-VN" sz="3600" dirty="0">
                <a:latin typeface="Times New Roman" panose="02020603050405020304" pitchFamily="18" charset="0"/>
                <a:cs typeface="Times New Roman" panose="02020603050405020304" pitchFamily="18" charset="0"/>
              </a:rPr>
              <a:t>một giai đoạn trong đời của con người.</a:t>
            </a:r>
            <a:endParaRPr lang="en-US" sz="3600" dirty="0">
              <a:latin typeface="Times New Roman" panose="02020603050405020304" pitchFamily="18" charset="0"/>
              <a:cs typeface="Times New Roman" panose="02020603050405020304" pitchFamily="18" charset="0"/>
            </a:endParaRPr>
          </a:p>
          <a:p>
            <a:r>
              <a:rPr lang="vi-VN" sz="3600" b="1" dirty="0">
                <a:latin typeface="Times New Roman" panose="02020603050405020304" pitchFamily="18" charset="0"/>
                <a:cs typeface="Times New Roman" panose="02020603050405020304" pitchFamily="18" charset="0"/>
              </a:rPr>
              <a:t>C. </a:t>
            </a:r>
            <a:r>
              <a:rPr lang="vi-VN" sz="3600" dirty="0">
                <a:latin typeface="Times New Roman" panose="02020603050405020304" pitchFamily="18" charset="0"/>
                <a:cs typeface="Times New Roman" panose="02020603050405020304" pitchFamily="18" charset="0"/>
              </a:rPr>
              <a:t>một giai đoạn khó phân biệt được trong đời cá thể.</a:t>
            </a:r>
            <a:endParaRPr lang="en-US" sz="3600" dirty="0">
              <a:latin typeface="Times New Roman" panose="02020603050405020304" pitchFamily="18" charset="0"/>
              <a:cs typeface="Times New Roman" panose="02020603050405020304" pitchFamily="18" charset="0"/>
            </a:endParaRPr>
          </a:p>
          <a:p>
            <a:r>
              <a:rPr lang="vi-VN" sz="3600" b="1" dirty="0">
                <a:latin typeface="Times New Roman" panose="02020603050405020304" pitchFamily="18" charset="0"/>
                <a:cs typeface="Times New Roman" panose="02020603050405020304" pitchFamily="18" charset="0"/>
              </a:rPr>
              <a:t>D. </a:t>
            </a:r>
            <a:r>
              <a:rPr lang="vi-VN" sz="3600" dirty="0">
                <a:latin typeface="Times New Roman" panose="02020603050405020304" pitchFamily="18" charset="0"/>
                <a:cs typeface="Times New Roman" panose="02020603050405020304" pitchFamily="18" charset="0"/>
              </a:rPr>
              <a:t>thời kỳ trưởng thành nhất của con </a:t>
            </a:r>
            <a:r>
              <a:rPr lang="vi-VN" sz="3600" dirty="0">
                <a:latin typeface="Times New Roman" panose="02020603050405020304" pitchFamily="18" charset="0"/>
                <a:cs typeface="Times New Roman" panose="02020603050405020304" pitchFamily="18" charset="0"/>
              </a:rPr>
              <a:t>ng</a:t>
            </a:r>
            <a:r>
              <a:rPr lang="en-US" sz="3600" dirty="0">
                <a:latin typeface="Times New Roman" panose="02020603050405020304" pitchFamily="18" charset="0"/>
                <a:cs typeface="Times New Roman" panose="02020603050405020304" pitchFamily="18" charset="0"/>
              </a:rPr>
              <a:t>ư</a:t>
            </a:r>
            <a:r>
              <a:rPr lang="vi-VN" sz="3600" dirty="0">
                <a:latin typeface="Times New Roman" panose="02020603050405020304" pitchFamily="18" charset="0"/>
                <a:cs typeface="Times New Roman" panose="02020603050405020304" pitchFamily="18" charset="0"/>
              </a:rPr>
              <a:t>ời</a:t>
            </a:r>
            <a:r>
              <a:rPr lang="vi-VN"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
        <p:nvSpPr>
          <p:cNvPr id="3" name="Explosion 1 2"/>
          <p:cNvSpPr/>
          <p:nvPr/>
        </p:nvSpPr>
        <p:spPr>
          <a:xfrm>
            <a:off x="1600200" y="2133600"/>
            <a:ext cx="1295400" cy="990600"/>
          </a:xfrm>
          <a:prstGeom prst="irregularSeal1">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Left Arrow 4">
            <a:hlinkClick r:id="rId2" action="ppaction://hlinksldjump"/>
          </p:cNvPr>
          <p:cNvSpPr/>
          <p:nvPr/>
        </p:nvSpPr>
        <p:spPr>
          <a:xfrm>
            <a:off x="9296400" y="5943600"/>
            <a:ext cx="990600" cy="609600"/>
          </a:xfrm>
          <a:prstGeom prst="lef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674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7400" y="1143000"/>
            <a:ext cx="8077200" cy="3416320"/>
          </a:xfrm>
          <a:prstGeom prst="rect">
            <a:avLst/>
          </a:prstGeom>
        </p:spPr>
        <p:txBody>
          <a:bodyPr wrap="square">
            <a:spAutoFit/>
          </a:bodyPr>
          <a:lstStyle/>
          <a:p>
            <a:r>
              <a:rPr lang="vi-VN" sz="3600" b="1" u="sng" dirty="0">
                <a:latin typeface="Times New Roman" panose="02020603050405020304" pitchFamily="18" charset="0"/>
                <a:cs typeface="Times New Roman" panose="02020603050405020304" pitchFamily="18" charset="0"/>
              </a:rPr>
              <a:t>Câu 4</a:t>
            </a:r>
            <a:r>
              <a:rPr lang="vi-VN" sz="3600" b="1" dirty="0">
                <a:latin typeface="Times New Roman" panose="02020603050405020304" pitchFamily="18" charset="0"/>
                <a:cs typeface="Times New Roman" panose="02020603050405020304" pitchFamily="18" charset="0"/>
              </a:rPr>
              <a:t>: HIV tấn công vào loại tế bào nào trong cơ thể?</a:t>
            </a:r>
            <a:endParaRPr lang="en-US" sz="3600" b="1" dirty="0">
              <a:latin typeface="Times New Roman" panose="02020603050405020304" pitchFamily="18" charset="0"/>
              <a:cs typeface="Times New Roman" panose="02020603050405020304" pitchFamily="18" charset="0"/>
            </a:endParaRPr>
          </a:p>
          <a:p>
            <a:r>
              <a:rPr lang="vi-VN" sz="3600" b="1" dirty="0">
                <a:latin typeface="Times New Roman" panose="02020603050405020304" pitchFamily="18" charset="0"/>
                <a:cs typeface="Times New Roman" panose="02020603050405020304" pitchFamily="18" charset="0"/>
              </a:rPr>
              <a:t>A. </a:t>
            </a:r>
            <a:r>
              <a:rPr lang="vi-VN" sz="3600" dirty="0">
                <a:latin typeface="Times New Roman" panose="02020603050405020304" pitchFamily="18" charset="0"/>
                <a:cs typeface="Times New Roman" panose="02020603050405020304" pitchFamily="18" charset="0"/>
              </a:rPr>
              <a:t>Tế bào biểu bì.</a:t>
            </a:r>
            <a:endParaRPr lang="en-US" sz="3600" dirty="0">
              <a:latin typeface="Times New Roman" panose="02020603050405020304" pitchFamily="18" charset="0"/>
              <a:cs typeface="Times New Roman" panose="02020603050405020304" pitchFamily="18" charset="0"/>
            </a:endParaRPr>
          </a:p>
          <a:p>
            <a:r>
              <a:rPr lang="vi-VN" sz="3600" b="1" dirty="0">
                <a:latin typeface="Times New Roman" panose="02020603050405020304" pitchFamily="18" charset="0"/>
                <a:cs typeface="Times New Roman" panose="02020603050405020304" pitchFamily="18" charset="0"/>
              </a:rPr>
              <a:t>B. </a:t>
            </a:r>
            <a:r>
              <a:rPr lang="vi-VN" sz="3600" dirty="0">
                <a:latin typeface="Times New Roman" panose="02020603050405020304" pitchFamily="18" charset="0"/>
                <a:cs typeface="Times New Roman" panose="02020603050405020304" pitchFamily="18" charset="0"/>
              </a:rPr>
              <a:t>Tế bào hồng cầu.</a:t>
            </a:r>
            <a:endParaRPr lang="en-US" sz="3600" dirty="0">
              <a:latin typeface="Times New Roman" panose="02020603050405020304" pitchFamily="18" charset="0"/>
              <a:cs typeface="Times New Roman" panose="02020603050405020304" pitchFamily="18" charset="0"/>
            </a:endParaRPr>
          </a:p>
          <a:p>
            <a:r>
              <a:rPr lang="vi-VN" sz="3600" b="1" dirty="0">
                <a:latin typeface="Times New Roman" panose="02020603050405020304" pitchFamily="18" charset="0"/>
                <a:cs typeface="Times New Roman" panose="02020603050405020304" pitchFamily="18" charset="0"/>
              </a:rPr>
              <a:t>C. </a:t>
            </a:r>
            <a:r>
              <a:rPr lang="vi-VN" sz="3600" dirty="0">
                <a:latin typeface="Times New Roman" panose="02020603050405020304" pitchFamily="18" charset="0"/>
                <a:cs typeface="Times New Roman" panose="02020603050405020304" pitchFamily="18" charset="0"/>
              </a:rPr>
              <a:t>Tế bào tiểu cầu.</a:t>
            </a:r>
            <a:endParaRPr lang="en-US" sz="3600" dirty="0">
              <a:latin typeface="Times New Roman" panose="02020603050405020304" pitchFamily="18" charset="0"/>
              <a:cs typeface="Times New Roman" panose="02020603050405020304" pitchFamily="18" charset="0"/>
            </a:endParaRPr>
          </a:p>
          <a:p>
            <a:r>
              <a:rPr lang="vi-VN" sz="3600" b="1" dirty="0">
                <a:latin typeface="Times New Roman" panose="02020603050405020304" pitchFamily="18" charset="0"/>
                <a:cs typeface="Times New Roman" panose="02020603050405020304" pitchFamily="18" charset="0"/>
              </a:rPr>
              <a:t>D. </a:t>
            </a:r>
            <a:r>
              <a:rPr lang="vi-VN" sz="3600" dirty="0">
                <a:latin typeface="Times New Roman" panose="02020603050405020304" pitchFamily="18" charset="0"/>
                <a:cs typeface="Times New Roman" panose="02020603050405020304" pitchFamily="18" charset="0"/>
              </a:rPr>
              <a:t>Tế bào Limpho T.</a:t>
            </a:r>
            <a:endParaRPr lang="en-US" sz="3600" dirty="0">
              <a:latin typeface="Times New Roman" panose="02020603050405020304" pitchFamily="18" charset="0"/>
              <a:cs typeface="Times New Roman" panose="02020603050405020304" pitchFamily="18" charset="0"/>
            </a:endParaRPr>
          </a:p>
        </p:txBody>
      </p:sp>
      <p:sp>
        <p:nvSpPr>
          <p:cNvPr id="3" name="Explosion 1 2"/>
          <p:cNvSpPr/>
          <p:nvPr/>
        </p:nvSpPr>
        <p:spPr>
          <a:xfrm>
            <a:off x="1676400" y="3733800"/>
            <a:ext cx="1295400" cy="990600"/>
          </a:xfrm>
          <a:prstGeom prst="irregularSeal1">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Arrow 3">
            <a:hlinkClick r:id="rId2" action="ppaction://hlinksldjump"/>
          </p:cNvPr>
          <p:cNvSpPr/>
          <p:nvPr/>
        </p:nvSpPr>
        <p:spPr>
          <a:xfrm>
            <a:off x="9296400" y="5943600"/>
            <a:ext cx="990600" cy="609600"/>
          </a:xfrm>
          <a:prstGeom prst="lef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228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3600" y="1219200"/>
            <a:ext cx="7924800" cy="3416320"/>
          </a:xfrm>
          <a:prstGeom prst="rect">
            <a:avLst/>
          </a:prstGeom>
        </p:spPr>
        <p:txBody>
          <a:bodyPr wrap="square">
            <a:spAutoFit/>
          </a:bodyPr>
          <a:lstStyle/>
          <a:p>
            <a:r>
              <a:rPr lang="vi-VN" sz="3600" b="1" u="sng" dirty="0">
                <a:latin typeface="Times New Roman" panose="02020603050405020304" pitchFamily="18" charset="0"/>
                <a:cs typeface="Times New Roman" panose="02020603050405020304" pitchFamily="18" charset="0"/>
              </a:rPr>
              <a:t>Câu 5</a:t>
            </a:r>
            <a:r>
              <a:rPr lang="vi-VN" sz="3600" b="1" dirty="0">
                <a:latin typeface="Times New Roman" panose="02020603050405020304" pitchFamily="18" charset="0"/>
                <a:cs typeface="Times New Roman" panose="02020603050405020304" pitchFamily="18" charset="0"/>
              </a:rPr>
              <a:t>: Biện pháp tránh thai nào sau đây có tác dụng bảo vệ kép?</a:t>
            </a:r>
            <a:endParaRPr lang="en-US" sz="3600" b="1" dirty="0">
              <a:latin typeface="Times New Roman" panose="02020603050405020304" pitchFamily="18" charset="0"/>
              <a:cs typeface="Times New Roman" panose="02020603050405020304" pitchFamily="18" charset="0"/>
            </a:endParaRPr>
          </a:p>
          <a:p>
            <a:r>
              <a:rPr lang="vi-VN" sz="3600" b="1" dirty="0">
                <a:latin typeface="Times New Roman" panose="02020603050405020304" pitchFamily="18" charset="0"/>
                <a:cs typeface="Times New Roman" panose="02020603050405020304" pitchFamily="18" charset="0"/>
              </a:rPr>
              <a:t>A.  </a:t>
            </a:r>
            <a:r>
              <a:rPr lang="vi-VN" sz="3600" dirty="0">
                <a:latin typeface="Times New Roman" panose="02020603050405020304" pitchFamily="18" charset="0"/>
                <a:cs typeface="Times New Roman" panose="02020603050405020304" pitchFamily="18" charset="0"/>
              </a:rPr>
              <a:t>Bao cao </a:t>
            </a:r>
            <a:r>
              <a:rPr lang="vi-VN" sz="3600" dirty="0">
                <a:latin typeface="Times New Roman" panose="02020603050405020304" pitchFamily="18" charset="0"/>
                <a:cs typeface="Times New Roman" panose="02020603050405020304" pitchFamily="18" charset="0"/>
              </a:rPr>
              <a:t>su</a:t>
            </a:r>
            <a:r>
              <a:rPr lang="vi-VN" sz="3600"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a:p>
            <a:r>
              <a:rPr lang="vi-VN" sz="3600" b="1" dirty="0">
                <a:latin typeface="Times New Roman" panose="02020603050405020304" pitchFamily="18" charset="0"/>
                <a:cs typeface="Times New Roman" panose="02020603050405020304" pitchFamily="18" charset="0"/>
              </a:rPr>
              <a:t>B. </a:t>
            </a:r>
            <a:r>
              <a:rPr lang="vi-VN" sz="3600" dirty="0">
                <a:latin typeface="Times New Roman" panose="02020603050405020304" pitchFamily="18" charset="0"/>
                <a:cs typeface="Times New Roman" panose="02020603050405020304" pitchFamily="18" charset="0"/>
              </a:rPr>
              <a:t>Thuốc tránh thai   </a:t>
            </a:r>
            <a:endParaRPr lang="en-US" sz="3600" dirty="0">
              <a:latin typeface="Times New Roman" panose="02020603050405020304" pitchFamily="18" charset="0"/>
              <a:cs typeface="Times New Roman" panose="02020603050405020304" pitchFamily="18" charset="0"/>
            </a:endParaRPr>
          </a:p>
          <a:p>
            <a:r>
              <a:rPr lang="vi-VN" sz="3600" b="1" dirty="0">
                <a:latin typeface="Times New Roman" panose="02020603050405020304" pitchFamily="18" charset="0"/>
                <a:cs typeface="Times New Roman" panose="02020603050405020304" pitchFamily="18" charset="0"/>
              </a:rPr>
              <a:t>C. </a:t>
            </a:r>
            <a:r>
              <a:rPr lang="vi-VN" sz="3600" dirty="0">
                <a:latin typeface="Times New Roman" panose="02020603050405020304" pitchFamily="18" charset="0"/>
                <a:cs typeface="Times New Roman" panose="02020603050405020304" pitchFamily="18" charset="0"/>
              </a:rPr>
              <a:t>Xuất tinh ngoài âm đạo</a:t>
            </a:r>
            <a:r>
              <a:rPr lang="vi-VN" sz="3600" dirty="0">
                <a:latin typeface="Times New Roman" panose="02020603050405020304" pitchFamily="18" charset="0"/>
                <a:cs typeface="Times New Roman" panose="02020603050405020304" pitchFamily="18" charset="0"/>
              </a:rPr>
              <a:t>.</a:t>
            </a:r>
            <a:r>
              <a:rPr lang="vi-VN" sz="3600"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a:p>
            <a:r>
              <a:rPr lang="vi-VN" sz="3600" b="1" dirty="0">
                <a:latin typeface="Times New Roman" panose="02020603050405020304" pitchFamily="18" charset="0"/>
                <a:cs typeface="Times New Roman" panose="02020603050405020304" pitchFamily="18" charset="0"/>
              </a:rPr>
              <a:t>D. </a:t>
            </a:r>
            <a:r>
              <a:rPr lang="vi-VN" sz="3600" dirty="0">
                <a:latin typeface="Times New Roman" panose="02020603050405020304" pitchFamily="18" charset="0"/>
                <a:cs typeface="Times New Roman" panose="02020603050405020304" pitchFamily="18" charset="0"/>
              </a:rPr>
              <a:t>Đặt vòng tránh thai.</a:t>
            </a:r>
            <a:endParaRPr lang="en-US" sz="3600" dirty="0">
              <a:latin typeface="Times New Roman" panose="02020603050405020304" pitchFamily="18" charset="0"/>
              <a:cs typeface="Times New Roman" panose="02020603050405020304" pitchFamily="18" charset="0"/>
            </a:endParaRPr>
          </a:p>
        </p:txBody>
      </p:sp>
      <p:sp>
        <p:nvSpPr>
          <p:cNvPr id="3" name="Explosion 1 2"/>
          <p:cNvSpPr/>
          <p:nvPr/>
        </p:nvSpPr>
        <p:spPr>
          <a:xfrm>
            <a:off x="1752600" y="2209800"/>
            <a:ext cx="1295400" cy="990600"/>
          </a:xfrm>
          <a:prstGeom prst="irregularSeal1">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Left Arrow 3">
            <a:hlinkClick r:id="rId2" action="ppaction://hlinksldjump"/>
          </p:cNvPr>
          <p:cNvSpPr/>
          <p:nvPr/>
        </p:nvSpPr>
        <p:spPr>
          <a:xfrm>
            <a:off x="9296400" y="5943600"/>
            <a:ext cx="990600" cy="609600"/>
          </a:xfrm>
          <a:prstGeom prst="leftArrow">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727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7833</TotalTime>
  <Words>4263</Words>
  <Application>Microsoft Office PowerPoint</Application>
  <PresentationFormat>Widescreen</PresentationFormat>
  <Paragraphs>625</Paragraphs>
  <Slides>105</Slides>
  <Notes>27</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105</vt:i4>
      </vt:variant>
    </vt:vector>
  </HeadingPairs>
  <TitlesOfParts>
    <vt:vector size="114" baseType="lpstr">
      <vt:lpstr>Arial</vt:lpstr>
      <vt:lpstr>Calibri</vt:lpstr>
      <vt:lpstr>Myriad Pro</vt:lpstr>
      <vt:lpstr>Times New Roman</vt:lpstr>
      <vt:lpstr>Verdana</vt:lpstr>
      <vt:lpstr>Wingdings</vt:lpstr>
      <vt:lpstr>Wingdings 2</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46 CƠ CHẾ ĐIỀU HÒA SINH SẢN</vt:lpstr>
      <vt:lpstr>NỘI DUNG</vt:lpstr>
      <vt:lpstr>PowerPoint Presentation</vt:lpstr>
      <vt:lpstr>I. CƠ CHẾ ĐIỀU HÒA SINH TINH VÀ SINH TRỨNG</vt:lpstr>
      <vt:lpstr>PowerPoint Presentation</vt:lpstr>
      <vt:lpstr>PowerPoint Presentation</vt:lpstr>
      <vt:lpstr>PowerPoint Presentation</vt:lpstr>
      <vt:lpstr>PowerPoint Presentation</vt:lpstr>
      <vt:lpstr>PowerPoint Presentation</vt:lpstr>
      <vt:lpstr>PowerPoint Presentation</vt:lpstr>
      <vt:lpstr>1. Cơ chế điều hòa sinh tinh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ẢNH HƯỞNG CỦA THẦN KINH VÀ MÔI TRƯỜNG SỐNG ĐẾN QUÁ TRÌNH SINH TINH VÀ SINH TRỨNG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Thí nghiệm 1: Ở cá chép</vt:lpstr>
      <vt:lpstr>Thí nghiệm 2: Ở cá Rô phi</vt:lpstr>
      <vt:lpstr>Thí nghiệm 3: Ở Cóc.</vt:lpstr>
      <vt:lpstr>BÀI 47 ĐIỀU KHIỂN SINH SẢN Ở ĐỘNG VẬT VÀ SINH ĐẺ CÓ KẾ HOẠCH Ở NGƯỜI</vt:lpstr>
      <vt:lpstr>NỘI DUNG</vt:lpstr>
      <vt:lpstr>I. ĐIỀU KHIỂN SINH SẢN Ở ĐỘNG VẬT</vt:lpstr>
      <vt:lpstr>PowerPoint Presentation</vt:lpstr>
      <vt:lpstr>PowerPoint Presentation</vt:lpstr>
      <vt:lpstr>I. ĐIỀU KHIỂN SINH SẢN Ở ĐỘNG VẬT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ĐIỀU KHIỂN SINH SẢN Ở ĐỘNG VẬT</vt:lpstr>
      <vt:lpstr>I. ĐIỀU KHIỂN SINH SẢN Ở ĐỘNG VẬT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Nguyễn Lý Minh Nghĩa</dc:creator>
  <cp:lastModifiedBy>USER</cp:lastModifiedBy>
  <cp:revision>463</cp:revision>
  <dcterms:created xsi:type="dcterms:W3CDTF">2019-11-04T03:50:21Z</dcterms:created>
  <dcterms:modified xsi:type="dcterms:W3CDTF">2021-05-17T01:34:22Z</dcterms:modified>
</cp:coreProperties>
</file>